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00" r:id="rId3"/>
    <p:sldId id="306" r:id="rId4"/>
    <p:sldId id="376" r:id="rId5"/>
    <p:sldId id="301" r:id="rId6"/>
    <p:sldId id="309" r:id="rId7"/>
    <p:sldId id="332" r:id="rId8"/>
    <p:sldId id="361" r:id="rId9"/>
    <p:sldId id="362" r:id="rId10"/>
    <p:sldId id="394" r:id="rId11"/>
    <p:sldId id="365" r:id="rId12"/>
    <p:sldId id="366" r:id="rId13"/>
    <p:sldId id="370" r:id="rId14"/>
    <p:sldId id="359" r:id="rId15"/>
    <p:sldId id="377" r:id="rId16"/>
    <p:sldId id="319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3" userDrawn="1">
          <p15:clr>
            <a:srgbClr val="A4A3A4"/>
          </p15:clr>
        </p15:guide>
        <p15:guide id="2" pos="2404" userDrawn="1">
          <p15:clr>
            <a:srgbClr val="A4A3A4"/>
          </p15:clr>
        </p15:guide>
        <p15:guide id="3" orient="horz" pos="3024" userDrawn="1">
          <p15:clr>
            <a:srgbClr val="A4A3A4"/>
          </p15:clr>
        </p15:guide>
        <p15:guide id="4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94BB7"/>
    <a:srgbClr val="860018"/>
    <a:srgbClr val="A50021"/>
    <a:srgbClr val="990033"/>
    <a:srgbClr val="CC0000"/>
    <a:srgbClr val="99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48" autoAdjust="0"/>
    <p:restoredTop sz="75750" autoAdjust="0"/>
  </p:normalViewPr>
  <p:slideViewPr>
    <p:cSldViewPr snapToGrid="0">
      <p:cViewPr varScale="1">
        <p:scale>
          <a:sx n="87" d="100"/>
          <a:sy n="87" d="100"/>
        </p:scale>
        <p:origin x="2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3888" y="-96"/>
      </p:cViewPr>
      <p:guideLst>
        <p:guide orient="horz" pos="3123"/>
        <p:guide pos="2404"/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4" tIns="49502" rIns="99004" bIns="49502" numCol="1" anchor="t" anchorCtr="0" compatLnSpc="1">
            <a:prstTxWarp prst="textNoShape">
              <a:avLst/>
            </a:prstTxWarp>
          </a:bodyPr>
          <a:lstStyle>
            <a:lvl1pPr defTabSz="988875">
              <a:defRPr sz="14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4" tIns="49502" rIns="99004" bIns="49502" numCol="1" anchor="t" anchorCtr="0" compatLnSpc="1">
            <a:prstTxWarp prst="textNoShape">
              <a:avLst/>
            </a:prstTxWarp>
          </a:bodyPr>
          <a:lstStyle>
            <a:lvl1pPr algn="r" defTabSz="988875">
              <a:defRPr sz="14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9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4" tIns="49502" rIns="99004" bIns="49502" numCol="1" anchor="b" anchorCtr="0" compatLnSpc="1">
            <a:prstTxWarp prst="textNoShape">
              <a:avLst/>
            </a:prstTxWarp>
          </a:bodyPr>
          <a:lstStyle>
            <a:lvl1pPr defTabSz="988875">
              <a:defRPr sz="14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9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4" tIns="49502" rIns="99004" bIns="49502" numCol="1" anchor="b" anchorCtr="0" compatLnSpc="1">
            <a:prstTxWarp prst="textNoShape">
              <a:avLst/>
            </a:prstTxWarp>
          </a:bodyPr>
          <a:lstStyle>
            <a:lvl1pPr algn="r" defTabSz="988875">
              <a:defRPr sz="1400"/>
            </a:lvl1pPr>
          </a:lstStyle>
          <a:p>
            <a:pPr>
              <a:defRPr/>
            </a:pPr>
            <a:fld id="{60D16332-5D47-4089-8D82-F3BDF3FFF4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3013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4" tIns="49502" rIns="99004" bIns="49502" numCol="1" anchor="t" anchorCtr="0" compatLnSpc="1">
            <a:prstTxWarp prst="textNoShape">
              <a:avLst/>
            </a:prstTxWarp>
          </a:bodyPr>
          <a:lstStyle>
            <a:lvl1pPr defTabSz="988875">
              <a:defRPr sz="14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4" tIns="49502" rIns="99004" bIns="49502" numCol="1" anchor="t" anchorCtr="0" compatLnSpc="1">
            <a:prstTxWarp prst="textNoShape">
              <a:avLst/>
            </a:prstTxWarp>
          </a:bodyPr>
          <a:lstStyle>
            <a:lvl1pPr algn="r" defTabSz="988875">
              <a:defRPr sz="14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42" y="4560891"/>
            <a:ext cx="5851524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4" tIns="49502" rIns="99004" bIns="495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9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4" tIns="49502" rIns="99004" bIns="49502" numCol="1" anchor="b" anchorCtr="0" compatLnSpc="1">
            <a:prstTxWarp prst="textNoShape">
              <a:avLst/>
            </a:prstTxWarp>
          </a:bodyPr>
          <a:lstStyle>
            <a:lvl1pPr defTabSz="988875">
              <a:defRPr sz="14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9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04" tIns="49502" rIns="99004" bIns="49502" numCol="1" anchor="b" anchorCtr="0" compatLnSpc="1">
            <a:prstTxWarp prst="textNoShape">
              <a:avLst/>
            </a:prstTxWarp>
          </a:bodyPr>
          <a:lstStyle>
            <a:lvl1pPr algn="r" defTabSz="988875">
              <a:defRPr sz="1400"/>
            </a:lvl1pPr>
          </a:lstStyle>
          <a:p>
            <a:pPr>
              <a:defRPr/>
            </a:pPr>
            <a:fld id="{5D8BF8CC-2A65-4766-AB9A-FDA343A494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4170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8BF8CC-2A65-4766-AB9A-FDA343A494CC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1603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8BF8CC-2A65-4766-AB9A-FDA343A494CC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38364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8BF8CC-2A65-4766-AB9A-FDA343A494CC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3477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8BF8CC-2A65-4766-AB9A-FDA343A494CC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0714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300" dirty="0"/>
                  <a:t>189,426.1 is the amount we need in account one year before retirement. </a:t>
                </a:r>
                <a14:m>
                  <m:oMath xmlns:m="http://schemas.openxmlformats.org/officeDocument/2006/math">
                    <m:r>
                      <a:rPr lang="en-US" altLang="en-US" sz="13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$189,426.1×1.01=$191,320.36</m:t>
                    </m:r>
                  </m:oMath>
                </a14:m>
                <a:r>
                  <a:rPr lang="en-US" sz="1300" dirty="0">
                    <a:solidFill>
                      <a:srgbClr val="000000"/>
                    </a:solidFill>
                  </a:rPr>
                  <a:t>  i</a:t>
                </a:r>
                <a:r>
                  <a:rPr lang="en-US" sz="1300" dirty="0"/>
                  <a:t>s the amount we need in account right before retirement. </a:t>
                </a:r>
              </a:p>
              <a:p>
                <a:pPr defTabSz="971916">
                  <a:defRPr/>
                </a:pPr>
                <a:endParaRPr lang="en-US" sz="13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dirty="0" smtClean="0"/>
                  <a:t>189,426.1 is the amount we need in</a:t>
                </a:r>
                <a:r>
                  <a:rPr lang="en-US" sz="1200" baseline="0" dirty="0" smtClean="0"/>
                  <a:t> account one year before retirement. </a:t>
                </a:r>
                <a:r>
                  <a:rPr lang="en-US" altLang="en-US" sz="1200" b="0" i="0" dirty="0" smtClean="0">
                    <a:solidFill>
                      <a:srgbClr val="000000"/>
                    </a:solidFill>
                    <a:latin typeface="Cambria Math"/>
                    <a:ea typeface="Cambria Math"/>
                  </a:rPr>
                  <a:t>$189,426.1×1.01=$</a:t>
                </a:r>
                <a:r>
                  <a:rPr lang="en-US" altLang="en-US" sz="1200" i="0" dirty="0">
                    <a:solidFill>
                      <a:srgbClr val="000000"/>
                    </a:solidFill>
                    <a:latin typeface="Cambria Math"/>
                    <a:ea typeface="Cambria Math"/>
                  </a:rPr>
                  <a:t>191,320.36</a:t>
                </a:r>
                <a:r>
                  <a:rPr lang="en-US" sz="1200" dirty="0" smtClean="0">
                    <a:solidFill>
                      <a:srgbClr val="000000"/>
                    </a:solidFill>
                  </a:rPr>
                  <a:t>  i</a:t>
                </a:r>
                <a:r>
                  <a:rPr lang="en-US" sz="1200" baseline="0" dirty="0" smtClean="0"/>
                  <a:t>s the amount we need in account right before retirement. 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baseline="0" dirty="0" smtClean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8BF8CC-2A65-4766-AB9A-FDA343A494CC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2563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lvl="1" defTabSz="971916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sz="1300" i="1" dirty="0">
                          <a:latin typeface="Cambria Math"/>
                        </a:rPr>
                        <m:t>32,464</m:t>
                      </m:r>
                      <m:r>
                        <a:rPr lang="en-US" altLang="en-US" sz="1300" i="1" dirty="0">
                          <a:latin typeface="Cambria Math"/>
                          <a:ea typeface="Cambria Math"/>
                        </a:rPr>
                        <m:t>×1.08=$35,061.12</m:t>
                      </m:r>
                    </m:oMath>
                  </m:oMathPara>
                </a14:m>
                <a:endParaRPr lang="en-US" altLang="en-US" sz="1300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en-US" sz="1600" b="0" i="0" dirty="0" smtClean="0">
                    <a:latin typeface="Cambria Math"/>
                  </a:rPr>
                  <a:t>𝐹𝑉</a:t>
                </a:r>
                <a:r>
                  <a:rPr lang="en-US" altLang="en-US" sz="1600" i="0" dirty="0">
                    <a:latin typeface="Cambria Math"/>
                  </a:rPr>
                  <a:t> = </a:t>
                </a:r>
                <a:r>
                  <a:rPr lang="en-US" altLang="en-US" sz="1600" b="0" i="0" dirty="0" smtClean="0">
                    <a:latin typeface="Cambria Math"/>
                  </a:rPr>
                  <a:t> </a:t>
                </a:r>
                <a:r>
                  <a:rPr lang="en-US" altLang="en-US" sz="1600" b="0" i="0" dirty="0">
                    <a:latin typeface="Cambria Math"/>
                  </a:rPr>
                  <a:t>(</a:t>
                </a:r>
                <a:r>
                  <a:rPr lang="en-US" altLang="en-US" sz="1600" b="0" i="0" dirty="0" smtClean="0">
                    <a:latin typeface="Cambria Math"/>
                  </a:rPr>
                  <a:t>10</a:t>
                </a:r>
                <a:r>
                  <a:rPr lang="en-US" altLang="en-US" sz="1600" i="0" dirty="0">
                    <a:latin typeface="Cambria Math"/>
                  </a:rPr>
                  <a:t>,000</a:t>
                </a:r>
                <a:r>
                  <a:rPr lang="en-US" altLang="en-US" sz="1600" i="0" dirty="0" smtClean="0">
                    <a:latin typeface="Cambria Math"/>
                    <a:ea typeface="Cambria Math"/>
                  </a:rPr>
                  <a:t>×</a:t>
                </a:r>
                <a:r>
                  <a:rPr lang="en-US" altLang="en-US" sz="1600" b="0" i="0" dirty="0" smtClean="0">
                    <a:latin typeface="Cambria Math"/>
                    <a:ea typeface="Cambria Math"/>
                  </a:rPr>
                  <a:t>1.08</a:t>
                </a:r>
                <a:r>
                  <a:rPr lang="en-US" altLang="en-US" sz="1600" b="0" i="0" dirty="0">
                    <a:latin typeface="Cambria Math"/>
                    <a:ea typeface="Cambria Math"/>
                  </a:rPr>
                  <a:t>)/</a:t>
                </a:r>
                <a:r>
                  <a:rPr lang="en-US" altLang="en-US" sz="1600" i="0" dirty="0">
                    <a:latin typeface="Cambria Math"/>
                  </a:rPr>
                  <a:t>0.0</a:t>
                </a:r>
                <a:r>
                  <a:rPr lang="en-US" altLang="en-US" sz="1600" b="0" i="0" dirty="0" smtClean="0">
                    <a:latin typeface="Cambria Math"/>
                  </a:rPr>
                  <a:t>8</a:t>
                </a:r>
                <a:r>
                  <a:rPr lang="en-US" altLang="en-US" sz="1600" i="0" dirty="0">
                    <a:latin typeface="Cambria Math"/>
                    <a:ea typeface="Cambria Math"/>
                  </a:rPr>
                  <a:t>×(〖1.0</a:t>
                </a:r>
                <a:r>
                  <a:rPr lang="en-US" altLang="en-US" sz="1600" b="0" i="0" dirty="0" smtClean="0">
                    <a:latin typeface="Cambria Math"/>
                    <a:ea typeface="Cambria Math"/>
                  </a:rPr>
                  <a:t>8</a:t>
                </a:r>
                <a:r>
                  <a:rPr lang="en-US" altLang="en-US" sz="1600" b="0" i="0" dirty="0">
                    <a:latin typeface="Cambria Math"/>
                    <a:ea typeface="Cambria Math"/>
                  </a:rPr>
                  <a:t>〗^</a:t>
                </a:r>
                <a:r>
                  <a:rPr lang="en-US" altLang="en-US" sz="1600" b="0" i="0" dirty="0" smtClean="0">
                    <a:latin typeface="Cambria Math"/>
                    <a:ea typeface="Cambria Math"/>
                  </a:rPr>
                  <a:t>3</a:t>
                </a:r>
                <a:r>
                  <a:rPr lang="en-US" altLang="en-US" sz="1600" i="0" dirty="0">
                    <a:latin typeface="Cambria Math"/>
                    <a:ea typeface="Cambria Math"/>
                  </a:rPr>
                  <a:t>−1)</a:t>
                </a:r>
                <a:r>
                  <a:rPr lang="en-US" altLang="en-US" sz="1600" b="0" i="0" dirty="0" smtClean="0">
                    <a:latin typeface="Cambria Math"/>
                    <a:ea typeface="Cambria Math"/>
                  </a:rPr>
                  <a:t>=</a:t>
                </a:r>
                <a:r>
                  <a:rPr lang="en-US" altLang="en-US" sz="1600" i="0" dirty="0">
                    <a:latin typeface="Cambria Math"/>
                    <a:ea typeface="Cambria Math"/>
                  </a:rPr>
                  <a:t>$</a:t>
                </a:r>
                <a:r>
                  <a:rPr lang="en-US" altLang="en-US" sz="1600" b="0" i="0" dirty="0" smtClean="0">
                    <a:latin typeface="Cambria Math"/>
                    <a:ea typeface="Cambria Math"/>
                  </a:rPr>
                  <a:t>"35,061.12"</a:t>
                </a:r>
                <a:endParaRPr lang="en-US" altLang="en-US" sz="1600" b="1" dirty="0">
                  <a:latin typeface="Arial" charset="0"/>
                </a:endParaRP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8BF8CC-2A65-4766-AB9A-FDA343A494CC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8824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dirty="0" smtClean="0"/>
              <a:t>Mengying Wang – Introduction to Financial Management </a:t>
            </a:r>
            <a:endParaRPr lang="en-US" altLang="zh-CN" sz="9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109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"/>
            <a:ext cx="7772400" cy="79057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dirty="0" smtClean="0"/>
              <a:t>Mengying Wang – Introduction to Financial Management </a:t>
            </a:r>
            <a:endParaRPr lang="en-US" altLang="zh-CN" sz="9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478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00151"/>
            <a:ext cx="3810000" cy="5048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0626"/>
            <a:ext cx="3810000" cy="5048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dirty="0" smtClean="0"/>
              <a:t>Mengying Wang – Introduction to Financial Management </a:t>
            </a:r>
            <a:endParaRPr lang="en-US" altLang="zh-CN" sz="9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902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66700"/>
            <a:ext cx="7772400" cy="80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62050"/>
            <a:ext cx="7772400" cy="513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00800"/>
            <a:ext cx="7772400" cy="286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tabLst>
                <a:tab pos="7772400" algn="r"/>
              </a:tabLst>
              <a:defRPr sz="1200" b="1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it-IT" altLang="zh-CN" dirty="0" smtClean="0"/>
              <a:t>Mengying Wang – Introduction to Financial Management </a:t>
            </a:r>
            <a:endParaRPr lang="en-US" altLang="zh-CN" sz="1400" dirty="0">
              <a:solidFill>
                <a:srgbClr val="800000"/>
              </a:solidFill>
            </a:endParaRPr>
          </a:p>
        </p:txBody>
      </p:sp>
      <p:sp>
        <p:nvSpPr>
          <p:cNvPr id="2" name="Line 10"/>
          <p:cNvSpPr>
            <a:spLocks noChangeShapeType="1"/>
          </p:cNvSpPr>
          <p:nvPr/>
        </p:nvSpPr>
        <p:spPr bwMode="auto">
          <a:xfrm>
            <a:off x="685800" y="1076326"/>
            <a:ext cx="7772400" cy="0"/>
          </a:xfrm>
          <a:prstGeom prst="line">
            <a:avLst/>
          </a:prstGeom>
          <a:noFill/>
          <a:ln w="19050">
            <a:solidFill>
              <a:srgbClr val="094BB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685800" y="6400800"/>
            <a:ext cx="7772400" cy="0"/>
          </a:xfrm>
          <a:prstGeom prst="line">
            <a:avLst/>
          </a:prstGeom>
          <a:noFill/>
          <a:ln w="19050">
            <a:solidFill>
              <a:srgbClr val="094BB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  <p:sldLayoutId id="2147484222" r:id="rId2"/>
    <p:sldLayoutId id="2147484224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1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Value of Money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mtClean="0"/>
              <a:t>Annuity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</a:t>
            </a:r>
            <a:r>
              <a:rPr lang="en-US" dirty="0" smtClean="0"/>
              <a:t>Interest Rate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An Insurance company offers to pay your $1,000 per year for 10 years if you pay $6,710 up front. What rate is implicit in this 10-year annuity?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𝑝𝑚𝑡</m:t>
                    </m:r>
                    <m:r>
                      <a:rPr lang="en-US" sz="2800" i="1" dirty="0">
                        <a:latin typeface="Cambria Math"/>
                      </a:rPr>
                      <m:t>=$</m:t>
                    </m:r>
                    <m:r>
                      <a:rPr lang="en-US" sz="2800" b="0" i="0" dirty="0" smtClean="0">
                        <a:latin typeface="Cambria Math" panose="02040503050406030204" pitchFamily="18" charset="0"/>
                      </a:rPr>
                      <m:t>1,000</m:t>
                    </m:r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𝑃𝑉</m:t>
                    </m:r>
                    <m:r>
                      <a:rPr lang="en-US" sz="2800" i="1" dirty="0">
                        <a:latin typeface="Cambria Math"/>
                      </a:rPr>
                      <m:t>=$200,000</m:t>
                    </m:r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</a:rPr>
                      <m:t>𝑇</m:t>
                    </m:r>
                    <m:r>
                      <a:rPr lang="en-US" sz="2800" i="1" dirty="0">
                        <a:latin typeface="Cambria Math"/>
                      </a:rPr>
                      <m:t>=10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We need to use Excel to find the rate</a:t>
                </a:r>
                <a:endParaRPr lang="en-US" sz="28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2039" t="-1544" r="-2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207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Value of Annuity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8363" y="1143000"/>
                <a:ext cx="7772400" cy="5133975"/>
              </a:xfrm>
            </p:spPr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sz="1800" dirty="0" smtClean="0"/>
              </a:p>
              <a:p>
                <a:endParaRPr lang="en-US" sz="1000" dirty="0"/>
              </a:p>
              <a:p>
                <a:endParaRPr lang="en-US" sz="1000" dirty="0" smtClean="0"/>
              </a:p>
              <a:p>
                <a:endParaRPr lang="en-US" sz="2800" dirty="0" smtClean="0"/>
              </a:p>
              <a:p>
                <a:endParaRPr lang="en-US" sz="2800" dirty="0"/>
              </a:p>
              <a:p>
                <a:r>
                  <a:rPr lang="en-US" sz="2800" dirty="0" smtClean="0"/>
                  <a:t>The future </a:t>
                </a:r>
                <a:r>
                  <a:rPr lang="en-US" sz="2800" dirty="0"/>
                  <a:t>value of annuity is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𝑭𝑽</m:t>
                      </m:r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𝒑𝒎𝒕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𝒓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800" b="1" i="1"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1" i="1">
                                  <a:latin typeface="Cambria Math"/>
                                </a:rPr>
                                <m:t>𝑻</m:t>
                              </m:r>
                            </m:sup>
                          </m:sSup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en-US" sz="2800" b="1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8363" y="1143000"/>
                <a:ext cx="7772400" cy="5133975"/>
              </a:xfrm>
              <a:blipFill rotWithShape="0">
                <a:blip r:embed="rId2"/>
                <a:stretch>
                  <a:fillRect l="-1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803948" y="1849596"/>
            <a:ext cx="7677471" cy="1822464"/>
            <a:chOff x="767003" y="1134206"/>
            <a:chExt cx="7677471" cy="1822464"/>
          </a:xfrm>
        </p:grpSpPr>
        <p:grpSp>
          <p:nvGrpSpPr>
            <p:cNvPr id="6" name="Group 5"/>
            <p:cNvGrpSpPr/>
            <p:nvPr/>
          </p:nvGrpSpPr>
          <p:grpSpPr>
            <a:xfrm>
              <a:off x="767003" y="1134206"/>
              <a:ext cx="7612704" cy="1400985"/>
              <a:chOff x="711110" y="3472449"/>
              <a:chExt cx="7612704" cy="1753891"/>
            </a:xfrm>
          </p:grpSpPr>
          <p:sp>
            <p:nvSpPr>
              <p:cNvPr id="8" name="Rectangle 7"/>
              <p:cNvSpPr>
                <a:spLocks noChangeArrowheads="1"/>
              </p:cNvSpPr>
              <p:nvPr/>
            </p:nvSpPr>
            <p:spPr bwMode="auto">
              <a:xfrm>
                <a:off x="5279239" y="3473163"/>
                <a:ext cx="351059" cy="489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/>
                <a:r>
                  <a:rPr lang="en-US" altLang="en-US" sz="2600" b="1" dirty="0" smtClean="0">
                    <a:latin typeface="+mj-lt"/>
                  </a:rPr>
                  <a:t>3</a:t>
                </a:r>
                <a:endParaRPr lang="en-US" altLang="en-US" sz="2600" b="1" dirty="0">
                  <a:latin typeface="+mj-lt"/>
                </a:endParaRPr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711110" y="3472449"/>
                <a:ext cx="7612704" cy="1753891"/>
                <a:chOff x="711110" y="3472449"/>
                <a:chExt cx="7612704" cy="1753891"/>
              </a:xfrm>
            </p:grpSpPr>
            <p:sp>
              <p:nvSpPr>
                <p:cNvPr id="10" name="Line 8"/>
                <p:cNvSpPr>
                  <a:spLocks noChangeShapeType="1"/>
                </p:cNvSpPr>
                <p:nvPr/>
              </p:nvSpPr>
              <p:spPr bwMode="auto">
                <a:xfrm>
                  <a:off x="3836118" y="3950405"/>
                  <a:ext cx="0" cy="55501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2600">
                    <a:latin typeface="+mj-lt"/>
                  </a:endParaRPr>
                </a:p>
              </p:txBody>
            </p:sp>
            <p:grpSp>
              <p:nvGrpSpPr>
                <p:cNvPr id="11" name="Group 10"/>
                <p:cNvGrpSpPr/>
                <p:nvPr/>
              </p:nvGrpSpPr>
              <p:grpSpPr>
                <a:xfrm>
                  <a:off x="711110" y="3472449"/>
                  <a:ext cx="7612704" cy="1753891"/>
                  <a:chOff x="711110" y="3472449"/>
                  <a:chExt cx="7612704" cy="1753891"/>
                </a:xfrm>
              </p:grpSpPr>
              <p:grpSp>
                <p:nvGrpSpPr>
                  <p:cNvPr id="12" name="Group 11"/>
                  <p:cNvGrpSpPr/>
                  <p:nvPr/>
                </p:nvGrpSpPr>
                <p:grpSpPr>
                  <a:xfrm>
                    <a:off x="711110" y="3473812"/>
                    <a:ext cx="7612704" cy="1752528"/>
                    <a:chOff x="711110" y="3473812"/>
                    <a:chExt cx="7612704" cy="1752528"/>
                  </a:xfrm>
                </p:grpSpPr>
                <p:sp>
                  <p:nvSpPr>
                    <p:cNvPr id="14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652261" y="3643394"/>
                      <a:ext cx="419988" cy="48987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90488" tIns="44450" rIns="90488" bIns="44450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algn="l"/>
                      <a:r>
                        <a:rPr lang="en-US" altLang="en-US" sz="2600" b="1" dirty="0" smtClean="0">
                          <a:latin typeface="+mj-lt"/>
                        </a:rPr>
                        <a:t>…</a:t>
                      </a:r>
                      <a:endParaRPr lang="en-US" altLang="en-US" sz="2600" b="1" dirty="0">
                        <a:latin typeface="+mj-lt"/>
                      </a:endParaRPr>
                    </a:p>
                  </p:txBody>
                </p:sp>
                <p:grpSp>
                  <p:nvGrpSpPr>
                    <p:cNvPr id="15" name="Group 14"/>
                    <p:cNvGrpSpPr/>
                    <p:nvPr/>
                  </p:nvGrpSpPr>
                  <p:grpSpPr>
                    <a:xfrm>
                      <a:off x="711110" y="3473812"/>
                      <a:ext cx="7612704" cy="1752528"/>
                      <a:chOff x="711110" y="3473812"/>
                      <a:chExt cx="7612704" cy="1752528"/>
                    </a:xfrm>
                  </p:grpSpPr>
                  <p:grpSp>
                    <p:nvGrpSpPr>
                      <p:cNvPr id="16" name="Group 15"/>
                      <p:cNvGrpSpPr/>
                      <p:nvPr/>
                    </p:nvGrpSpPr>
                    <p:grpSpPr>
                      <a:xfrm>
                        <a:off x="711110" y="3473812"/>
                        <a:ext cx="7250124" cy="1752528"/>
                        <a:chOff x="711110" y="3473812"/>
                        <a:chExt cx="7250124" cy="1752528"/>
                      </a:xfrm>
                    </p:grpSpPr>
                    <p:sp>
                      <p:nvSpPr>
                        <p:cNvPr id="18" name="Line 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5430613" y="3932026"/>
                          <a:ext cx="0" cy="555018"/>
                        </a:xfrm>
                        <a:prstGeom prst="line">
                          <a:avLst/>
                        </a:prstGeom>
                        <a:noFill/>
                        <a:ln w="254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US" sz="2600">
                            <a:latin typeface="+mj-lt"/>
                          </a:endParaRPr>
                        </a:p>
                      </p:txBody>
                    </p:sp>
                    <p:sp>
                      <p:nvSpPr>
                        <p:cNvPr id="19" name="Rectangle 18"/>
                        <p:cNvSpPr/>
                        <p:nvPr/>
                      </p:nvSpPr>
                      <p:spPr>
                        <a:xfrm>
                          <a:off x="3451026" y="4582341"/>
                          <a:ext cx="770165" cy="616489"/>
                        </a:xfrm>
                        <a:prstGeom prst="rect">
                          <a:avLst/>
                        </a:prstGeom>
                      </p:spPr>
                      <p:txBody>
                        <a:bodyPr wrap="square" anchor="b">
                          <a:spAutoFit/>
                        </a:bodyPr>
                        <a:lstStyle/>
                        <a:p>
                          <a:pPr marL="0" indent="0">
                            <a:buNone/>
                          </a:pPr>
                          <a:r>
                            <a:rPr lang="en-US" altLang="en-US" sz="2600" b="1" i="1" dirty="0" err="1" smtClean="0">
                              <a:latin typeface="+mj-lt"/>
                            </a:rPr>
                            <a:t>pmt</a:t>
                          </a:r>
                          <a:endParaRPr lang="en-US" altLang="en-US" sz="2600" b="1" i="1" dirty="0">
                            <a:latin typeface="+mj-lt"/>
                          </a:endParaRPr>
                        </a:p>
                      </p:txBody>
                    </p:sp>
                    <p:grpSp>
                      <p:nvGrpSpPr>
                        <p:cNvPr id="20" name="Group 19"/>
                        <p:cNvGrpSpPr/>
                        <p:nvPr/>
                      </p:nvGrpSpPr>
                      <p:grpSpPr>
                        <a:xfrm>
                          <a:off x="711110" y="3473812"/>
                          <a:ext cx="7250124" cy="1752528"/>
                          <a:chOff x="711110" y="3473812"/>
                          <a:chExt cx="7250124" cy="1752528"/>
                        </a:xfrm>
                      </p:grpSpPr>
                      <p:grpSp>
                        <p:nvGrpSpPr>
                          <p:cNvPr id="21" name="Group 2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711110" y="3473812"/>
                            <a:ext cx="7250124" cy="1752528"/>
                            <a:chOff x="792" y="1980"/>
                            <a:chExt cx="4567" cy="1162"/>
                          </a:xfrm>
                        </p:grpSpPr>
                        <p:sp>
                          <p:nvSpPr>
                            <p:cNvPr id="23" name="Rectangle 2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532" y="2735"/>
                              <a:ext cx="466" cy="40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 wrap="none" lIns="90488" tIns="44450" rIns="90488" bIns="44450">
                              <a:spAutoFit/>
                            </a:bodyPr>
                            <a:lstStyle>
                              <a:lvl1pPr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1pPr>
                              <a:lvl2pPr marL="742950" indent="-285750"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2pPr>
                              <a:lvl3pPr marL="1143000" indent="-228600"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3pPr>
                              <a:lvl4pPr marL="1600200" indent="-228600"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4pPr>
                              <a:lvl5pPr marL="2057400" indent="-228600"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5pPr>
                              <a:lvl6pPr marL="2514600" indent="-228600" algn="ctr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6pPr>
                              <a:lvl7pPr marL="2971800" indent="-228600" algn="ctr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7pPr>
                              <a:lvl8pPr marL="3429000" indent="-228600" algn="ctr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8pPr>
                              <a:lvl9pPr marL="3886200" indent="-228600" algn="ctr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9pPr>
                            </a:lstStyle>
                            <a:p>
                              <a:pPr algn="l"/>
                              <a:r>
                                <a:rPr lang="en-US" altLang="en-US" sz="2600" b="1" i="1" dirty="0" err="1" smtClean="0">
                                  <a:latin typeface="+mj-lt"/>
                                </a:rPr>
                                <a:t>pmt</a:t>
                              </a:r>
                              <a:endParaRPr lang="en-US" altLang="en-US" sz="2600" b="1" i="1" baseline="-25000" dirty="0">
                                <a:latin typeface="+mj-lt"/>
                              </a:endParaRPr>
                            </a:p>
                          </p:txBody>
                        </p:sp>
                        <p:sp>
                          <p:nvSpPr>
                            <p:cNvPr id="24" name="Line 7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894" y="2304"/>
                              <a:ext cx="0" cy="368"/>
                            </a:xfrm>
                            <a:prstGeom prst="line">
                              <a:avLst/>
                            </a:prstGeom>
                            <a:noFill/>
                            <a:ln w="25400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US" sz="2600">
                                <a:latin typeface="+mj-lt"/>
                              </a:endParaRPr>
                            </a:p>
                          </p:txBody>
                        </p:sp>
                        <p:sp>
                          <p:nvSpPr>
                            <p:cNvPr id="25" name="Line 8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1765" y="2296"/>
                              <a:ext cx="0" cy="368"/>
                            </a:xfrm>
                            <a:prstGeom prst="line">
                              <a:avLst/>
                            </a:prstGeom>
                            <a:noFill/>
                            <a:ln w="25400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US" sz="2600">
                                <a:latin typeface="+mj-lt"/>
                              </a:endParaRPr>
                            </a:p>
                          </p:txBody>
                        </p:sp>
                        <p:sp>
                          <p:nvSpPr>
                            <p:cNvPr id="26" name="Line 10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5359" y="2304"/>
                              <a:ext cx="0" cy="368"/>
                            </a:xfrm>
                            <a:prstGeom prst="line">
                              <a:avLst/>
                            </a:prstGeom>
                            <a:noFill/>
                            <a:ln w="25400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US" sz="2600">
                                <a:latin typeface="+mj-lt"/>
                              </a:endParaRPr>
                            </a:p>
                          </p:txBody>
                        </p:sp>
                        <p:sp>
                          <p:nvSpPr>
                            <p:cNvPr id="27" name="Line 11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902" y="2488"/>
                              <a:ext cx="4452" cy="5"/>
                            </a:xfrm>
                            <a:prstGeom prst="line">
                              <a:avLst/>
                            </a:prstGeom>
                            <a:noFill/>
                            <a:ln w="25400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en-US" sz="2600">
                                <a:latin typeface="+mj-lt"/>
                              </a:endParaRPr>
                            </a:p>
                          </p:txBody>
                        </p:sp>
                        <p:sp>
                          <p:nvSpPr>
                            <p:cNvPr id="28" name="Rectangle 27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792" y="1987"/>
                              <a:ext cx="221" cy="309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 wrap="none" lIns="90488" tIns="44450" rIns="90488" bIns="44450">
                              <a:spAutoFit/>
                            </a:bodyPr>
                            <a:lstStyle>
                              <a:lvl1pPr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1pPr>
                              <a:lvl2pPr marL="742950" indent="-285750"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2pPr>
                              <a:lvl3pPr marL="1143000" indent="-228600"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3pPr>
                              <a:lvl4pPr marL="1600200" indent="-228600"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4pPr>
                              <a:lvl5pPr marL="2057400" indent="-228600"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5pPr>
                              <a:lvl6pPr marL="2514600" indent="-228600" algn="ctr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6pPr>
                              <a:lvl7pPr marL="2971800" indent="-228600" algn="ctr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7pPr>
                              <a:lvl8pPr marL="3429000" indent="-228600" algn="ctr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8pPr>
                              <a:lvl9pPr marL="3886200" indent="-228600" algn="ctr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9pPr>
                            </a:lstStyle>
                            <a:p>
                              <a:pPr algn="l"/>
                              <a:r>
                                <a:rPr lang="en-US" altLang="en-US" sz="2600" b="1" dirty="0">
                                  <a:latin typeface="+mj-lt"/>
                                </a:rPr>
                                <a:t>0</a:t>
                              </a:r>
                            </a:p>
                          </p:txBody>
                        </p:sp>
                        <p:sp>
                          <p:nvSpPr>
                            <p:cNvPr id="29" name="Rectangle 28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655" y="1987"/>
                              <a:ext cx="221" cy="309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 wrap="none" lIns="90488" tIns="44450" rIns="90488" bIns="44450">
                              <a:spAutoFit/>
                            </a:bodyPr>
                            <a:lstStyle>
                              <a:lvl1pPr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1pPr>
                              <a:lvl2pPr marL="742950" indent="-285750"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2pPr>
                              <a:lvl3pPr marL="1143000" indent="-228600"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3pPr>
                              <a:lvl4pPr marL="1600200" indent="-228600"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4pPr>
                              <a:lvl5pPr marL="2057400" indent="-228600"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5pPr>
                              <a:lvl6pPr marL="2514600" indent="-228600" algn="ctr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6pPr>
                              <a:lvl7pPr marL="2971800" indent="-228600" algn="ctr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7pPr>
                              <a:lvl8pPr marL="3429000" indent="-228600" algn="ctr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8pPr>
                              <a:lvl9pPr marL="3886200" indent="-228600" algn="ctr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9pPr>
                            </a:lstStyle>
                            <a:p>
                              <a:pPr algn="l"/>
                              <a:r>
                                <a:rPr lang="en-US" altLang="en-US" sz="2600" b="1" dirty="0">
                                  <a:latin typeface="+mj-lt"/>
                                </a:rPr>
                                <a:t>1</a:t>
                              </a:r>
                            </a:p>
                          </p:txBody>
                        </p:sp>
                        <p:sp>
                          <p:nvSpPr>
                            <p:cNvPr id="30" name="Rectangle 29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2650" y="1980"/>
                              <a:ext cx="221" cy="309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  <p:txBody>
                            <a:bodyPr wrap="none" lIns="90488" tIns="44450" rIns="90488" bIns="44450">
                              <a:spAutoFit/>
                            </a:bodyPr>
                            <a:lstStyle>
                              <a:lvl1pPr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1pPr>
                              <a:lvl2pPr marL="742950" indent="-285750"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2pPr>
                              <a:lvl3pPr marL="1143000" indent="-228600"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3pPr>
                              <a:lvl4pPr marL="1600200" indent="-228600"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4pPr>
                              <a:lvl5pPr marL="2057400" indent="-228600" eaLnBrk="0" hangingPunct="0"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5pPr>
                              <a:lvl6pPr marL="2514600" indent="-228600" algn="ctr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6pPr>
                              <a:lvl7pPr marL="2971800" indent="-228600" algn="ctr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7pPr>
                              <a:lvl8pPr marL="3429000" indent="-228600" algn="ctr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8pPr>
                              <a:lvl9pPr marL="3886200" indent="-228600" algn="ctr" eaLnBrk="0" fontAlgn="base" hangingPunct="0"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defRPr>
                                  <a:solidFill>
                                    <a:schemeClr val="tx1"/>
                                  </a:solidFill>
                                  <a:latin typeface="Arial" charset="0"/>
                                </a:defRPr>
                              </a:lvl9pPr>
                            </a:lstStyle>
                            <a:p>
                              <a:pPr algn="l"/>
                              <a:r>
                                <a:rPr lang="en-US" altLang="en-US" sz="2600" b="1" dirty="0">
                                  <a:latin typeface="+mj-lt"/>
                                </a:rPr>
                                <a:t>2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22" name="Rectangle 21"/>
                          <p:cNvSpPr/>
                          <p:nvPr/>
                        </p:nvSpPr>
                        <p:spPr>
                          <a:xfrm>
                            <a:off x="5084249" y="4568981"/>
                            <a:ext cx="741037" cy="616489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r>
                              <a:rPr lang="en-US" altLang="en-US" sz="2600" b="1" i="1" dirty="0" err="1" smtClean="0">
                                <a:latin typeface="+mj-lt"/>
                              </a:rPr>
                              <a:t>pmt</a:t>
                            </a:r>
                            <a:endParaRPr lang="en-US" altLang="en-US" sz="2600" b="1" dirty="0">
                              <a:latin typeface="+mj-lt"/>
                            </a:endParaRPr>
                          </a:p>
                        </p:txBody>
                      </p:sp>
                    </p:grpSp>
                  </p:grpSp>
                  <p:sp>
                    <p:nvSpPr>
                      <p:cNvPr id="17" name="Rectangle 16"/>
                      <p:cNvSpPr/>
                      <p:nvPr/>
                    </p:nvSpPr>
                    <p:spPr>
                      <a:xfrm>
                        <a:off x="7582777" y="4582341"/>
                        <a:ext cx="741037" cy="616489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altLang="en-US" sz="2600" b="1" i="1" dirty="0" err="1" smtClean="0">
                            <a:latin typeface="+mj-lt"/>
                          </a:rPr>
                          <a:t>pmt</a:t>
                        </a:r>
                        <a:endParaRPr lang="en-US" altLang="en-US" sz="2600" b="1" i="1" dirty="0">
                          <a:latin typeface="+mj-lt"/>
                        </a:endParaRPr>
                      </a:p>
                    </p:txBody>
                  </p:sp>
                </p:grpSp>
              </p:grpSp>
              <p:sp>
                <p:nvSpPr>
                  <p:cNvPr id="13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7787295" y="3472449"/>
                    <a:ext cx="347853" cy="4898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l"/>
                    <a:r>
                      <a:rPr lang="en-US" altLang="en-US" sz="2600" b="1" dirty="0" smtClean="0">
                        <a:latin typeface="+mj-lt"/>
                      </a:rPr>
                      <a:t>T</a:t>
                    </a:r>
                    <a:endParaRPr lang="en-US" altLang="en-US" sz="2600" b="1" dirty="0">
                      <a:latin typeface="+mj-lt"/>
                    </a:endParaRPr>
                  </a:p>
                </p:txBody>
              </p:sp>
            </p:grpSp>
          </p:grpSp>
        </p:grpSp>
        <p:sp>
          <p:nvSpPr>
            <p:cNvPr id="31" name="Rectangle 30"/>
            <p:cNvSpPr/>
            <p:nvPr/>
          </p:nvSpPr>
          <p:spPr>
            <a:xfrm>
              <a:off x="7589753" y="2464227"/>
              <a:ext cx="85472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600" b="1" i="1" dirty="0" smtClean="0">
                  <a:latin typeface="+mj-lt"/>
                </a:rPr>
                <a:t>FV=?</a:t>
              </a:r>
              <a:endParaRPr lang="en-US" altLang="en-US" sz="2600" b="1" i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785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Retirement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en-US" dirty="0" smtClean="0"/>
                  <a:t>Suppose you begin saving for your retirement by depositing $2,000 per year in a bank. </a:t>
                </a:r>
                <a:r>
                  <a:rPr lang="en-US" altLang="en-US" dirty="0"/>
                  <a:t>If the </a:t>
                </a:r>
                <a:r>
                  <a:rPr lang="en-US" altLang="en-US" dirty="0" smtClean="0"/>
                  <a:t>annual interest </a:t>
                </a:r>
                <a:r>
                  <a:rPr lang="en-US" altLang="en-US" dirty="0"/>
                  <a:t>rate is 7.5%, how much will you have in 40 years</a:t>
                </a:r>
                <a:r>
                  <a:rPr lang="en-US" altLang="en-US" dirty="0" smtClean="0"/>
                  <a:t>?</a:t>
                </a:r>
              </a:p>
              <a:p>
                <a:pPr marL="0" indent="0">
                  <a:buNone/>
                </a:pPr>
                <a:endParaRPr lang="en-US" altLang="en-US" sz="2000" dirty="0"/>
              </a:p>
              <a:p>
                <a:pPr eaLnBrk="1" hangingPunct="1"/>
                <a14:m>
                  <m:oMath xmlns:m="http://schemas.openxmlformats.org/officeDocument/2006/math">
                    <m:r>
                      <a:rPr lang="en-US" altLang="en-US" sz="2800" b="0" i="1" dirty="0" smtClean="0">
                        <a:latin typeface="Cambria Math" panose="02040503050406030204" pitchFamily="18" charset="0"/>
                      </a:rPr>
                      <m:t>𝑝𝑚𝑡</m:t>
                    </m:r>
                    <m:r>
                      <a:rPr lang="en-US" altLang="en-US" sz="2800" i="1" dirty="0" smtClean="0">
                        <a:latin typeface="Cambria Math"/>
                      </a:rPr>
                      <m:t> = $2,000</m:t>
                    </m:r>
                  </m:oMath>
                </a14:m>
                <a:r>
                  <a:rPr lang="en-US" altLang="en-US" sz="2800" i="1" dirty="0">
                    <a:latin typeface="Cambria Math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2800" i="1" dirty="0">
                        <a:latin typeface="Cambria Math"/>
                      </a:rPr>
                      <m:t>𝑇</m:t>
                    </m:r>
                    <m:r>
                      <a:rPr lang="en-US" altLang="en-US" sz="2800" i="1" dirty="0">
                        <a:latin typeface="Cambria Math"/>
                      </a:rPr>
                      <m:t> =40</m:t>
                    </m:r>
                  </m:oMath>
                </a14:m>
                <a:r>
                  <a:rPr lang="en-US" altLang="en-US" sz="2800" i="1" dirty="0">
                    <a:latin typeface="Cambria Math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2800" i="1" dirty="0">
                        <a:latin typeface="Cambria Math"/>
                      </a:rPr>
                      <m:t>𝑟</m:t>
                    </m:r>
                    <m:r>
                      <a:rPr lang="en-US" altLang="en-US" sz="2800" i="1" dirty="0">
                        <a:latin typeface="Cambria Math"/>
                      </a:rPr>
                      <m:t> = 7.5%</m:t>
                    </m:r>
                  </m:oMath>
                </a14:m>
                <a:endParaRPr lang="en-US" altLang="en-US" sz="2800" dirty="0"/>
              </a:p>
              <a:p>
                <a:pPr eaLnBrk="1" hangingPunct="1"/>
                <a14:m>
                  <m:oMath xmlns:m="http://schemas.openxmlformats.org/officeDocument/2006/math">
                    <m:r>
                      <a:rPr lang="en-US" altLang="en-US" sz="2800" i="1" dirty="0">
                        <a:latin typeface="Cambria Math"/>
                      </a:rPr>
                      <m:t>𝐹𝑉</m:t>
                    </m:r>
                    <m:r>
                      <a:rPr lang="en-US" altLang="en-US" sz="2800" i="1" dirty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alt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 dirty="0">
                            <a:latin typeface="Cambria Math"/>
                          </a:rPr>
                          <m:t>2,000</m:t>
                        </m:r>
                      </m:num>
                      <m:den>
                        <m:r>
                          <a:rPr lang="en-US" altLang="en-US" sz="2800" i="1" dirty="0">
                            <a:latin typeface="Cambria Math"/>
                          </a:rPr>
                          <m:t>0.075</m:t>
                        </m:r>
                      </m:den>
                    </m:f>
                    <m:r>
                      <a:rPr lang="en-US" altLang="en-US" sz="2800" i="1" dirty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US" altLang="en-US" sz="2800" i="1" dirty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en-US" sz="2800" i="1" dirty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altLang="en-US" sz="2800" i="1" dirty="0">
                                <a:latin typeface="Cambria Math"/>
                                <a:ea typeface="Cambria Math"/>
                              </a:rPr>
                              <m:t>1.075</m:t>
                            </m:r>
                          </m:e>
                          <m:sup>
                            <m:r>
                              <a:rPr lang="en-US" altLang="en-US" sz="2800" i="1" dirty="0">
                                <a:latin typeface="Cambria Math"/>
                                <a:ea typeface="Cambria Math"/>
                              </a:rPr>
                              <m:t>40</m:t>
                            </m:r>
                          </m:sup>
                        </m:sSup>
                        <m:r>
                          <a:rPr lang="en-US" altLang="en-US" sz="2800" i="1" dirty="0"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  <m:r>
                      <a:rPr lang="en-US" altLang="en-US" sz="2800" i="1" dirty="0">
                        <a:latin typeface="Cambria Math"/>
                        <a:ea typeface="Cambria Math"/>
                      </a:rPr>
                      <m:t>=$</m:t>
                    </m:r>
                    <m:r>
                      <m:rPr>
                        <m:nor/>
                      </m:rPr>
                      <a:rPr lang="en-US" altLang="en-US" sz="2800" dirty="0">
                        <a:latin typeface="Cambria Math"/>
                        <a:ea typeface="Cambria Math"/>
                      </a:rPr>
                      <m:t>454,513.04</m:t>
                    </m:r>
                  </m:oMath>
                </a14:m>
                <a:endParaRPr lang="en-US" altLang="en-US" sz="2800" b="1" dirty="0">
                  <a:latin typeface="Arial" charset="0"/>
                </a:endParaRPr>
              </a:p>
              <a:p>
                <a:pPr marL="0" indent="0">
                  <a:buNone/>
                </a:pPr>
                <a:endParaRPr lang="en-US" altLang="en-US" sz="3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039" t="-1544" r="-2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829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Annuity Due: Present Value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>
                    <a:solidFill>
                      <a:srgbClr val="000000"/>
                    </a:solidFill>
                  </a:rPr>
                  <a:t>Cash flows occur </a:t>
                </a:r>
                <a:r>
                  <a:rPr lang="en-US" sz="2800" b="1" i="1" dirty="0">
                    <a:solidFill>
                      <a:srgbClr val="000000"/>
                    </a:solidFill>
                  </a:rPr>
                  <a:t>at the beginning </a:t>
                </a:r>
                <a:r>
                  <a:rPr lang="en-US" sz="2800" dirty="0">
                    <a:solidFill>
                      <a:srgbClr val="000000"/>
                    </a:solidFill>
                  </a:rPr>
                  <a:t>of each 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period</a:t>
                </a:r>
              </a:p>
              <a:p>
                <a:endParaRPr lang="en-US" sz="2400" dirty="0">
                  <a:solidFill>
                    <a:srgbClr val="000000"/>
                  </a:solidFill>
                </a:endParaRPr>
              </a:p>
              <a:p>
                <a:endParaRPr lang="en-US" sz="2400" dirty="0" smtClean="0">
                  <a:solidFill>
                    <a:srgbClr val="000000"/>
                  </a:solidFill>
                </a:endParaRPr>
              </a:p>
              <a:p>
                <a:endParaRPr lang="en-US" sz="2400" dirty="0" smtClean="0">
                  <a:solidFill>
                    <a:srgbClr val="000000"/>
                  </a:solidFill>
                </a:endParaRPr>
              </a:p>
              <a:p>
                <a:endParaRPr lang="en-US" sz="2400" dirty="0">
                  <a:solidFill>
                    <a:srgbClr val="000000"/>
                  </a:solidFill>
                </a:endParaRPr>
              </a:p>
              <a:p>
                <a:endParaRPr lang="en-US" sz="2400" dirty="0" smtClean="0">
                  <a:solidFill>
                    <a:srgbClr val="000000"/>
                  </a:solidFill>
                </a:endParaRPr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Present value: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𝑷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𝒑𝒎𝒕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</a:rPr>
                          <m:t>𝒓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/>
                          </a:rPr>
                          <m:t>𝟏</m:t>
                        </m:r>
                        <m:r>
                          <a:rPr lang="en-US" sz="2800" b="1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800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b="1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altLang="zh-CN" sz="2800" b="1" i="1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en-US" altLang="zh-CN" sz="2800" b="1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altLang="zh-CN" sz="2800" b="1" i="1">
                                    <a:latin typeface="Cambria Math"/>
                                  </a:rPr>
                                  <m:t>𝒓</m:t>
                                </m:r>
                                <m:r>
                                  <a:rPr lang="en-US" altLang="zh-CN" sz="2800" b="1" i="1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800" b="1" i="1">
                                    <a:latin typeface="Cambria Math"/>
                                  </a:rPr>
                                  <m:t>𝑻</m:t>
                                </m:r>
                              </m:sup>
                            </m:sSup>
                          </m:den>
                        </m:f>
                      </m:e>
                    </m:d>
                    <m:d>
                      <m:d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𝒓</m:t>
                        </m:r>
                      </m:e>
                    </m:d>
                  </m:oMath>
                </a14:m>
                <a:endParaRPr lang="en-US" sz="2800" b="1" i="1" dirty="0" smtClean="0">
                  <a:latin typeface="Cambria Math" panose="02040503050406030204" pitchFamily="18" charset="0"/>
                </a:endParaRPr>
              </a:p>
              <a:p>
                <a:endParaRPr lang="en-US" sz="1600" b="1" i="1" dirty="0" smtClean="0">
                  <a:latin typeface="Cambria Math" panose="02040503050406030204" pitchFamily="18" charset="0"/>
                </a:endParaRP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47" t="-1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/>
          <p:cNvGrpSpPr/>
          <p:nvPr/>
        </p:nvGrpSpPr>
        <p:grpSpPr>
          <a:xfrm>
            <a:off x="607698" y="2022430"/>
            <a:ext cx="7700535" cy="1990107"/>
            <a:chOff x="589919" y="3295754"/>
            <a:chExt cx="7700535" cy="1990107"/>
          </a:xfrm>
        </p:grpSpPr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671484" y="4379969"/>
              <a:ext cx="739114" cy="489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altLang="en-US" sz="2600" b="1" i="1" dirty="0" err="1" smtClean="0">
                  <a:latin typeface="+mj-lt"/>
                </a:rPr>
                <a:t>pmt</a:t>
              </a:r>
              <a:endParaRPr lang="en-US" altLang="en-US" sz="2600" b="1" i="1" dirty="0">
                <a:latin typeface="+mj-lt"/>
              </a:endParaRP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89919" y="3295754"/>
              <a:ext cx="7700535" cy="1990107"/>
              <a:chOff x="589919" y="2546974"/>
              <a:chExt cx="7700535" cy="1990107"/>
            </a:xfrm>
          </p:grpSpPr>
          <p:grpSp>
            <p:nvGrpSpPr>
              <p:cNvPr id="57" name="Group 56"/>
              <p:cNvGrpSpPr/>
              <p:nvPr/>
            </p:nvGrpSpPr>
            <p:grpSpPr>
              <a:xfrm>
                <a:off x="589919" y="2546974"/>
                <a:ext cx="7700535" cy="1990107"/>
                <a:chOff x="585866" y="3594988"/>
                <a:chExt cx="7700535" cy="1990107"/>
              </a:xfrm>
            </p:grpSpPr>
            <p:grpSp>
              <p:nvGrpSpPr>
                <p:cNvPr id="59" name="Group 58"/>
                <p:cNvGrpSpPr/>
                <p:nvPr/>
              </p:nvGrpSpPr>
              <p:grpSpPr>
                <a:xfrm>
                  <a:off x="862363" y="3594988"/>
                  <a:ext cx="7424038" cy="1611812"/>
                  <a:chOff x="711110" y="3472449"/>
                  <a:chExt cx="7424038" cy="1611812"/>
                </a:xfrm>
              </p:grpSpPr>
              <p:sp>
                <p:nvSpPr>
                  <p:cNvPr id="61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5279239" y="3473163"/>
                    <a:ext cx="351059" cy="4898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l"/>
                    <a:r>
                      <a:rPr lang="en-US" altLang="en-US" sz="2600" b="1" dirty="0" smtClean="0">
                        <a:latin typeface="+mj-lt"/>
                      </a:rPr>
                      <a:t>3</a:t>
                    </a:r>
                    <a:endParaRPr lang="en-US" altLang="en-US" sz="2600" b="1" dirty="0">
                      <a:latin typeface="+mj-lt"/>
                    </a:endParaRPr>
                  </a:p>
                </p:txBody>
              </p:sp>
              <p:grpSp>
                <p:nvGrpSpPr>
                  <p:cNvPr id="62" name="Group 61"/>
                  <p:cNvGrpSpPr/>
                  <p:nvPr/>
                </p:nvGrpSpPr>
                <p:grpSpPr>
                  <a:xfrm>
                    <a:off x="711110" y="3472449"/>
                    <a:ext cx="7424038" cy="1611812"/>
                    <a:chOff x="711110" y="3472449"/>
                    <a:chExt cx="7424038" cy="1611812"/>
                  </a:xfrm>
                </p:grpSpPr>
                <p:sp>
                  <p:nvSpPr>
                    <p:cNvPr id="63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36118" y="3950405"/>
                      <a:ext cx="0" cy="555018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600">
                        <a:latin typeface="+mj-lt"/>
                      </a:endParaRPr>
                    </a:p>
                  </p:txBody>
                </p:sp>
                <p:grpSp>
                  <p:nvGrpSpPr>
                    <p:cNvPr id="64" name="Group 63"/>
                    <p:cNvGrpSpPr/>
                    <p:nvPr/>
                  </p:nvGrpSpPr>
                  <p:grpSpPr>
                    <a:xfrm>
                      <a:off x="711110" y="3472449"/>
                      <a:ext cx="7424038" cy="1611812"/>
                      <a:chOff x="711110" y="3472449"/>
                      <a:chExt cx="7424038" cy="1611812"/>
                    </a:xfrm>
                  </p:grpSpPr>
                  <p:grpSp>
                    <p:nvGrpSpPr>
                      <p:cNvPr id="65" name="Group 64"/>
                      <p:cNvGrpSpPr/>
                      <p:nvPr/>
                    </p:nvGrpSpPr>
                    <p:grpSpPr>
                      <a:xfrm>
                        <a:off x="711110" y="3473813"/>
                        <a:ext cx="7250124" cy="1610448"/>
                        <a:chOff x="711110" y="3473813"/>
                        <a:chExt cx="7250124" cy="1610448"/>
                      </a:xfrm>
                    </p:grpSpPr>
                    <p:sp>
                      <p:nvSpPr>
                        <p:cNvPr id="67" name="Rectangle 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442267" y="3643394"/>
                          <a:ext cx="419988" cy="4898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lIns="90488" tIns="44450" rIns="90488" bIns="44450">
                          <a:spAutoFit/>
                        </a:bodyPr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marL="25146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marL="29718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marL="34290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marL="38862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algn="l"/>
                          <a:r>
                            <a:rPr lang="en-US" altLang="en-US" sz="2600" b="1" dirty="0" smtClean="0">
                              <a:latin typeface="+mj-lt"/>
                            </a:rPr>
                            <a:t>…</a:t>
                          </a:r>
                          <a:endParaRPr lang="en-US" altLang="en-US" sz="2600" b="1" dirty="0">
                            <a:latin typeface="+mj-lt"/>
                          </a:endParaRPr>
                        </a:p>
                      </p:txBody>
                    </p:sp>
                    <p:grpSp>
                      <p:nvGrpSpPr>
                        <p:cNvPr id="68" name="Group 67"/>
                        <p:cNvGrpSpPr/>
                        <p:nvPr/>
                      </p:nvGrpSpPr>
                      <p:grpSpPr>
                        <a:xfrm>
                          <a:off x="711110" y="3473813"/>
                          <a:ext cx="7250124" cy="1610448"/>
                          <a:chOff x="711110" y="3473813"/>
                          <a:chExt cx="7250124" cy="1610448"/>
                        </a:xfrm>
                      </p:grpSpPr>
                      <p:sp>
                        <p:nvSpPr>
                          <p:cNvPr id="69" name="Line 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430613" y="3932026"/>
                            <a:ext cx="0" cy="555018"/>
                          </a:xfrm>
                          <a:prstGeom prst="line">
                            <a:avLst/>
                          </a:prstGeom>
                          <a:noFill/>
                          <a:ln w="254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 sz="2600">
                              <a:latin typeface="+mj-lt"/>
                            </a:endParaRPr>
                          </a:p>
                        </p:txBody>
                      </p:sp>
                      <p:sp>
                        <p:nvSpPr>
                          <p:cNvPr id="70" name="Rectangle 69"/>
                          <p:cNvSpPr/>
                          <p:nvPr/>
                        </p:nvSpPr>
                        <p:spPr>
                          <a:xfrm>
                            <a:off x="3458825" y="4582340"/>
                            <a:ext cx="825356" cy="492443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square" anchor="b">
                            <a:spAutoFit/>
                          </a:bodyPr>
                          <a:lstStyle/>
                          <a:p>
                            <a:pPr marL="0" indent="0">
                              <a:buNone/>
                            </a:pPr>
                            <a:r>
                              <a:rPr lang="en-US" altLang="en-US" sz="2600" b="1" i="1" dirty="0" err="1" smtClean="0">
                                <a:latin typeface="+mj-lt"/>
                              </a:rPr>
                              <a:t>pmt</a:t>
                            </a:r>
                            <a:endParaRPr lang="en-US" altLang="en-US" sz="2600" b="1" i="1" dirty="0">
                              <a:latin typeface="+mj-lt"/>
                            </a:endParaRPr>
                          </a:p>
                        </p:txBody>
                      </p:sp>
                      <p:grpSp>
                        <p:nvGrpSpPr>
                          <p:cNvPr id="71" name="Group 70"/>
                          <p:cNvGrpSpPr/>
                          <p:nvPr/>
                        </p:nvGrpSpPr>
                        <p:grpSpPr>
                          <a:xfrm>
                            <a:off x="711110" y="3473813"/>
                            <a:ext cx="7250124" cy="1610448"/>
                            <a:chOff x="711110" y="3473813"/>
                            <a:chExt cx="7250124" cy="1610448"/>
                          </a:xfrm>
                        </p:grpSpPr>
                        <p:grpSp>
                          <p:nvGrpSpPr>
                            <p:cNvPr id="72" name="Group 71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711110" y="3473813"/>
                              <a:ext cx="7250124" cy="1598692"/>
                              <a:chOff x="792" y="1980"/>
                              <a:chExt cx="4567" cy="1060"/>
                            </a:xfrm>
                          </p:grpSpPr>
                          <p:sp>
                            <p:nvSpPr>
                              <p:cNvPr id="74" name="Rectangle 73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81" y="2715"/>
                                <a:ext cx="466" cy="32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 wrap="none" lIns="90488" tIns="44450" rIns="90488" bIns="44450">
                                <a:spAutoFit/>
                              </a:bodyPr>
                              <a:lstStyle>
                                <a:lvl1pPr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1pPr>
                                <a:lvl2pPr marL="742950" indent="-28575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2pPr>
                                <a:lvl3pPr marL="11430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3pPr>
                                <a:lvl4pPr marL="16002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4pPr>
                                <a:lvl5pPr marL="20574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5pPr>
                                <a:lvl6pPr marL="25146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6pPr>
                                <a:lvl7pPr marL="29718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7pPr>
                                <a:lvl8pPr marL="34290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8pPr>
                                <a:lvl9pPr marL="38862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9pPr>
                              </a:lstStyle>
                              <a:p>
                                <a:pPr algn="l"/>
                                <a:r>
                                  <a:rPr lang="en-US" altLang="en-US" sz="2600" b="1" i="1" dirty="0" err="1" smtClean="0">
                                    <a:latin typeface="+mj-lt"/>
                                  </a:rPr>
                                  <a:t>pmt</a:t>
                                </a:r>
                                <a:endParaRPr lang="en-US" altLang="en-US" sz="2600" b="1" i="1" baseline="-25000" dirty="0">
                                  <a:latin typeface="+mj-lt"/>
                                </a:endParaRPr>
                              </a:p>
                            </p:txBody>
                          </p:sp>
                          <p:sp>
                            <p:nvSpPr>
                              <p:cNvPr id="75" name="Line 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894" y="2304"/>
                                <a:ext cx="0" cy="368"/>
                              </a:xfrm>
                              <a:prstGeom prst="line">
                                <a:avLst/>
                              </a:prstGeom>
                              <a:noFill/>
                              <a:ln w="254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 sz="2600">
                                  <a:latin typeface="+mj-lt"/>
                                </a:endParaRPr>
                              </a:p>
                            </p:txBody>
                          </p:sp>
                          <p:sp>
                            <p:nvSpPr>
                              <p:cNvPr id="76" name="Line 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23" y="2332"/>
                                <a:ext cx="0" cy="368"/>
                              </a:xfrm>
                              <a:prstGeom prst="line">
                                <a:avLst/>
                              </a:prstGeom>
                              <a:noFill/>
                              <a:ln w="254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 sz="2600">
                                  <a:latin typeface="+mj-lt"/>
                                </a:endParaRPr>
                              </a:p>
                            </p:txBody>
                          </p:sp>
                          <p:sp>
                            <p:nvSpPr>
                              <p:cNvPr id="77" name="Line 1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359" y="2304"/>
                                <a:ext cx="0" cy="368"/>
                              </a:xfrm>
                              <a:prstGeom prst="line">
                                <a:avLst/>
                              </a:prstGeom>
                              <a:noFill/>
                              <a:ln w="254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 sz="2600">
                                  <a:latin typeface="+mj-lt"/>
                                </a:endParaRPr>
                              </a:p>
                            </p:txBody>
                          </p:sp>
                          <p:sp>
                            <p:nvSpPr>
                              <p:cNvPr id="78" name="Line 1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02" y="2488"/>
                                <a:ext cx="4452" cy="5"/>
                              </a:xfrm>
                              <a:prstGeom prst="line">
                                <a:avLst/>
                              </a:prstGeom>
                              <a:noFill/>
                              <a:ln w="254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 sz="2600">
                                  <a:latin typeface="+mj-lt"/>
                                </a:endParaRPr>
                              </a:p>
                            </p:txBody>
                          </p:sp>
                          <p:sp>
                            <p:nvSpPr>
                              <p:cNvPr id="79" name="Rectangle 7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792" y="1987"/>
                                <a:ext cx="221" cy="30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 wrap="none" lIns="90488" tIns="44450" rIns="90488" bIns="44450">
                                <a:spAutoFit/>
                              </a:bodyPr>
                              <a:lstStyle>
                                <a:lvl1pPr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1pPr>
                                <a:lvl2pPr marL="742950" indent="-28575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2pPr>
                                <a:lvl3pPr marL="11430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3pPr>
                                <a:lvl4pPr marL="16002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4pPr>
                                <a:lvl5pPr marL="20574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5pPr>
                                <a:lvl6pPr marL="25146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6pPr>
                                <a:lvl7pPr marL="29718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7pPr>
                                <a:lvl8pPr marL="34290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8pPr>
                                <a:lvl9pPr marL="38862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9pPr>
                              </a:lstStyle>
                              <a:p>
                                <a:pPr algn="l"/>
                                <a:r>
                                  <a:rPr lang="en-US" altLang="en-US" sz="2600" b="1" dirty="0">
                                    <a:latin typeface="+mj-lt"/>
                                  </a:rPr>
                                  <a:t>0</a:t>
                                </a:r>
                              </a:p>
                            </p:txBody>
                          </p:sp>
                          <p:sp>
                            <p:nvSpPr>
                              <p:cNvPr id="80" name="Rectangle 7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713" y="1995"/>
                                <a:ext cx="221" cy="30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 wrap="none" lIns="90488" tIns="44450" rIns="90488" bIns="44450">
                                <a:spAutoFit/>
                              </a:bodyPr>
                              <a:lstStyle>
                                <a:lvl1pPr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1pPr>
                                <a:lvl2pPr marL="742950" indent="-28575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2pPr>
                                <a:lvl3pPr marL="11430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3pPr>
                                <a:lvl4pPr marL="16002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4pPr>
                                <a:lvl5pPr marL="20574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5pPr>
                                <a:lvl6pPr marL="25146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6pPr>
                                <a:lvl7pPr marL="29718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7pPr>
                                <a:lvl8pPr marL="34290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8pPr>
                                <a:lvl9pPr marL="38862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9pPr>
                              </a:lstStyle>
                              <a:p>
                                <a:pPr algn="l"/>
                                <a:r>
                                  <a:rPr lang="en-US" altLang="en-US" sz="2600" b="1" dirty="0">
                                    <a:latin typeface="+mj-lt"/>
                                  </a:rPr>
                                  <a:t>1</a:t>
                                </a:r>
                              </a:p>
                            </p:txBody>
                          </p:sp>
                          <p:sp>
                            <p:nvSpPr>
                              <p:cNvPr id="81" name="Rectangle 8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650" y="1980"/>
                                <a:ext cx="221" cy="30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 wrap="none" lIns="90488" tIns="44450" rIns="90488" bIns="44450">
                                <a:spAutoFit/>
                              </a:bodyPr>
                              <a:lstStyle>
                                <a:lvl1pPr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1pPr>
                                <a:lvl2pPr marL="742950" indent="-28575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2pPr>
                                <a:lvl3pPr marL="11430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3pPr>
                                <a:lvl4pPr marL="16002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4pPr>
                                <a:lvl5pPr marL="20574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5pPr>
                                <a:lvl6pPr marL="25146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6pPr>
                                <a:lvl7pPr marL="29718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7pPr>
                                <a:lvl8pPr marL="34290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8pPr>
                                <a:lvl9pPr marL="38862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9pPr>
                              </a:lstStyle>
                              <a:p>
                                <a:pPr algn="l"/>
                                <a:r>
                                  <a:rPr lang="en-US" altLang="en-US" sz="2600" b="1" dirty="0">
                                    <a:latin typeface="+mj-lt"/>
                                  </a:rPr>
                                  <a:t>2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73" name="Rectangle 72"/>
                            <p:cNvSpPr/>
                            <p:nvPr/>
                          </p:nvSpPr>
                          <p:spPr>
                            <a:xfrm>
                              <a:off x="5084249" y="4591818"/>
                              <a:ext cx="741037" cy="492443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r>
                                <a:rPr lang="en-US" altLang="en-US" sz="2600" b="1" i="1" dirty="0" err="1" smtClean="0">
                                  <a:latin typeface="+mj-lt"/>
                                </a:rPr>
                                <a:t>pmt</a:t>
                              </a:r>
                              <a:endParaRPr lang="en-US" altLang="en-US" sz="2600" b="1" dirty="0">
                                <a:latin typeface="+mj-lt"/>
                              </a:endParaRPr>
                            </a:p>
                          </p:txBody>
                        </p:sp>
                      </p:grpSp>
                    </p:grpSp>
                  </p:grpSp>
                  <p:sp>
                    <p:nvSpPr>
                      <p:cNvPr id="66" name="Rectangle 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787295" y="3472449"/>
                        <a:ext cx="347853" cy="4898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lIns="90488" tIns="44450" rIns="90488" bIns="44450"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l"/>
                        <a:r>
                          <a:rPr lang="en-US" altLang="en-US" sz="2600" b="1" dirty="0" smtClean="0">
                            <a:latin typeface="+mj-lt"/>
                          </a:rPr>
                          <a:t>T</a:t>
                        </a:r>
                        <a:endParaRPr lang="en-US" altLang="en-US" sz="2600" b="1" dirty="0">
                          <a:latin typeface="+mj-lt"/>
                        </a:endParaRPr>
                      </a:p>
                    </p:txBody>
                  </p:sp>
                </p:grpSp>
              </p:grpSp>
            </p:grpSp>
            <p:sp>
              <p:nvSpPr>
                <p:cNvPr id="60" name="Rectangle 59"/>
                <p:cNvSpPr>
                  <a:spLocks noChangeArrowheads="1"/>
                </p:cNvSpPr>
                <p:nvPr/>
              </p:nvSpPr>
              <p:spPr bwMode="auto">
                <a:xfrm>
                  <a:off x="585866" y="5095217"/>
                  <a:ext cx="876844" cy="4898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l"/>
                  <a:r>
                    <a:rPr lang="en-US" altLang="en-US" sz="2600" b="1" i="1" dirty="0" smtClean="0">
                      <a:latin typeface="+mj-lt"/>
                    </a:rPr>
                    <a:t>PV=?</a:t>
                  </a:r>
                  <a:endParaRPr lang="en-US" altLang="en-US" sz="2600" b="1" i="1" baseline="-25000" dirty="0">
                    <a:latin typeface="+mj-lt"/>
                  </a:endParaRPr>
                </a:p>
              </p:txBody>
            </p:sp>
          </p:grpSp>
          <p:sp>
            <p:nvSpPr>
              <p:cNvPr id="58" name="Rectangle 57"/>
              <p:cNvSpPr>
                <a:spLocks noChangeArrowheads="1"/>
              </p:cNvSpPr>
              <p:nvPr/>
            </p:nvSpPr>
            <p:spPr bwMode="auto">
              <a:xfrm>
                <a:off x="6691519" y="3557325"/>
                <a:ext cx="419988" cy="489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/>
                <a:r>
                  <a:rPr lang="en-US" altLang="en-US" sz="2600" b="1" dirty="0" smtClean="0">
                    <a:latin typeface="+mj-lt"/>
                  </a:rPr>
                  <a:t>…</a:t>
                </a:r>
                <a:endParaRPr lang="en-US" altLang="en-US" sz="2600" b="1" dirty="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6110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Retirement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en-US" sz="2800" dirty="0" smtClean="0"/>
                  <a:t>You </a:t>
                </a:r>
                <a:r>
                  <a:rPr lang="en-US" altLang="en-US" sz="2800" dirty="0"/>
                  <a:t>want </a:t>
                </a:r>
                <a:r>
                  <a:rPr lang="en-US" altLang="en-US" sz="2800" dirty="0" smtClean="0"/>
                  <a:t>to receive $20,000 </a:t>
                </a:r>
                <a:r>
                  <a:rPr lang="en-US" altLang="en-US" sz="2800" b="1" i="1" dirty="0" smtClean="0"/>
                  <a:t>at the beginning</a:t>
                </a:r>
                <a:r>
                  <a:rPr lang="en-US" altLang="en-US" sz="2800" i="1" dirty="0" smtClean="0"/>
                  <a:t> </a:t>
                </a:r>
                <a:r>
                  <a:rPr lang="en-US" altLang="en-US" sz="2800" dirty="0" smtClean="0"/>
                  <a:t>of each year after retire.  </a:t>
                </a:r>
                <a:r>
                  <a:rPr lang="en-US" altLang="en-US" sz="2800" dirty="0"/>
                  <a:t>If you can earn 1</a:t>
                </a:r>
                <a:r>
                  <a:rPr lang="en-US" altLang="en-US" sz="2800" dirty="0" smtClean="0"/>
                  <a:t>% per year and you expect to need the income for 10</a:t>
                </a:r>
                <a:r>
                  <a:rPr lang="en-US" altLang="zh-CN" sz="2800" dirty="0" smtClean="0"/>
                  <a:t> years</a:t>
                </a:r>
                <a:r>
                  <a:rPr lang="en-US" altLang="en-US" sz="2800" dirty="0" smtClean="0"/>
                  <a:t>, </a:t>
                </a:r>
                <a:r>
                  <a:rPr lang="en-US" altLang="en-US" sz="2800" dirty="0"/>
                  <a:t>how much do you need to have in your </a:t>
                </a:r>
                <a:r>
                  <a:rPr lang="en-US" altLang="en-US" sz="2800" dirty="0" smtClean="0"/>
                  <a:t>account at retirement?</a:t>
                </a:r>
              </a:p>
              <a:p>
                <a:pPr marL="0" indent="0">
                  <a:buNone/>
                </a:pPr>
                <a:endParaRPr lang="en-US" altLang="en-US" sz="2800" dirty="0" smtClean="0"/>
              </a:p>
              <a:p>
                <a14:m>
                  <m:oMath xmlns:m="http://schemas.openxmlformats.org/officeDocument/2006/math">
                    <m:r>
                      <a:rPr lang="en-US" altLang="en-US" sz="2800" b="0" i="1" dirty="0" smtClean="0">
                        <a:latin typeface="Cambria Math" panose="02040503050406030204" pitchFamily="18" charset="0"/>
                      </a:rPr>
                      <m:t>𝑝𝑚𝑡</m:t>
                    </m:r>
                    <m:r>
                      <a:rPr lang="en-US" altLang="en-US" sz="2800" i="1" dirty="0">
                        <a:latin typeface="Cambria Math"/>
                      </a:rPr>
                      <m:t> = $20,000;</m:t>
                    </m:r>
                  </m:oMath>
                </a14:m>
                <a:r>
                  <a:rPr lang="en-US" altLang="en-US" sz="2800" i="1" dirty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800" i="1" dirty="0">
                        <a:latin typeface="Cambria Math"/>
                      </a:rPr>
                      <m:t>𝑇</m:t>
                    </m:r>
                    <m:r>
                      <a:rPr lang="en-US" altLang="en-US" sz="2800" i="1" dirty="0">
                        <a:latin typeface="Cambria Math"/>
                      </a:rPr>
                      <m:t> =10; </m:t>
                    </m:r>
                  </m:oMath>
                </a14:m>
                <a:r>
                  <a:rPr lang="en-US" altLang="en-US" sz="2800" i="1" dirty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800" i="1" dirty="0">
                        <a:latin typeface="Cambria Math"/>
                      </a:rPr>
                      <m:t>𝑟</m:t>
                    </m:r>
                    <m:r>
                      <a:rPr lang="en-US" altLang="en-US" sz="2800" i="1" dirty="0">
                        <a:latin typeface="Cambria Math"/>
                      </a:rPr>
                      <m:t> =1%</m:t>
                    </m:r>
                  </m:oMath>
                </a14:m>
                <a:endParaRPr lang="en-US" altLang="en-US" sz="2800" i="1" dirty="0">
                  <a:latin typeface="Cambria Math"/>
                </a:endParaRPr>
              </a:p>
              <a:p>
                <a:r>
                  <a:rPr lang="en-US" altLang="en-US" sz="2600" dirty="0" smtClean="0">
                    <a:solidFill>
                      <a:srgbClr val="FF0000"/>
                    </a:solidFill>
                  </a:rPr>
                  <a:t>?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𝑃𝑉</m:t>
                    </m:r>
                    <m:r>
                      <a:rPr lang="en-US" altLang="en-US" sz="26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 = </m:t>
                    </m:r>
                    <m:f>
                      <m:fPr>
                        <m:ctrlPr>
                          <a:rPr lang="en-US" altLang="en-US" sz="2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6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20</m:t>
                        </m:r>
                        <m:r>
                          <a:rPr lang="en-US" altLang="en-US" sz="26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,000</m:t>
                        </m:r>
                      </m:num>
                      <m:den>
                        <m:r>
                          <a:rPr lang="en-US" altLang="en-US" sz="26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1%</m:t>
                        </m:r>
                      </m:den>
                    </m:f>
                    <m:r>
                      <a:rPr lang="en-US" altLang="en-US" sz="2600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US" altLang="en-US" sz="2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altLang="en-US" sz="2600" i="1" dirty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altLang="en-US" sz="26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altLang="en-US" sz="2600" i="1" dirty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en-US" sz="2600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en-US" sz="260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en-US" sz="2600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1+1%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altLang="en-US" sz="2600" b="0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  <m:r>
                                  <a:rPr lang="en-US" altLang="en-US" sz="2600" i="1" dirty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altLang="en-US" sz="2600" b="0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=$189,426.1</m:t>
                    </m:r>
                  </m:oMath>
                </a14:m>
                <a:endParaRPr lang="en-US" sz="2600" dirty="0" smtClean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altLang="en-US" sz="2400" i="1" dirty="0">
                        <a:solidFill>
                          <a:srgbClr val="000000"/>
                        </a:solidFill>
                        <a:latin typeface="Cambria Math"/>
                      </a:rPr>
                      <m:t>𝑃𝑉</m:t>
                    </m:r>
                    <m:r>
                      <a:rPr lang="en-US" altLang="en-US" sz="2400" i="1" dirty="0">
                        <a:solidFill>
                          <a:srgbClr val="000000"/>
                        </a:solidFill>
                        <a:latin typeface="Cambria Math"/>
                      </a:rPr>
                      <m:t> = </m:t>
                    </m:r>
                    <m:f>
                      <m:fPr>
                        <m:ctrlPr>
                          <a:rPr lang="en-US" altLang="en-US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20,000</m:t>
                        </m:r>
                      </m:num>
                      <m:den>
                        <m:r>
                          <a:rPr lang="en-US" altLang="en-US" sz="2400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1%</m:t>
                        </m:r>
                      </m:den>
                    </m:f>
                    <m:r>
                      <a:rPr lang="en-US" altLang="en-US" sz="24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US" altLang="en-US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altLang="en-US" sz="2400" i="1" dirty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altLang="en-US" sz="24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altLang="en-US" sz="2400" i="1" dirty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en-US" sz="2400" i="1" dirty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en-US" sz="2400" i="1" dirty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en-US" sz="2400" i="1" dirty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1+1%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altLang="en-US" sz="2400" i="1" dirty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</a:rPr>
                                  <m:t>10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altLang="en-US" sz="2400" i="1" dirty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×1.01=$191,320.36</m:t>
                    </m:r>
                  </m:oMath>
                </a14:m>
                <a:endParaRPr lang="en-US" sz="2400" dirty="0">
                  <a:solidFill>
                    <a:srgbClr val="000000"/>
                  </a:solidFill>
                </a:endParaRPr>
              </a:p>
              <a:p>
                <a:endParaRPr lang="en-US" sz="2600" dirty="0">
                  <a:solidFill>
                    <a:srgbClr val="FF0000"/>
                  </a:solidFill>
                </a:endParaRPr>
              </a:p>
              <a:p>
                <a:endParaRPr lang="en-US" altLang="en-US" sz="28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647" t="-11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734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Annuity Due: Future Value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>
                    <a:solidFill>
                      <a:srgbClr val="000000"/>
                    </a:solidFill>
                  </a:rPr>
                  <a:t>Cash flows occur </a:t>
                </a:r>
                <a:r>
                  <a:rPr lang="en-US" sz="2800" b="1" i="1" dirty="0">
                    <a:solidFill>
                      <a:srgbClr val="000000"/>
                    </a:solidFill>
                  </a:rPr>
                  <a:t>at the beginning </a:t>
                </a:r>
                <a:r>
                  <a:rPr lang="en-US" sz="2800" dirty="0">
                    <a:solidFill>
                      <a:srgbClr val="000000"/>
                    </a:solidFill>
                  </a:rPr>
                  <a:t>of each </a:t>
                </a:r>
                <a:r>
                  <a:rPr lang="en-US" sz="2800" dirty="0" smtClean="0">
                    <a:solidFill>
                      <a:srgbClr val="000000"/>
                    </a:solidFill>
                  </a:rPr>
                  <a:t>period</a:t>
                </a:r>
              </a:p>
              <a:p>
                <a:endParaRPr lang="en-US" sz="2400" dirty="0">
                  <a:solidFill>
                    <a:srgbClr val="000000"/>
                  </a:solidFill>
                </a:endParaRPr>
              </a:p>
              <a:p>
                <a:endParaRPr lang="en-US" sz="2400" dirty="0" smtClean="0">
                  <a:solidFill>
                    <a:srgbClr val="000000"/>
                  </a:solidFill>
                </a:endParaRPr>
              </a:p>
              <a:p>
                <a:endParaRPr lang="en-US" sz="2400" dirty="0" smtClean="0">
                  <a:solidFill>
                    <a:srgbClr val="000000"/>
                  </a:solidFill>
                </a:endParaRPr>
              </a:p>
              <a:p>
                <a:endParaRPr lang="en-US" sz="2400" dirty="0">
                  <a:solidFill>
                    <a:srgbClr val="000000"/>
                  </a:solidFill>
                </a:endParaRPr>
              </a:p>
              <a:p>
                <a:endParaRPr lang="en-US" sz="2400" dirty="0" smtClean="0">
                  <a:solidFill>
                    <a:srgbClr val="000000"/>
                  </a:solidFill>
                </a:endParaRPr>
              </a:p>
              <a:p>
                <a:endParaRPr lang="en-US" sz="1600" b="1" i="1" dirty="0" smtClean="0">
                  <a:latin typeface="Cambria Math" panose="02040503050406030204" pitchFamily="18" charset="0"/>
                </a:endParaRPr>
              </a:p>
              <a:p>
                <a:endParaRPr lang="en-US" sz="1600" b="1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2800" dirty="0" smtClean="0"/>
                  <a:t>Future value:</a:t>
                </a:r>
                <a:r>
                  <a:rPr lang="en-US" sz="28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</a:rPr>
                      <m:t>𝑭𝑽</m:t>
                    </m:r>
                    <m:r>
                      <a:rPr lang="en-US" sz="28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𝒑𝒎𝒕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</a:rPr>
                          <m:t>𝒓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8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1" i="1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en-US" sz="2800" b="1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800" b="1" i="1">
                                    <a:latin typeface="Cambria Math"/>
                                  </a:rPr>
                                  <m:t>𝒓</m:t>
                                </m:r>
                              </m:e>
                            </m:d>
                          </m:e>
                          <m:sup>
                            <m:r>
                              <a:rPr lang="en-US" sz="2800" b="1" i="1">
                                <a:latin typeface="Cambria Math"/>
                              </a:rPr>
                              <m:t>𝑻</m:t>
                            </m:r>
                          </m:sup>
                        </m:sSup>
                        <m:r>
                          <a:rPr lang="en-US" sz="2800" b="1" i="1">
                            <a:latin typeface="Cambria Math"/>
                          </a:rPr>
                          <m:t>−</m:t>
                        </m:r>
                        <m:r>
                          <a:rPr lang="en-US" sz="2800" b="1" i="1">
                            <a:latin typeface="Cambria Math"/>
                          </a:rPr>
                          <m:t>𝟏</m:t>
                        </m:r>
                      </m:e>
                    </m:d>
                    <m:d>
                      <m:d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𝒓</m:t>
                        </m:r>
                      </m:e>
                    </m:d>
                  </m:oMath>
                </a14:m>
                <a:endParaRPr lang="en-US" sz="2800" dirty="0"/>
              </a:p>
              <a:p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47" t="-1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2" name="Group 81"/>
          <p:cNvGrpSpPr/>
          <p:nvPr/>
        </p:nvGrpSpPr>
        <p:grpSpPr>
          <a:xfrm>
            <a:off x="689263" y="2022430"/>
            <a:ext cx="7744892" cy="2057705"/>
            <a:chOff x="671484" y="3295754"/>
            <a:chExt cx="7744892" cy="2057705"/>
          </a:xfrm>
        </p:grpSpPr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671484" y="4379969"/>
              <a:ext cx="739114" cy="489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altLang="en-US" sz="2600" b="1" i="1" dirty="0" err="1" smtClean="0">
                  <a:latin typeface="+mj-lt"/>
                </a:rPr>
                <a:t>pmt</a:t>
              </a:r>
              <a:endParaRPr lang="en-US" altLang="en-US" sz="2600" b="1" i="1" dirty="0">
                <a:latin typeface="+mj-lt"/>
              </a:endParaRPr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866416" y="3295754"/>
              <a:ext cx="7549960" cy="2057705"/>
              <a:chOff x="866416" y="2546974"/>
              <a:chExt cx="7549960" cy="2057705"/>
            </a:xfrm>
          </p:grpSpPr>
          <p:grpSp>
            <p:nvGrpSpPr>
              <p:cNvPr id="85" name="Group 84"/>
              <p:cNvGrpSpPr/>
              <p:nvPr/>
            </p:nvGrpSpPr>
            <p:grpSpPr>
              <a:xfrm>
                <a:off x="866416" y="2546974"/>
                <a:ext cx="7549960" cy="2057705"/>
                <a:chOff x="862363" y="3594988"/>
                <a:chExt cx="7549960" cy="2057705"/>
              </a:xfrm>
            </p:grpSpPr>
            <p:grpSp>
              <p:nvGrpSpPr>
                <p:cNvPr id="87" name="Group 86"/>
                <p:cNvGrpSpPr/>
                <p:nvPr/>
              </p:nvGrpSpPr>
              <p:grpSpPr>
                <a:xfrm>
                  <a:off x="862363" y="3594988"/>
                  <a:ext cx="7424038" cy="1611812"/>
                  <a:chOff x="711110" y="3472449"/>
                  <a:chExt cx="7424038" cy="1611812"/>
                </a:xfrm>
              </p:grpSpPr>
              <p:sp>
                <p:nvSpPr>
                  <p:cNvPr id="89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5279239" y="3473163"/>
                    <a:ext cx="351059" cy="4898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l"/>
                    <a:r>
                      <a:rPr lang="en-US" altLang="en-US" sz="2600" b="1" dirty="0" smtClean="0">
                        <a:latin typeface="+mj-lt"/>
                      </a:rPr>
                      <a:t>3</a:t>
                    </a:r>
                    <a:endParaRPr lang="en-US" altLang="en-US" sz="2600" b="1" dirty="0">
                      <a:latin typeface="+mj-lt"/>
                    </a:endParaRPr>
                  </a:p>
                </p:txBody>
              </p:sp>
              <p:grpSp>
                <p:nvGrpSpPr>
                  <p:cNvPr id="90" name="Group 89"/>
                  <p:cNvGrpSpPr/>
                  <p:nvPr/>
                </p:nvGrpSpPr>
                <p:grpSpPr>
                  <a:xfrm>
                    <a:off x="711110" y="3472449"/>
                    <a:ext cx="7424038" cy="1611812"/>
                    <a:chOff x="711110" y="3472449"/>
                    <a:chExt cx="7424038" cy="1611812"/>
                  </a:xfrm>
                </p:grpSpPr>
                <p:sp>
                  <p:nvSpPr>
                    <p:cNvPr id="91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36118" y="3950405"/>
                      <a:ext cx="0" cy="555018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600">
                        <a:latin typeface="+mj-lt"/>
                      </a:endParaRPr>
                    </a:p>
                  </p:txBody>
                </p:sp>
                <p:grpSp>
                  <p:nvGrpSpPr>
                    <p:cNvPr id="92" name="Group 91"/>
                    <p:cNvGrpSpPr/>
                    <p:nvPr/>
                  </p:nvGrpSpPr>
                  <p:grpSpPr>
                    <a:xfrm>
                      <a:off x="711110" y="3472449"/>
                      <a:ext cx="7424038" cy="1611812"/>
                      <a:chOff x="711110" y="3472449"/>
                      <a:chExt cx="7424038" cy="1611812"/>
                    </a:xfrm>
                  </p:grpSpPr>
                  <p:grpSp>
                    <p:nvGrpSpPr>
                      <p:cNvPr id="93" name="Group 92"/>
                      <p:cNvGrpSpPr/>
                      <p:nvPr/>
                    </p:nvGrpSpPr>
                    <p:grpSpPr>
                      <a:xfrm>
                        <a:off x="711110" y="3473813"/>
                        <a:ext cx="7250124" cy="1610448"/>
                        <a:chOff x="711110" y="3473813"/>
                        <a:chExt cx="7250124" cy="1610448"/>
                      </a:xfrm>
                    </p:grpSpPr>
                    <p:sp>
                      <p:nvSpPr>
                        <p:cNvPr id="95" name="Rectangle 9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442267" y="3643394"/>
                          <a:ext cx="419988" cy="4898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lIns="90488" tIns="44450" rIns="90488" bIns="44450">
                          <a:spAutoFit/>
                        </a:bodyPr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marL="25146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marL="29718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marL="34290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marL="38862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algn="l"/>
                          <a:r>
                            <a:rPr lang="en-US" altLang="en-US" sz="2600" b="1" dirty="0" smtClean="0">
                              <a:latin typeface="+mj-lt"/>
                            </a:rPr>
                            <a:t>…</a:t>
                          </a:r>
                          <a:endParaRPr lang="en-US" altLang="en-US" sz="2600" b="1" dirty="0">
                            <a:latin typeface="+mj-lt"/>
                          </a:endParaRPr>
                        </a:p>
                      </p:txBody>
                    </p:sp>
                    <p:grpSp>
                      <p:nvGrpSpPr>
                        <p:cNvPr id="96" name="Group 95"/>
                        <p:cNvGrpSpPr/>
                        <p:nvPr/>
                      </p:nvGrpSpPr>
                      <p:grpSpPr>
                        <a:xfrm>
                          <a:off x="711110" y="3473813"/>
                          <a:ext cx="7250124" cy="1610448"/>
                          <a:chOff x="711110" y="3473813"/>
                          <a:chExt cx="7250124" cy="1610448"/>
                        </a:xfrm>
                      </p:grpSpPr>
                      <p:sp>
                        <p:nvSpPr>
                          <p:cNvPr id="97" name="Line 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430613" y="3932026"/>
                            <a:ext cx="0" cy="555018"/>
                          </a:xfrm>
                          <a:prstGeom prst="line">
                            <a:avLst/>
                          </a:prstGeom>
                          <a:noFill/>
                          <a:ln w="254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 sz="2600">
                              <a:latin typeface="+mj-lt"/>
                            </a:endParaRPr>
                          </a:p>
                        </p:txBody>
                      </p:sp>
                      <p:sp>
                        <p:nvSpPr>
                          <p:cNvPr id="98" name="Rectangle 97"/>
                          <p:cNvSpPr/>
                          <p:nvPr/>
                        </p:nvSpPr>
                        <p:spPr>
                          <a:xfrm>
                            <a:off x="3458825" y="4582340"/>
                            <a:ext cx="825356" cy="492443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square" anchor="b">
                            <a:spAutoFit/>
                          </a:bodyPr>
                          <a:lstStyle/>
                          <a:p>
                            <a:pPr marL="0" indent="0">
                              <a:buNone/>
                            </a:pPr>
                            <a:r>
                              <a:rPr lang="en-US" altLang="en-US" sz="2600" b="1" i="1" dirty="0" err="1" smtClean="0">
                                <a:latin typeface="+mj-lt"/>
                              </a:rPr>
                              <a:t>pmt</a:t>
                            </a:r>
                            <a:endParaRPr lang="en-US" altLang="en-US" sz="2600" b="1" i="1" dirty="0">
                              <a:latin typeface="+mj-lt"/>
                            </a:endParaRPr>
                          </a:p>
                        </p:txBody>
                      </p:sp>
                      <p:grpSp>
                        <p:nvGrpSpPr>
                          <p:cNvPr id="99" name="Group 98"/>
                          <p:cNvGrpSpPr/>
                          <p:nvPr/>
                        </p:nvGrpSpPr>
                        <p:grpSpPr>
                          <a:xfrm>
                            <a:off x="711110" y="3473813"/>
                            <a:ext cx="7250124" cy="1610448"/>
                            <a:chOff x="711110" y="3473813"/>
                            <a:chExt cx="7250124" cy="1610448"/>
                          </a:xfrm>
                        </p:grpSpPr>
                        <p:grpSp>
                          <p:nvGrpSpPr>
                            <p:cNvPr id="100" name="Group 99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711110" y="3473813"/>
                              <a:ext cx="7250124" cy="1598692"/>
                              <a:chOff x="792" y="1980"/>
                              <a:chExt cx="4567" cy="1060"/>
                            </a:xfrm>
                          </p:grpSpPr>
                          <p:sp>
                            <p:nvSpPr>
                              <p:cNvPr id="102" name="Rectangle 10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81" y="2715"/>
                                <a:ext cx="466" cy="32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 wrap="none" lIns="90488" tIns="44450" rIns="90488" bIns="44450">
                                <a:spAutoFit/>
                              </a:bodyPr>
                              <a:lstStyle>
                                <a:lvl1pPr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1pPr>
                                <a:lvl2pPr marL="742950" indent="-28575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2pPr>
                                <a:lvl3pPr marL="11430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3pPr>
                                <a:lvl4pPr marL="16002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4pPr>
                                <a:lvl5pPr marL="20574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5pPr>
                                <a:lvl6pPr marL="25146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6pPr>
                                <a:lvl7pPr marL="29718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7pPr>
                                <a:lvl8pPr marL="34290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8pPr>
                                <a:lvl9pPr marL="38862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9pPr>
                              </a:lstStyle>
                              <a:p>
                                <a:pPr algn="l"/>
                                <a:r>
                                  <a:rPr lang="en-US" altLang="en-US" sz="2600" b="1" i="1" dirty="0" err="1" smtClean="0">
                                    <a:latin typeface="+mj-lt"/>
                                  </a:rPr>
                                  <a:t>pmt</a:t>
                                </a:r>
                                <a:endParaRPr lang="en-US" altLang="en-US" sz="2600" b="1" i="1" baseline="-25000" dirty="0">
                                  <a:latin typeface="+mj-lt"/>
                                </a:endParaRPr>
                              </a:p>
                            </p:txBody>
                          </p:sp>
                          <p:sp>
                            <p:nvSpPr>
                              <p:cNvPr id="103" name="Line 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894" y="2304"/>
                                <a:ext cx="0" cy="368"/>
                              </a:xfrm>
                              <a:prstGeom prst="line">
                                <a:avLst/>
                              </a:prstGeom>
                              <a:noFill/>
                              <a:ln w="254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 sz="2600">
                                  <a:latin typeface="+mj-lt"/>
                                </a:endParaRPr>
                              </a:p>
                            </p:txBody>
                          </p:sp>
                          <p:sp>
                            <p:nvSpPr>
                              <p:cNvPr id="104" name="Line 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23" y="2332"/>
                                <a:ext cx="0" cy="368"/>
                              </a:xfrm>
                              <a:prstGeom prst="line">
                                <a:avLst/>
                              </a:prstGeom>
                              <a:noFill/>
                              <a:ln w="254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 sz="2600">
                                  <a:latin typeface="+mj-lt"/>
                                </a:endParaRPr>
                              </a:p>
                            </p:txBody>
                          </p:sp>
                          <p:sp>
                            <p:nvSpPr>
                              <p:cNvPr id="105" name="Line 1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359" y="2304"/>
                                <a:ext cx="0" cy="368"/>
                              </a:xfrm>
                              <a:prstGeom prst="line">
                                <a:avLst/>
                              </a:prstGeom>
                              <a:noFill/>
                              <a:ln w="254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 sz="2600">
                                  <a:latin typeface="+mj-lt"/>
                                </a:endParaRPr>
                              </a:p>
                            </p:txBody>
                          </p:sp>
                          <p:sp>
                            <p:nvSpPr>
                              <p:cNvPr id="106" name="Line 1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02" y="2488"/>
                                <a:ext cx="4452" cy="5"/>
                              </a:xfrm>
                              <a:prstGeom prst="line">
                                <a:avLst/>
                              </a:prstGeom>
                              <a:noFill/>
                              <a:ln w="254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 sz="2600">
                                  <a:latin typeface="+mj-lt"/>
                                </a:endParaRPr>
                              </a:p>
                            </p:txBody>
                          </p:sp>
                          <p:sp>
                            <p:nvSpPr>
                              <p:cNvPr id="107" name="Rectangle 106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792" y="1987"/>
                                <a:ext cx="221" cy="30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 wrap="none" lIns="90488" tIns="44450" rIns="90488" bIns="44450">
                                <a:spAutoFit/>
                              </a:bodyPr>
                              <a:lstStyle>
                                <a:lvl1pPr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1pPr>
                                <a:lvl2pPr marL="742950" indent="-28575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2pPr>
                                <a:lvl3pPr marL="11430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3pPr>
                                <a:lvl4pPr marL="16002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4pPr>
                                <a:lvl5pPr marL="20574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5pPr>
                                <a:lvl6pPr marL="25146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6pPr>
                                <a:lvl7pPr marL="29718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7pPr>
                                <a:lvl8pPr marL="34290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8pPr>
                                <a:lvl9pPr marL="38862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9pPr>
                              </a:lstStyle>
                              <a:p>
                                <a:pPr algn="l"/>
                                <a:r>
                                  <a:rPr lang="en-US" altLang="en-US" sz="2600" b="1" dirty="0">
                                    <a:latin typeface="+mj-lt"/>
                                  </a:rPr>
                                  <a:t>0</a:t>
                                </a:r>
                              </a:p>
                            </p:txBody>
                          </p:sp>
                          <p:sp>
                            <p:nvSpPr>
                              <p:cNvPr id="108" name="Rectangle 10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713" y="1995"/>
                                <a:ext cx="221" cy="30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 wrap="none" lIns="90488" tIns="44450" rIns="90488" bIns="44450">
                                <a:spAutoFit/>
                              </a:bodyPr>
                              <a:lstStyle>
                                <a:lvl1pPr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1pPr>
                                <a:lvl2pPr marL="742950" indent="-28575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2pPr>
                                <a:lvl3pPr marL="11430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3pPr>
                                <a:lvl4pPr marL="16002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4pPr>
                                <a:lvl5pPr marL="20574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5pPr>
                                <a:lvl6pPr marL="25146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6pPr>
                                <a:lvl7pPr marL="29718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7pPr>
                                <a:lvl8pPr marL="34290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8pPr>
                                <a:lvl9pPr marL="38862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9pPr>
                              </a:lstStyle>
                              <a:p>
                                <a:pPr algn="l"/>
                                <a:r>
                                  <a:rPr lang="en-US" altLang="en-US" sz="2600" b="1" dirty="0">
                                    <a:latin typeface="+mj-lt"/>
                                  </a:rPr>
                                  <a:t>1</a:t>
                                </a:r>
                              </a:p>
                            </p:txBody>
                          </p:sp>
                          <p:sp>
                            <p:nvSpPr>
                              <p:cNvPr id="109" name="Rectangle 10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650" y="1980"/>
                                <a:ext cx="221" cy="30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 wrap="none" lIns="90488" tIns="44450" rIns="90488" bIns="44450">
                                <a:spAutoFit/>
                              </a:bodyPr>
                              <a:lstStyle>
                                <a:lvl1pPr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1pPr>
                                <a:lvl2pPr marL="742950" indent="-28575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2pPr>
                                <a:lvl3pPr marL="11430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3pPr>
                                <a:lvl4pPr marL="16002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4pPr>
                                <a:lvl5pPr marL="20574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5pPr>
                                <a:lvl6pPr marL="25146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6pPr>
                                <a:lvl7pPr marL="29718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7pPr>
                                <a:lvl8pPr marL="34290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8pPr>
                                <a:lvl9pPr marL="38862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9pPr>
                              </a:lstStyle>
                              <a:p>
                                <a:pPr algn="l"/>
                                <a:r>
                                  <a:rPr lang="en-US" altLang="en-US" sz="2600" b="1" dirty="0">
                                    <a:latin typeface="+mj-lt"/>
                                  </a:rPr>
                                  <a:t>2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101" name="Rectangle 100"/>
                            <p:cNvSpPr/>
                            <p:nvPr/>
                          </p:nvSpPr>
                          <p:spPr>
                            <a:xfrm>
                              <a:off x="5084249" y="4591818"/>
                              <a:ext cx="741037" cy="492443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r>
                                <a:rPr lang="en-US" altLang="en-US" sz="2600" b="1" i="1" dirty="0" err="1" smtClean="0">
                                  <a:latin typeface="+mj-lt"/>
                                </a:rPr>
                                <a:t>pmt</a:t>
                              </a:r>
                              <a:endParaRPr lang="en-US" altLang="en-US" sz="2600" b="1" dirty="0">
                                <a:latin typeface="+mj-lt"/>
                              </a:endParaRPr>
                            </a:p>
                          </p:txBody>
                        </p:sp>
                      </p:grpSp>
                    </p:grpSp>
                  </p:grpSp>
                  <p:sp>
                    <p:nvSpPr>
                      <p:cNvPr id="94" name="Rectangle 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787295" y="3472449"/>
                        <a:ext cx="347853" cy="4898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lIns="90488" tIns="44450" rIns="90488" bIns="44450"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l"/>
                        <a:r>
                          <a:rPr lang="en-US" altLang="en-US" sz="2600" b="1" dirty="0" smtClean="0">
                            <a:latin typeface="+mj-lt"/>
                          </a:rPr>
                          <a:t>T</a:t>
                        </a:r>
                        <a:endParaRPr lang="en-US" altLang="en-US" sz="2600" b="1" dirty="0">
                          <a:latin typeface="+mj-lt"/>
                        </a:endParaRPr>
                      </a:p>
                    </p:txBody>
                  </p:sp>
                </p:grpSp>
              </p:grpSp>
            </p:grpSp>
            <p:sp>
              <p:nvSpPr>
                <p:cNvPr id="88" name="Rectangle 87"/>
                <p:cNvSpPr>
                  <a:spLocks noChangeArrowheads="1"/>
                </p:cNvSpPr>
                <p:nvPr/>
              </p:nvSpPr>
              <p:spPr bwMode="auto">
                <a:xfrm>
                  <a:off x="7559524" y="5162815"/>
                  <a:ext cx="852799" cy="4898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l"/>
                  <a:r>
                    <a:rPr lang="en-US" altLang="en-US" sz="2600" b="1" i="1" dirty="0">
                      <a:latin typeface="+mj-lt"/>
                    </a:rPr>
                    <a:t>F</a:t>
                  </a:r>
                  <a:r>
                    <a:rPr lang="en-US" altLang="en-US" sz="2600" b="1" i="1" dirty="0" smtClean="0">
                      <a:latin typeface="+mj-lt"/>
                    </a:rPr>
                    <a:t>V=?</a:t>
                  </a:r>
                  <a:endParaRPr lang="en-US" altLang="en-US" sz="2600" b="1" i="1" baseline="-25000" dirty="0">
                    <a:latin typeface="+mj-lt"/>
                  </a:endParaRPr>
                </a:p>
              </p:txBody>
            </p:sp>
          </p:grpSp>
          <p:sp>
            <p:nvSpPr>
              <p:cNvPr id="86" name="Rectangle 85"/>
              <p:cNvSpPr>
                <a:spLocks noChangeArrowheads="1"/>
              </p:cNvSpPr>
              <p:nvPr/>
            </p:nvSpPr>
            <p:spPr bwMode="auto">
              <a:xfrm>
                <a:off x="6691519" y="3557325"/>
                <a:ext cx="419988" cy="489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/>
                <a:r>
                  <a:rPr lang="en-US" altLang="en-US" sz="2600" b="1" dirty="0" smtClean="0">
                    <a:latin typeface="+mj-lt"/>
                  </a:rPr>
                  <a:t>…</a:t>
                </a:r>
                <a:endParaRPr lang="en-US" altLang="en-US" sz="2600" b="1" dirty="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8582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to Buy a House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en-US" sz="2800" dirty="0" smtClean="0"/>
                  <a:t>You are saving for a new house and you put $10,000 per year in an account paying 8%.  The deposit is made </a:t>
                </a:r>
                <a:r>
                  <a:rPr lang="en-US" altLang="en-US" sz="2800" b="1" i="1" dirty="0" smtClean="0"/>
                  <a:t>at the beginning </a:t>
                </a:r>
                <a:r>
                  <a:rPr lang="en-US" altLang="en-US" sz="2800" dirty="0" smtClean="0"/>
                  <a:t>of each year.  </a:t>
                </a:r>
                <a:r>
                  <a:rPr lang="en-US" altLang="en-US" sz="2800" dirty="0"/>
                  <a:t>How much will you have </a:t>
                </a:r>
                <a:r>
                  <a:rPr lang="en-US" altLang="en-US" sz="2800" b="1" i="1" dirty="0"/>
                  <a:t>at the </a:t>
                </a:r>
                <a:r>
                  <a:rPr lang="en-US" altLang="en-US" sz="2800" b="1" i="1" dirty="0" smtClean="0"/>
                  <a:t>end</a:t>
                </a:r>
                <a:r>
                  <a:rPr lang="en-US" altLang="en-US" sz="2800" dirty="0" smtClean="0"/>
                  <a:t> of year 3?</a:t>
                </a:r>
              </a:p>
              <a:p>
                <a:pPr marL="0" indent="0">
                  <a:buNone/>
                </a:pPr>
                <a:endParaRPr lang="en-US" altLang="en-US" sz="1600" dirty="0"/>
              </a:p>
              <a:p>
                <a:pPr eaLnBrk="1" hangingPunct="1"/>
                <a14:m>
                  <m:oMath xmlns:m="http://schemas.openxmlformats.org/officeDocument/2006/math">
                    <m:r>
                      <a:rPr lang="en-US" altLang="en-US" sz="2800" b="0" i="1" dirty="0" smtClean="0">
                        <a:latin typeface="Cambria Math" panose="02040503050406030204" pitchFamily="18" charset="0"/>
                      </a:rPr>
                      <m:t>𝑝𝑚𝑡</m:t>
                    </m:r>
                    <m:r>
                      <a:rPr lang="en-US" altLang="en-US" sz="2800" i="1" dirty="0">
                        <a:latin typeface="Cambria Math"/>
                      </a:rPr>
                      <m:t>= $10,000</m:t>
                    </m:r>
                  </m:oMath>
                </a14:m>
                <a:r>
                  <a:rPr lang="en-US" altLang="en-US" sz="2800" i="1" dirty="0">
                    <a:latin typeface="Cambria Math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2800" i="1" dirty="0">
                        <a:latin typeface="Cambria Math"/>
                      </a:rPr>
                      <m:t>𝑇</m:t>
                    </m:r>
                    <m:r>
                      <a:rPr lang="en-US" altLang="en-US" sz="2800" i="1" dirty="0">
                        <a:latin typeface="Cambria Math"/>
                      </a:rPr>
                      <m:t> =3</m:t>
                    </m:r>
                  </m:oMath>
                </a14:m>
                <a:r>
                  <a:rPr lang="en-US" altLang="en-US" sz="2800" i="1" dirty="0">
                    <a:latin typeface="Cambria Math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2800" i="1" dirty="0">
                        <a:latin typeface="Cambria Math"/>
                      </a:rPr>
                      <m:t>𝑟</m:t>
                    </m:r>
                    <m:r>
                      <a:rPr lang="en-US" altLang="en-US" sz="2800" i="1" dirty="0">
                        <a:latin typeface="Cambria Math"/>
                      </a:rPr>
                      <m:t> =8%</m:t>
                    </m:r>
                  </m:oMath>
                </a14:m>
                <a:endParaRPr lang="en-US" altLang="en-US" sz="2800" dirty="0"/>
              </a:p>
              <a:p>
                <a:pPr eaLnBrk="1" hangingPunct="1"/>
                <a:r>
                  <a:rPr lang="en-US" altLang="en-US" sz="2800" b="0" dirty="0" smtClean="0">
                    <a:solidFill>
                      <a:srgbClr val="FF0000"/>
                    </a:solidFill>
                  </a:rPr>
                  <a:t>? </a:t>
                </a:r>
                <a14:m>
                  <m:oMath xmlns:m="http://schemas.openxmlformats.org/officeDocument/2006/math">
                    <m:r>
                      <a:rPr lang="en-US" altLang="en-US" sz="2800" b="0" i="1" dirty="0">
                        <a:solidFill>
                          <a:srgbClr val="FF0000"/>
                        </a:solidFill>
                        <a:latin typeface="Cambria Math"/>
                      </a:rPr>
                      <m:t>𝐹𝑉</m:t>
                    </m:r>
                    <m:r>
                      <a:rPr lang="en-US" altLang="en-US" sz="2800" b="0" i="1" dirty="0">
                        <a:solidFill>
                          <a:srgbClr val="FF0000"/>
                        </a:solidFill>
                        <a:latin typeface="Cambria Math"/>
                      </a:rPr>
                      <m:t> = </m:t>
                    </m:r>
                    <m:f>
                      <m:fPr>
                        <m:ctrlPr>
                          <a:rPr lang="en-US" altLang="en-US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10,000</m:t>
                        </m:r>
                      </m:num>
                      <m:den>
                        <m:r>
                          <a:rPr lang="en-US" altLang="en-US" sz="2800" b="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0.08</m:t>
                        </m:r>
                      </m:den>
                    </m:f>
                    <m:r>
                      <a:rPr lang="en-US" altLang="en-US" sz="2800" b="0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US" altLang="en-US" sz="28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en-US" sz="2800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altLang="en-US" sz="2800" b="0" i="1" dirty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1.08</m:t>
                            </m:r>
                          </m:e>
                          <m:sup>
                            <m:r>
                              <a:rPr lang="en-US" altLang="en-US" sz="2800" b="0" i="1" dirty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altLang="en-US" sz="2800" b="0" i="1" dirty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  <m:r>
                      <a:rPr lang="en-US" altLang="en-US" sz="2800" b="0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=$32,464</m:t>
                    </m:r>
                  </m:oMath>
                </a14:m>
                <a:r>
                  <a:rPr lang="en-US" altLang="en-US" sz="2800" dirty="0" smtClean="0">
                    <a:solidFill>
                      <a:srgbClr val="FF0000"/>
                    </a:solidFill>
                    <a:ea typeface="Cambria Math"/>
                  </a:rPr>
                  <a:t> </a:t>
                </a:r>
              </a:p>
              <a:p>
                <a:pPr marL="342900" lvl="1" indent="-342900" eaLnBrk="1" hangingPunct="1">
                  <a:buSzTx/>
                  <a:buFontTx/>
                  <a:buChar char="•"/>
                </a:pPr>
                <a14:m>
                  <m:oMath xmlns:m="http://schemas.openxmlformats.org/officeDocument/2006/math">
                    <m:r>
                      <a:rPr lang="en-US" altLang="en-US" sz="2600" i="1" dirty="0">
                        <a:latin typeface="Cambria Math"/>
                      </a:rPr>
                      <m:t>𝐹𝑉</m:t>
                    </m:r>
                    <m:r>
                      <a:rPr lang="en-US" altLang="en-US" sz="2600" i="1" dirty="0">
                        <a:latin typeface="Cambria Math"/>
                      </a:rPr>
                      <m:t> = </m:t>
                    </m:r>
                    <m:f>
                      <m:fPr>
                        <m:ctrlPr>
                          <a:rPr lang="en-US" altLang="en-US" sz="2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600" i="1" dirty="0">
                            <a:latin typeface="Cambria Math"/>
                          </a:rPr>
                          <m:t>10,000</m:t>
                        </m:r>
                      </m:num>
                      <m:den>
                        <m:r>
                          <a:rPr lang="en-US" altLang="en-US" sz="2600" i="1" dirty="0">
                            <a:latin typeface="Cambria Math"/>
                          </a:rPr>
                          <m:t>0.08</m:t>
                        </m:r>
                      </m:den>
                    </m:f>
                    <m:r>
                      <a:rPr lang="en-US" altLang="en-US" sz="2600" i="1" dirty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US" altLang="en-US" sz="2600" i="1" dirty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en-US" sz="2600" i="1" dirty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altLang="en-US" sz="2600" i="1" dirty="0">
                                <a:latin typeface="Cambria Math"/>
                                <a:ea typeface="Cambria Math"/>
                              </a:rPr>
                              <m:t>1.08</m:t>
                            </m:r>
                          </m:e>
                          <m:sup>
                            <m:r>
                              <a:rPr lang="en-US" altLang="en-US" sz="2600" i="1" dirty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altLang="en-US" sz="2600" i="1" dirty="0"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  <m:r>
                      <a:rPr lang="en-US" altLang="en-US" sz="2600" i="1" dirty="0">
                        <a:latin typeface="Cambria Math"/>
                        <a:ea typeface="Cambria Math"/>
                      </a:rPr>
                      <m:t>×1.08=$</m:t>
                    </m:r>
                    <m:r>
                      <m:rPr>
                        <m:nor/>
                      </m:rPr>
                      <a:rPr lang="en-US" altLang="en-US" sz="2600" dirty="0">
                        <a:latin typeface="Cambria Math"/>
                        <a:ea typeface="Cambria Math"/>
                      </a:rPr>
                      <m:t>35,061.12</m:t>
                    </m:r>
                  </m:oMath>
                </a14:m>
                <a:endParaRPr lang="en-US" altLang="en-US" sz="2600" b="1" dirty="0">
                  <a:latin typeface="Arial" charset="0"/>
                </a:endParaRPr>
              </a:p>
              <a:p>
                <a:pPr eaLnBrk="1" hangingPunct="1"/>
                <a:endParaRPr lang="en-US" altLang="en-US" sz="2800" b="1" dirty="0">
                  <a:solidFill>
                    <a:srgbClr val="FF0000"/>
                  </a:solidFill>
                  <a:latin typeface="Arial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647" t="-1188" r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90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i="1" dirty="0" smtClean="0"/>
              <a:t>annuity</a:t>
            </a:r>
            <a:r>
              <a:rPr lang="en-US" dirty="0" smtClean="0"/>
              <a:t> is an </a:t>
            </a:r>
            <a:r>
              <a:rPr lang="en-US" smtClean="0"/>
              <a:t>investment paying </a:t>
            </a:r>
            <a:r>
              <a:rPr lang="en-US" dirty="0" smtClean="0"/>
              <a:t>a fixed amount dollars </a:t>
            </a:r>
            <a:r>
              <a:rPr lang="en-US" b="1" i="1" dirty="0" err="1" smtClean="0"/>
              <a:t>pmt</a:t>
            </a:r>
            <a:r>
              <a:rPr lang="en-US" b="1" i="1" dirty="0" smtClean="0"/>
              <a:t> </a:t>
            </a:r>
            <a:r>
              <a:rPr lang="en-US" dirty="0" smtClean="0"/>
              <a:t>at the end of each period for </a:t>
            </a:r>
            <a:r>
              <a:rPr lang="en-US" b="1" i="1" dirty="0" smtClean="0"/>
              <a:t>T</a:t>
            </a:r>
            <a:r>
              <a:rPr lang="en-US" dirty="0" smtClean="0"/>
              <a:t> periods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668021" y="3295754"/>
            <a:ext cx="7820656" cy="1611812"/>
            <a:chOff x="668021" y="3295754"/>
            <a:chExt cx="7820656" cy="1611812"/>
          </a:xfrm>
        </p:grpSpPr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7749563" y="4405932"/>
              <a:ext cx="739114" cy="489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altLang="en-US" sz="2600" b="1" i="1" dirty="0" err="1" smtClean="0">
                  <a:latin typeface="+mj-lt"/>
                </a:rPr>
                <a:t>pmt</a:t>
              </a:r>
              <a:endParaRPr lang="en-US" altLang="en-US" sz="2600" b="1" i="1" dirty="0">
                <a:latin typeface="+mj-lt"/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668021" y="3295754"/>
              <a:ext cx="7622433" cy="1611812"/>
              <a:chOff x="668021" y="2546974"/>
              <a:chExt cx="7622433" cy="1611812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668021" y="2546974"/>
                <a:ext cx="7622433" cy="1611812"/>
                <a:chOff x="663968" y="3594988"/>
                <a:chExt cx="7622433" cy="1611812"/>
              </a:xfrm>
            </p:grpSpPr>
            <p:grpSp>
              <p:nvGrpSpPr>
                <p:cNvPr id="58" name="Group 57"/>
                <p:cNvGrpSpPr/>
                <p:nvPr/>
              </p:nvGrpSpPr>
              <p:grpSpPr>
                <a:xfrm>
                  <a:off x="862363" y="3594988"/>
                  <a:ext cx="7424038" cy="1611812"/>
                  <a:chOff x="711110" y="3472449"/>
                  <a:chExt cx="7424038" cy="1611812"/>
                </a:xfrm>
              </p:grpSpPr>
              <p:sp>
                <p:nvSpPr>
                  <p:cNvPr id="60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5279239" y="3473163"/>
                    <a:ext cx="351059" cy="4898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l"/>
                    <a:r>
                      <a:rPr lang="en-US" altLang="en-US" sz="2600" b="1" dirty="0" smtClean="0">
                        <a:latin typeface="+mj-lt"/>
                      </a:rPr>
                      <a:t>3</a:t>
                    </a:r>
                    <a:endParaRPr lang="en-US" altLang="en-US" sz="2600" b="1" dirty="0">
                      <a:latin typeface="+mj-lt"/>
                    </a:endParaRPr>
                  </a:p>
                </p:txBody>
              </p:sp>
              <p:grpSp>
                <p:nvGrpSpPr>
                  <p:cNvPr id="61" name="Group 60"/>
                  <p:cNvGrpSpPr/>
                  <p:nvPr/>
                </p:nvGrpSpPr>
                <p:grpSpPr>
                  <a:xfrm>
                    <a:off x="711110" y="3472449"/>
                    <a:ext cx="7424038" cy="1611812"/>
                    <a:chOff x="711110" y="3472449"/>
                    <a:chExt cx="7424038" cy="1611812"/>
                  </a:xfrm>
                </p:grpSpPr>
                <p:sp>
                  <p:nvSpPr>
                    <p:cNvPr id="62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36118" y="3950405"/>
                      <a:ext cx="0" cy="555018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600">
                        <a:latin typeface="+mj-lt"/>
                      </a:endParaRPr>
                    </a:p>
                  </p:txBody>
                </p:sp>
                <p:grpSp>
                  <p:nvGrpSpPr>
                    <p:cNvPr id="63" name="Group 62"/>
                    <p:cNvGrpSpPr/>
                    <p:nvPr/>
                  </p:nvGrpSpPr>
                  <p:grpSpPr>
                    <a:xfrm>
                      <a:off x="711110" y="3472449"/>
                      <a:ext cx="7424038" cy="1611812"/>
                      <a:chOff x="711110" y="3472449"/>
                      <a:chExt cx="7424038" cy="1611812"/>
                    </a:xfrm>
                  </p:grpSpPr>
                  <p:grpSp>
                    <p:nvGrpSpPr>
                      <p:cNvPr id="64" name="Group 63"/>
                      <p:cNvGrpSpPr/>
                      <p:nvPr/>
                    </p:nvGrpSpPr>
                    <p:grpSpPr>
                      <a:xfrm>
                        <a:off x="711110" y="3473813"/>
                        <a:ext cx="7250124" cy="1610448"/>
                        <a:chOff x="711110" y="3473813"/>
                        <a:chExt cx="7250124" cy="1610448"/>
                      </a:xfrm>
                    </p:grpSpPr>
                    <p:sp>
                      <p:nvSpPr>
                        <p:cNvPr id="66" name="Rectangle 6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442267" y="3643394"/>
                          <a:ext cx="419988" cy="4898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lIns="90488" tIns="44450" rIns="90488" bIns="44450">
                          <a:spAutoFit/>
                        </a:bodyPr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marL="25146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marL="29718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marL="34290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marL="38862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algn="l"/>
                          <a:r>
                            <a:rPr lang="en-US" altLang="en-US" sz="2600" b="1" dirty="0" smtClean="0">
                              <a:latin typeface="+mj-lt"/>
                            </a:rPr>
                            <a:t>…</a:t>
                          </a:r>
                          <a:endParaRPr lang="en-US" altLang="en-US" sz="2600" b="1" dirty="0">
                            <a:latin typeface="+mj-lt"/>
                          </a:endParaRPr>
                        </a:p>
                      </p:txBody>
                    </p:sp>
                    <p:grpSp>
                      <p:nvGrpSpPr>
                        <p:cNvPr id="67" name="Group 66"/>
                        <p:cNvGrpSpPr/>
                        <p:nvPr/>
                      </p:nvGrpSpPr>
                      <p:grpSpPr>
                        <a:xfrm>
                          <a:off x="711110" y="3473813"/>
                          <a:ext cx="7250124" cy="1610448"/>
                          <a:chOff x="711110" y="3473813"/>
                          <a:chExt cx="7250124" cy="1610448"/>
                        </a:xfrm>
                      </p:grpSpPr>
                      <p:sp>
                        <p:nvSpPr>
                          <p:cNvPr id="68" name="Line 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430613" y="3932026"/>
                            <a:ext cx="0" cy="555018"/>
                          </a:xfrm>
                          <a:prstGeom prst="line">
                            <a:avLst/>
                          </a:prstGeom>
                          <a:noFill/>
                          <a:ln w="254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 sz="2600">
                              <a:latin typeface="+mj-lt"/>
                            </a:endParaRPr>
                          </a:p>
                        </p:txBody>
                      </p:sp>
                      <p:sp>
                        <p:nvSpPr>
                          <p:cNvPr id="69" name="Rectangle 68"/>
                          <p:cNvSpPr/>
                          <p:nvPr/>
                        </p:nvSpPr>
                        <p:spPr>
                          <a:xfrm>
                            <a:off x="3458825" y="4582340"/>
                            <a:ext cx="825356" cy="492443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square" anchor="b">
                            <a:spAutoFit/>
                          </a:bodyPr>
                          <a:lstStyle/>
                          <a:p>
                            <a:pPr marL="0" indent="0">
                              <a:buNone/>
                            </a:pPr>
                            <a:r>
                              <a:rPr lang="en-US" altLang="en-US" sz="2600" b="1" i="1" dirty="0" err="1" smtClean="0">
                                <a:latin typeface="+mj-lt"/>
                              </a:rPr>
                              <a:t>pmt</a:t>
                            </a:r>
                            <a:endParaRPr lang="en-US" altLang="en-US" sz="2600" b="1" i="1" dirty="0">
                              <a:latin typeface="+mj-lt"/>
                            </a:endParaRPr>
                          </a:p>
                        </p:txBody>
                      </p:sp>
                      <p:grpSp>
                        <p:nvGrpSpPr>
                          <p:cNvPr id="70" name="Group 69"/>
                          <p:cNvGrpSpPr/>
                          <p:nvPr/>
                        </p:nvGrpSpPr>
                        <p:grpSpPr>
                          <a:xfrm>
                            <a:off x="711110" y="3473813"/>
                            <a:ext cx="7250124" cy="1610448"/>
                            <a:chOff x="711110" y="3473813"/>
                            <a:chExt cx="7250124" cy="1610448"/>
                          </a:xfrm>
                        </p:grpSpPr>
                        <p:grpSp>
                          <p:nvGrpSpPr>
                            <p:cNvPr id="71" name="Group 70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711110" y="3473813"/>
                              <a:ext cx="7250124" cy="1598692"/>
                              <a:chOff x="792" y="1980"/>
                              <a:chExt cx="4567" cy="1060"/>
                            </a:xfrm>
                          </p:grpSpPr>
                          <p:sp>
                            <p:nvSpPr>
                              <p:cNvPr id="73" name="Rectangle 72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81" y="2715"/>
                                <a:ext cx="466" cy="32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 wrap="none" lIns="90488" tIns="44450" rIns="90488" bIns="44450">
                                <a:spAutoFit/>
                              </a:bodyPr>
                              <a:lstStyle>
                                <a:lvl1pPr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1pPr>
                                <a:lvl2pPr marL="742950" indent="-28575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2pPr>
                                <a:lvl3pPr marL="11430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3pPr>
                                <a:lvl4pPr marL="16002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4pPr>
                                <a:lvl5pPr marL="20574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5pPr>
                                <a:lvl6pPr marL="25146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6pPr>
                                <a:lvl7pPr marL="29718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7pPr>
                                <a:lvl8pPr marL="34290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8pPr>
                                <a:lvl9pPr marL="38862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9pPr>
                              </a:lstStyle>
                              <a:p>
                                <a:pPr algn="l"/>
                                <a:r>
                                  <a:rPr lang="en-US" altLang="en-US" sz="2600" b="1" i="1" dirty="0" err="1" smtClean="0">
                                    <a:latin typeface="+mj-lt"/>
                                  </a:rPr>
                                  <a:t>pmt</a:t>
                                </a:r>
                                <a:endParaRPr lang="en-US" altLang="en-US" sz="2600" b="1" i="1" baseline="-25000" dirty="0">
                                  <a:latin typeface="+mj-lt"/>
                                </a:endParaRPr>
                              </a:p>
                            </p:txBody>
                          </p:sp>
                          <p:sp>
                            <p:nvSpPr>
                              <p:cNvPr id="74" name="Line 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894" y="2304"/>
                                <a:ext cx="0" cy="368"/>
                              </a:xfrm>
                              <a:prstGeom prst="line">
                                <a:avLst/>
                              </a:prstGeom>
                              <a:noFill/>
                              <a:ln w="254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 sz="2600">
                                  <a:latin typeface="+mj-lt"/>
                                </a:endParaRPr>
                              </a:p>
                            </p:txBody>
                          </p:sp>
                          <p:sp>
                            <p:nvSpPr>
                              <p:cNvPr id="75" name="Line 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23" y="2332"/>
                                <a:ext cx="0" cy="368"/>
                              </a:xfrm>
                              <a:prstGeom prst="line">
                                <a:avLst/>
                              </a:prstGeom>
                              <a:noFill/>
                              <a:ln w="254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 sz="2600">
                                  <a:latin typeface="+mj-lt"/>
                                </a:endParaRPr>
                              </a:p>
                            </p:txBody>
                          </p:sp>
                          <p:sp>
                            <p:nvSpPr>
                              <p:cNvPr id="76" name="Line 1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359" y="2304"/>
                                <a:ext cx="0" cy="368"/>
                              </a:xfrm>
                              <a:prstGeom prst="line">
                                <a:avLst/>
                              </a:prstGeom>
                              <a:noFill/>
                              <a:ln w="254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 sz="2600">
                                  <a:latin typeface="+mj-lt"/>
                                </a:endParaRPr>
                              </a:p>
                            </p:txBody>
                          </p:sp>
                          <p:sp>
                            <p:nvSpPr>
                              <p:cNvPr id="77" name="Line 1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02" y="2488"/>
                                <a:ext cx="4452" cy="5"/>
                              </a:xfrm>
                              <a:prstGeom prst="line">
                                <a:avLst/>
                              </a:prstGeom>
                              <a:noFill/>
                              <a:ln w="254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 sz="2600">
                                  <a:latin typeface="+mj-lt"/>
                                </a:endParaRPr>
                              </a:p>
                            </p:txBody>
                          </p:sp>
                          <p:sp>
                            <p:nvSpPr>
                              <p:cNvPr id="78" name="Rectangle 77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792" y="1987"/>
                                <a:ext cx="221" cy="30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 wrap="none" lIns="90488" tIns="44450" rIns="90488" bIns="44450">
                                <a:spAutoFit/>
                              </a:bodyPr>
                              <a:lstStyle>
                                <a:lvl1pPr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1pPr>
                                <a:lvl2pPr marL="742950" indent="-28575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2pPr>
                                <a:lvl3pPr marL="11430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3pPr>
                                <a:lvl4pPr marL="16002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4pPr>
                                <a:lvl5pPr marL="20574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5pPr>
                                <a:lvl6pPr marL="25146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6pPr>
                                <a:lvl7pPr marL="29718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7pPr>
                                <a:lvl8pPr marL="34290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8pPr>
                                <a:lvl9pPr marL="38862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9pPr>
                              </a:lstStyle>
                              <a:p>
                                <a:pPr algn="l"/>
                                <a:r>
                                  <a:rPr lang="en-US" altLang="en-US" sz="2600" b="1" dirty="0">
                                    <a:latin typeface="+mj-lt"/>
                                  </a:rPr>
                                  <a:t>0</a:t>
                                </a:r>
                              </a:p>
                            </p:txBody>
                          </p:sp>
                          <p:sp>
                            <p:nvSpPr>
                              <p:cNvPr id="79" name="Rectangle 78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713" y="1995"/>
                                <a:ext cx="221" cy="30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 wrap="none" lIns="90488" tIns="44450" rIns="90488" bIns="44450">
                                <a:spAutoFit/>
                              </a:bodyPr>
                              <a:lstStyle>
                                <a:lvl1pPr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1pPr>
                                <a:lvl2pPr marL="742950" indent="-28575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2pPr>
                                <a:lvl3pPr marL="11430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3pPr>
                                <a:lvl4pPr marL="16002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4pPr>
                                <a:lvl5pPr marL="20574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5pPr>
                                <a:lvl6pPr marL="25146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6pPr>
                                <a:lvl7pPr marL="29718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7pPr>
                                <a:lvl8pPr marL="34290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8pPr>
                                <a:lvl9pPr marL="38862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9pPr>
                              </a:lstStyle>
                              <a:p>
                                <a:pPr algn="l"/>
                                <a:r>
                                  <a:rPr lang="en-US" altLang="en-US" sz="2600" b="1" dirty="0">
                                    <a:latin typeface="+mj-lt"/>
                                  </a:rPr>
                                  <a:t>1</a:t>
                                </a:r>
                              </a:p>
                            </p:txBody>
                          </p:sp>
                          <p:sp>
                            <p:nvSpPr>
                              <p:cNvPr id="80" name="Rectangle 7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650" y="1980"/>
                                <a:ext cx="221" cy="30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 wrap="none" lIns="90488" tIns="44450" rIns="90488" bIns="44450">
                                <a:spAutoFit/>
                              </a:bodyPr>
                              <a:lstStyle>
                                <a:lvl1pPr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1pPr>
                                <a:lvl2pPr marL="742950" indent="-28575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2pPr>
                                <a:lvl3pPr marL="11430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3pPr>
                                <a:lvl4pPr marL="16002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4pPr>
                                <a:lvl5pPr marL="20574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5pPr>
                                <a:lvl6pPr marL="25146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6pPr>
                                <a:lvl7pPr marL="29718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7pPr>
                                <a:lvl8pPr marL="34290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8pPr>
                                <a:lvl9pPr marL="38862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9pPr>
                              </a:lstStyle>
                              <a:p>
                                <a:pPr algn="l"/>
                                <a:r>
                                  <a:rPr lang="en-US" altLang="en-US" sz="2600" b="1" dirty="0">
                                    <a:latin typeface="+mj-lt"/>
                                  </a:rPr>
                                  <a:t>2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72" name="Rectangle 71"/>
                            <p:cNvSpPr/>
                            <p:nvPr/>
                          </p:nvSpPr>
                          <p:spPr>
                            <a:xfrm>
                              <a:off x="5084249" y="4591818"/>
                              <a:ext cx="741037" cy="492443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r>
                                <a:rPr lang="en-US" altLang="en-US" sz="2600" b="1" i="1" dirty="0" err="1" smtClean="0">
                                  <a:latin typeface="+mj-lt"/>
                                </a:rPr>
                                <a:t>pmt</a:t>
                              </a:r>
                              <a:endParaRPr lang="en-US" altLang="en-US" sz="2600" b="1" dirty="0">
                                <a:latin typeface="+mj-lt"/>
                              </a:endParaRPr>
                            </a:p>
                          </p:txBody>
                        </p:sp>
                      </p:grpSp>
                    </p:grpSp>
                  </p:grpSp>
                  <p:sp>
                    <p:nvSpPr>
                      <p:cNvPr id="65" name="Rectangle 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787295" y="3472449"/>
                        <a:ext cx="347853" cy="4898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lIns="90488" tIns="44450" rIns="90488" bIns="44450"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l"/>
                        <a:r>
                          <a:rPr lang="en-US" altLang="en-US" sz="2600" b="1" dirty="0" smtClean="0">
                            <a:latin typeface="+mj-lt"/>
                          </a:rPr>
                          <a:t>T</a:t>
                        </a:r>
                        <a:endParaRPr lang="en-US" altLang="en-US" sz="2600" b="1" dirty="0">
                          <a:latin typeface="+mj-lt"/>
                        </a:endParaRPr>
                      </a:p>
                    </p:txBody>
                  </p:sp>
                </p:grpSp>
              </p:grpSp>
            </p:grpSp>
            <p:sp>
              <p:nvSpPr>
                <p:cNvPr id="59" name="Rectangle 58"/>
                <p:cNvSpPr>
                  <a:spLocks noChangeArrowheads="1"/>
                </p:cNvSpPr>
                <p:nvPr/>
              </p:nvSpPr>
              <p:spPr bwMode="auto">
                <a:xfrm>
                  <a:off x="663968" y="4708082"/>
                  <a:ext cx="876844" cy="4898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l"/>
                  <a:r>
                    <a:rPr lang="en-US" altLang="en-US" sz="2600" b="1" i="1" dirty="0" smtClean="0">
                      <a:latin typeface="+mj-lt"/>
                    </a:rPr>
                    <a:t>PV=?</a:t>
                  </a:r>
                  <a:endParaRPr lang="en-US" altLang="en-US" sz="2600" b="1" i="1" baseline="-25000" dirty="0">
                    <a:latin typeface="+mj-lt"/>
                  </a:endParaRPr>
                </a:p>
              </p:txBody>
            </p:sp>
          </p:grpSp>
          <p:sp>
            <p:nvSpPr>
              <p:cNvPr id="57" name="Rectangle 56"/>
              <p:cNvSpPr>
                <a:spLocks noChangeArrowheads="1"/>
              </p:cNvSpPr>
              <p:nvPr/>
            </p:nvSpPr>
            <p:spPr bwMode="auto">
              <a:xfrm>
                <a:off x="6691519" y="3557325"/>
                <a:ext cx="419988" cy="489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/>
                <a:r>
                  <a:rPr lang="en-US" altLang="en-US" sz="2600" b="1" dirty="0" smtClean="0">
                    <a:latin typeface="+mj-lt"/>
                  </a:rPr>
                  <a:t>…</a:t>
                </a:r>
                <a:endParaRPr lang="en-US" altLang="en-US" sz="2600" b="1" dirty="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0990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Annuity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You have an annual salary of $36,000 and plan to take a loan to buy a house. The bank is willing to allow you to take a mortgage for 30 years with monthly payment equal </a:t>
            </a:r>
            <a:r>
              <a:rPr lang="en-US" altLang="en-US" dirty="0"/>
              <a:t>to </a:t>
            </a:r>
            <a:r>
              <a:rPr lang="en-US" altLang="en-US" dirty="0" smtClean="0"/>
              <a:t>28</a:t>
            </a:r>
            <a:r>
              <a:rPr lang="en-US" altLang="en-US" dirty="0"/>
              <a:t>% of your monthly </a:t>
            </a:r>
            <a:r>
              <a:rPr lang="en-US" altLang="en-US" dirty="0" smtClean="0"/>
              <a:t>income. The bank asks for 6% annual interest </a:t>
            </a:r>
            <a:r>
              <a:rPr lang="en-US" altLang="en-US" dirty="0"/>
              <a:t>rate on the </a:t>
            </a:r>
            <a:r>
              <a:rPr lang="en-US" altLang="en-US" dirty="0" smtClean="0"/>
              <a:t>mortgage. How much is the bank willing to lend you now?</a:t>
            </a:r>
          </a:p>
          <a:p>
            <a:pPr marL="0" indent="0" eaLnBrk="1" hangingPunct="1">
              <a:buNone/>
            </a:pPr>
            <a:endParaRPr lang="en-US" altLang="en-US" sz="2800" dirty="0" smtClean="0"/>
          </a:p>
          <a:p>
            <a:pPr marL="0" indent="0" eaLnBrk="1" hangingPunct="1">
              <a:buNone/>
            </a:pPr>
            <a:endParaRPr lang="en-US" altLang="en-US" sz="28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9724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Annuity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en-US" sz="2400" dirty="0" smtClean="0"/>
                  <a:t>Monthly </a:t>
                </a:r>
                <a:r>
                  <a:rPr lang="en-US" altLang="en-US" sz="2400" dirty="0"/>
                  <a:t>payment </a:t>
                </a:r>
                <a14:m>
                  <m:oMath xmlns:m="http://schemas.openxmlformats.org/officeDocument/2006/math">
                    <m:r>
                      <a:rPr lang="en-US" altLang="en-US" sz="2400" i="1" dirty="0">
                        <a:latin typeface="Cambria Math"/>
                      </a:rPr>
                      <m:t>=0.28</m:t>
                    </m:r>
                    <m:r>
                      <a:rPr lang="en-US" altLang="en-US" sz="2400" i="1" dirty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i="1" dirty="0">
                            <a:latin typeface="Cambria Math"/>
                          </a:rPr>
                          <m:t>3</m:t>
                        </m:r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altLang="en-US" sz="2400" i="1" dirty="0">
                            <a:latin typeface="Cambria Math"/>
                          </a:rPr>
                          <m:t>,000</m:t>
                        </m:r>
                      </m:num>
                      <m:den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altLang="en-US" sz="2400" i="1" dirty="0">
                        <a:latin typeface="Cambria Math"/>
                      </a:rPr>
                      <m:t>=$840</m:t>
                    </m:r>
                  </m:oMath>
                </a14:m>
                <a:endParaRPr lang="en-US" altLang="en-US" sz="2400" dirty="0" smtClean="0"/>
              </a:p>
              <a:p>
                <a:pPr eaLnBrk="1" hangingPunct="1"/>
                <a:r>
                  <a:rPr lang="en-US" altLang="en-US" sz="2400" dirty="0" smtClean="0"/>
                  <a:t>Monthly interest rate </a:t>
                </a:r>
                <a14:m>
                  <m:oMath xmlns:m="http://schemas.openxmlformats.org/officeDocument/2006/math">
                    <m:r>
                      <a:rPr lang="en-US" altLang="en-US" sz="24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en-US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</a:rPr>
                          <m:t>6%</m:t>
                        </m:r>
                      </m:num>
                      <m:den>
                        <m:r>
                          <a:rPr lang="en-US" altLang="en-US" sz="2400" i="1" dirty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altLang="en-US" sz="2400" i="1" dirty="0">
                        <a:latin typeface="Cambria Math"/>
                      </a:rPr>
                      <m:t>=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</a:rPr>
                      <m:t>0.005</m:t>
                    </m:r>
                  </m:oMath>
                </a14:m>
                <a:endParaRPr lang="en-US" altLang="en-US" sz="2400" dirty="0" smtClean="0"/>
              </a:p>
              <a:p>
                <a:pPr eaLnBrk="1" hangingPunct="1"/>
                <a:r>
                  <a:rPr lang="en-US" altLang="en-US" sz="2400" dirty="0" smtClean="0"/>
                  <a:t># of months </a:t>
                </a:r>
                <a14:m>
                  <m:oMath xmlns:m="http://schemas.openxmlformats.org/officeDocument/2006/math">
                    <m:r>
                      <a:rPr lang="en-US" altLang="en-US" sz="2400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400" i="1" dirty="0">
                        <a:latin typeface="Cambria Math"/>
                      </a:rPr>
                      <m:t>12</m:t>
                    </m:r>
                    <m:r>
                      <a:rPr lang="en-US" altLang="en-US" sz="2400" i="1" dirty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altLang="en-US" sz="2400" i="1" dirty="0">
                        <a:latin typeface="Cambria Math"/>
                      </a:rPr>
                      <m:t>30 = 360</m:t>
                    </m:r>
                  </m:oMath>
                </a14:m>
                <a:r>
                  <a:rPr lang="en-US" altLang="en-US" sz="2400" dirty="0"/>
                  <a:t> </a:t>
                </a:r>
                <a:endParaRPr lang="en-US" altLang="en-US" sz="2400" dirty="0" smtClean="0"/>
              </a:p>
              <a:p>
                <a:pPr eaLnBrk="1" hangingPunct="1"/>
                <a14:m>
                  <m:oMath xmlns:m="http://schemas.openxmlformats.org/officeDocument/2006/math">
                    <m:r>
                      <a:rPr lang="en-US" altLang="en-US" sz="2400" b="0" i="1" dirty="0" smtClean="0">
                        <a:latin typeface="Cambria Math" panose="02040503050406030204" pitchFamily="18" charset="0"/>
                      </a:rPr>
                      <m:t>𝑝𝑚𝑡</m:t>
                    </m:r>
                    <m:r>
                      <a:rPr lang="en-US" altLang="en-US" sz="2400" i="1" dirty="0">
                        <a:latin typeface="Cambria Math"/>
                      </a:rPr>
                      <m:t>=$840; </m:t>
                    </m:r>
                    <m:r>
                      <a:rPr lang="en-US" altLang="en-US" sz="2400" i="1" dirty="0">
                        <a:latin typeface="Cambria Math"/>
                      </a:rPr>
                      <m:t>𝑇</m:t>
                    </m:r>
                    <m:r>
                      <a:rPr lang="en-US" altLang="en-US" sz="2400" i="1" dirty="0">
                        <a:latin typeface="Cambria Math"/>
                      </a:rPr>
                      <m:t>=360; </m:t>
                    </m:r>
                    <m:r>
                      <a:rPr lang="en-US" altLang="en-US" sz="2400" i="1" dirty="0">
                        <a:latin typeface="Cambria Math"/>
                      </a:rPr>
                      <m:t>𝑟</m:t>
                    </m:r>
                    <m:r>
                      <a:rPr lang="en-US" altLang="en-US" sz="2400" i="1" dirty="0">
                        <a:latin typeface="Cambria Math"/>
                      </a:rPr>
                      <m:t>=0.005</m:t>
                    </m:r>
                  </m:oMath>
                </a14:m>
                <a:endParaRPr lang="en-US" altLang="en-US" sz="2400" dirty="0"/>
              </a:p>
              <a:p>
                <a:pPr eaLnBrk="1" hangingPunct="1"/>
                <a:endParaRPr lang="en-US" altLang="en-US" sz="2400" dirty="0"/>
              </a:p>
              <a:p>
                <a:pPr marL="0" indent="0" eaLnBrk="1" hangingPunct="1">
                  <a:buNone/>
                </a:pPr>
                <a:endParaRPr lang="en-US" altLang="en-US" sz="2800" dirty="0"/>
              </a:p>
              <a:p>
                <a:pPr marL="0" indent="0" eaLnBrk="1" hangingPunct="1">
                  <a:buNone/>
                </a:pPr>
                <a:endParaRPr lang="en-US" altLang="en-US" sz="2800" dirty="0"/>
              </a:p>
              <a:p>
                <a:endParaRPr lang="en-US" sz="2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685800" y="3729037"/>
            <a:ext cx="7876521" cy="1609105"/>
            <a:chOff x="668021" y="3295754"/>
            <a:chExt cx="7876521" cy="1609105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7688537" y="4395986"/>
              <a:ext cx="856005" cy="4898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/>
              <a:r>
                <a:rPr lang="en-US" altLang="en-US" sz="2600" b="1" i="1" dirty="0" smtClean="0">
                  <a:latin typeface="+mj-lt"/>
                </a:rPr>
                <a:t>$840</a:t>
              </a:r>
              <a:endParaRPr lang="en-US" altLang="en-US" sz="2600" b="1" i="1" dirty="0">
                <a:latin typeface="+mj-lt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68021" y="3295754"/>
              <a:ext cx="7792364" cy="1609105"/>
              <a:chOff x="668021" y="2546974"/>
              <a:chExt cx="7792364" cy="1609105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668021" y="2546974"/>
                <a:ext cx="7792364" cy="1609105"/>
                <a:chOff x="663968" y="3594988"/>
                <a:chExt cx="7792364" cy="1609105"/>
              </a:xfrm>
            </p:grpSpPr>
            <p:grpSp>
              <p:nvGrpSpPr>
                <p:cNvPr id="10" name="Group 9"/>
                <p:cNvGrpSpPr/>
                <p:nvPr/>
              </p:nvGrpSpPr>
              <p:grpSpPr>
                <a:xfrm>
                  <a:off x="862363" y="3594988"/>
                  <a:ext cx="7593969" cy="1609105"/>
                  <a:chOff x="711110" y="3472449"/>
                  <a:chExt cx="7593969" cy="1609105"/>
                </a:xfrm>
              </p:grpSpPr>
              <p:sp>
                <p:nvSpPr>
                  <p:cNvPr id="12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5279239" y="3473163"/>
                    <a:ext cx="351059" cy="48987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90488" tIns="44450" rIns="90488" bIns="44450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l"/>
                    <a:r>
                      <a:rPr lang="en-US" altLang="en-US" sz="2600" b="1" dirty="0" smtClean="0">
                        <a:latin typeface="+mj-lt"/>
                      </a:rPr>
                      <a:t>3</a:t>
                    </a:r>
                    <a:endParaRPr lang="en-US" altLang="en-US" sz="2600" b="1" dirty="0">
                      <a:latin typeface="+mj-lt"/>
                    </a:endParaRPr>
                  </a:p>
                </p:txBody>
              </p:sp>
              <p:grpSp>
                <p:nvGrpSpPr>
                  <p:cNvPr id="13" name="Group 12"/>
                  <p:cNvGrpSpPr/>
                  <p:nvPr/>
                </p:nvGrpSpPr>
                <p:grpSpPr>
                  <a:xfrm>
                    <a:off x="711110" y="3472449"/>
                    <a:ext cx="7593969" cy="1609105"/>
                    <a:chOff x="711110" y="3472449"/>
                    <a:chExt cx="7593969" cy="1609105"/>
                  </a:xfrm>
                </p:grpSpPr>
                <p:sp>
                  <p:nvSpPr>
                    <p:cNvPr id="14" name="Line 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36118" y="3950405"/>
                      <a:ext cx="0" cy="555018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600">
                        <a:latin typeface="+mj-lt"/>
                      </a:endParaRPr>
                    </a:p>
                  </p:txBody>
                </p:sp>
                <p:grpSp>
                  <p:nvGrpSpPr>
                    <p:cNvPr id="15" name="Group 14"/>
                    <p:cNvGrpSpPr/>
                    <p:nvPr/>
                  </p:nvGrpSpPr>
                  <p:grpSpPr>
                    <a:xfrm>
                      <a:off x="711110" y="3472449"/>
                      <a:ext cx="7593969" cy="1609105"/>
                      <a:chOff x="711110" y="3472449"/>
                      <a:chExt cx="7593969" cy="1609105"/>
                    </a:xfrm>
                  </p:grpSpPr>
                  <p:grpSp>
                    <p:nvGrpSpPr>
                      <p:cNvPr id="16" name="Group 15"/>
                      <p:cNvGrpSpPr/>
                      <p:nvPr/>
                    </p:nvGrpSpPr>
                    <p:grpSpPr>
                      <a:xfrm>
                        <a:off x="711110" y="3473813"/>
                        <a:ext cx="7250124" cy="1607741"/>
                        <a:chOff x="711110" y="3473813"/>
                        <a:chExt cx="7250124" cy="1607741"/>
                      </a:xfrm>
                    </p:grpSpPr>
                    <p:sp>
                      <p:nvSpPr>
                        <p:cNvPr id="18" name="Rectangle 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442267" y="3643394"/>
                          <a:ext cx="419988" cy="4898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 wrap="none" lIns="90488" tIns="44450" rIns="90488" bIns="44450">
                          <a:spAutoFit/>
                        </a:bodyPr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5pPr>
                          <a:lvl6pPr marL="25146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6pPr>
                          <a:lvl7pPr marL="29718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7pPr>
                          <a:lvl8pPr marL="34290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8pPr>
                          <a:lvl9pPr marL="38862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charset="0"/>
                            </a:defRPr>
                          </a:lvl9pPr>
                        </a:lstStyle>
                        <a:p>
                          <a:pPr algn="l"/>
                          <a:r>
                            <a:rPr lang="en-US" altLang="en-US" sz="2600" b="1" dirty="0" smtClean="0">
                              <a:latin typeface="+mj-lt"/>
                            </a:rPr>
                            <a:t>…</a:t>
                          </a:r>
                          <a:endParaRPr lang="en-US" altLang="en-US" sz="2600" b="1" dirty="0">
                            <a:latin typeface="+mj-lt"/>
                          </a:endParaRPr>
                        </a:p>
                      </p:txBody>
                    </p:sp>
                    <p:grpSp>
                      <p:nvGrpSpPr>
                        <p:cNvPr id="19" name="Group 18"/>
                        <p:cNvGrpSpPr/>
                        <p:nvPr/>
                      </p:nvGrpSpPr>
                      <p:grpSpPr>
                        <a:xfrm>
                          <a:off x="711110" y="3473813"/>
                          <a:ext cx="7250124" cy="1607741"/>
                          <a:chOff x="711110" y="3473813"/>
                          <a:chExt cx="7250124" cy="1607741"/>
                        </a:xfrm>
                      </p:grpSpPr>
                      <p:sp>
                        <p:nvSpPr>
                          <p:cNvPr id="20" name="Line 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430613" y="3932026"/>
                            <a:ext cx="0" cy="555018"/>
                          </a:xfrm>
                          <a:prstGeom prst="line">
                            <a:avLst/>
                          </a:prstGeom>
                          <a:noFill/>
                          <a:ln w="254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US" sz="2600">
                              <a:latin typeface="+mj-lt"/>
                            </a:endParaRPr>
                          </a:p>
                        </p:txBody>
                      </p:sp>
                      <p:sp>
                        <p:nvSpPr>
                          <p:cNvPr id="21" name="Rectangle 20"/>
                          <p:cNvSpPr/>
                          <p:nvPr/>
                        </p:nvSpPr>
                        <p:spPr>
                          <a:xfrm>
                            <a:off x="3421084" y="4582341"/>
                            <a:ext cx="856521" cy="492443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square" anchor="b">
                            <a:spAutoFit/>
                          </a:bodyPr>
                          <a:lstStyle/>
                          <a:p>
                            <a:pPr marL="0" indent="0">
                              <a:buNone/>
                            </a:pPr>
                            <a:r>
                              <a:rPr lang="en-US" altLang="en-US" sz="2600" b="1" i="1" dirty="0" smtClean="0">
                                <a:latin typeface="+mj-lt"/>
                              </a:rPr>
                              <a:t>$840</a:t>
                            </a:r>
                            <a:endParaRPr lang="en-US" altLang="en-US" sz="2600" b="1" i="1" dirty="0">
                              <a:latin typeface="+mj-lt"/>
                            </a:endParaRPr>
                          </a:p>
                        </p:txBody>
                      </p:sp>
                      <p:grpSp>
                        <p:nvGrpSpPr>
                          <p:cNvPr id="22" name="Group 21"/>
                          <p:cNvGrpSpPr/>
                          <p:nvPr/>
                        </p:nvGrpSpPr>
                        <p:grpSpPr>
                          <a:xfrm>
                            <a:off x="711110" y="3473813"/>
                            <a:ext cx="7250124" cy="1607741"/>
                            <a:chOff x="711110" y="3473813"/>
                            <a:chExt cx="7250124" cy="1607741"/>
                          </a:xfrm>
                        </p:grpSpPr>
                        <p:grpSp>
                          <p:nvGrpSpPr>
                            <p:cNvPr id="23" name="Group 22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711110" y="3473813"/>
                              <a:ext cx="7250124" cy="1607741"/>
                              <a:chOff x="792" y="1980"/>
                              <a:chExt cx="4567" cy="1066"/>
                            </a:xfrm>
                          </p:grpSpPr>
                          <p:sp>
                            <p:nvSpPr>
                              <p:cNvPr id="25" name="Rectangle 24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553" y="2721"/>
                                <a:ext cx="539" cy="32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 wrap="none" lIns="90488" tIns="44450" rIns="90488" bIns="44450">
                                <a:spAutoFit/>
                              </a:bodyPr>
                              <a:lstStyle>
                                <a:lvl1pPr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1pPr>
                                <a:lvl2pPr marL="742950" indent="-28575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2pPr>
                                <a:lvl3pPr marL="11430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3pPr>
                                <a:lvl4pPr marL="16002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4pPr>
                                <a:lvl5pPr marL="20574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5pPr>
                                <a:lvl6pPr marL="25146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6pPr>
                                <a:lvl7pPr marL="29718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7pPr>
                                <a:lvl8pPr marL="34290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8pPr>
                                <a:lvl9pPr marL="38862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9pPr>
                              </a:lstStyle>
                              <a:p>
                                <a:pPr algn="l"/>
                                <a:r>
                                  <a:rPr lang="en-US" altLang="en-US" sz="2600" b="1" i="1" dirty="0" smtClean="0">
                                    <a:latin typeface="+mj-lt"/>
                                  </a:rPr>
                                  <a:t>$840</a:t>
                                </a:r>
                                <a:endParaRPr lang="en-US" altLang="en-US" sz="2600" b="1" i="1" baseline="-25000" dirty="0">
                                  <a:latin typeface="+mj-lt"/>
                                </a:endParaRPr>
                              </a:p>
                            </p:txBody>
                          </p:sp>
                          <p:sp>
                            <p:nvSpPr>
                              <p:cNvPr id="26" name="Line 7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894" y="2304"/>
                                <a:ext cx="0" cy="368"/>
                              </a:xfrm>
                              <a:prstGeom prst="line">
                                <a:avLst/>
                              </a:prstGeom>
                              <a:noFill/>
                              <a:ln w="254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 sz="2600">
                                  <a:latin typeface="+mj-lt"/>
                                </a:endParaRPr>
                              </a:p>
                            </p:txBody>
                          </p:sp>
                          <p:sp>
                            <p:nvSpPr>
                              <p:cNvPr id="27" name="Line 8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1823" y="2332"/>
                                <a:ext cx="0" cy="368"/>
                              </a:xfrm>
                              <a:prstGeom prst="line">
                                <a:avLst/>
                              </a:prstGeom>
                              <a:noFill/>
                              <a:ln w="254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 sz="2600">
                                  <a:latin typeface="+mj-lt"/>
                                </a:endParaRPr>
                              </a:p>
                            </p:txBody>
                          </p:sp>
                          <p:sp>
                            <p:nvSpPr>
                              <p:cNvPr id="28" name="Line 10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5359" y="2304"/>
                                <a:ext cx="0" cy="368"/>
                              </a:xfrm>
                              <a:prstGeom prst="line">
                                <a:avLst/>
                              </a:prstGeom>
                              <a:noFill/>
                              <a:ln w="254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 sz="2600">
                                  <a:latin typeface="+mj-lt"/>
                                </a:endParaRPr>
                              </a:p>
                            </p:txBody>
                          </p:sp>
                          <p:sp>
                            <p:nvSpPr>
                              <p:cNvPr id="29" name="Line 11"/>
                              <p:cNvSpPr>
                                <a:spLocks noChangeShapeType="1"/>
                              </p:cNvSpPr>
                              <p:nvPr/>
                            </p:nvSpPr>
                            <p:spPr bwMode="auto">
                              <a:xfrm>
                                <a:off x="902" y="2488"/>
                                <a:ext cx="4452" cy="5"/>
                              </a:xfrm>
                              <a:prstGeom prst="line">
                                <a:avLst/>
                              </a:prstGeom>
                              <a:noFill/>
                              <a:ln w="25400">
                                <a:solidFill>
                                  <a:schemeClr val="tx1"/>
                                </a:solidFill>
                                <a:round/>
                                <a:headEnd/>
                                <a:tailEnd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noFill/>
                                  </a14:hiddenFill>
                                </a:ext>
                              </a:extLst>
                            </p:spPr>
                            <p:txBody>
                              <a:bodyPr wrap="none" anchor="ctr"/>
                              <a:lstStyle/>
                              <a:p>
                                <a:endParaRPr lang="en-US" sz="2600">
                                  <a:latin typeface="+mj-lt"/>
                                </a:endParaRPr>
                              </a:p>
                            </p:txBody>
                          </p:sp>
                          <p:sp>
                            <p:nvSpPr>
                              <p:cNvPr id="30" name="Rectangle 29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792" y="1987"/>
                                <a:ext cx="221" cy="30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 wrap="none" lIns="90488" tIns="44450" rIns="90488" bIns="44450">
                                <a:spAutoFit/>
                              </a:bodyPr>
                              <a:lstStyle>
                                <a:lvl1pPr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1pPr>
                                <a:lvl2pPr marL="742950" indent="-28575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2pPr>
                                <a:lvl3pPr marL="11430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3pPr>
                                <a:lvl4pPr marL="16002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4pPr>
                                <a:lvl5pPr marL="20574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5pPr>
                                <a:lvl6pPr marL="25146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6pPr>
                                <a:lvl7pPr marL="29718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7pPr>
                                <a:lvl8pPr marL="34290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8pPr>
                                <a:lvl9pPr marL="38862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9pPr>
                              </a:lstStyle>
                              <a:p>
                                <a:pPr algn="l"/>
                                <a:r>
                                  <a:rPr lang="en-US" altLang="en-US" sz="2600" b="1" dirty="0">
                                    <a:latin typeface="+mj-lt"/>
                                  </a:rPr>
                                  <a:t>0</a:t>
                                </a:r>
                              </a:p>
                            </p:txBody>
                          </p:sp>
                          <p:sp>
                            <p:nvSpPr>
                              <p:cNvPr id="31" name="Rectangle 30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1713" y="1995"/>
                                <a:ext cx="221" cy="30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 wrap="none" lIns="90488" tIns="44450" rIns="90488" bIns="44450">
                                <a:spAutoFit/>
                              </a:bodyPr>
                              <a:lstStyle>
                                <a:lvl1pPr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1pPr>
                                <a:lvl2pPr marL="742950" indent="-28575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2pPr>
                                <a:lvl3pPr marL="11430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3pPr>
                                <a:lvl4pPr marL="16002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4pPr>
                                <a:lvl5pPr marL="20574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5pPr>
                                <a:lvl6pPr marL="25146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6pPr>
                                <a:lvl7pPr marL="29718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7pPr>
                                <a:lvl8pPr marL="34290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8pPr>
                                <a:lvl9pPr marL="38862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9pPr>
                              </a:lstStyle>
                              <a:p>
                                <a:pPr algn="l"/>
                                <a:r>
                                  <a:rPr lang="en-US" altLang="en-US" sz="2600" b="1" dirty="0">
                                    <a:latin typeface="+mj-lt"/>
                                  </a:rPr>
                                  <a:t>1</a:t>
                                </a:r>
                              </a:p>
                            </p:txBody>
                          </p:sp>
                          <p:sp>
                            <p:nvSpPr>
                              <p:cNvPr id="32" name="Rectangle 31"/>
                              <p:cNvSpPr>
                                <a:spLocks noChangeArrowheads="1"/>
                              </p:cNvSpPr>
                              <p:nvPr/>
                            </p:nvSpPr>
                            <p:spPr bwMode="auto">
                              <a:xfrm>
                                <a:off x="2650" y="1980"/>
                                <a:ext cx="221" cy="309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</a:extLst>
                            </p:spPr>
                            <p:txBody>
                              <a:bodyPr wrap="none" lIns="90488" tIns="44450" rIns="90488" bIns="44450">
                                <a:spAutoFit/>
                              </a:bodyPr>
                              <a:lstStyle>
                                <a:lvl1pPr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1pPr>
                                <a:lvl2pPr marL="742950" indent="-28575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2pPr>
                                <a:lvl3pPr marL="11430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3pPr>
                                <a:lvl4pPr marL="16002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4pPr>
                                <a:lvl5pPr marL="2057400" indent="-228600" eaLnBrk="0" hangingPunct="0"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5pPr>
                                <a:lvl6pPr marL="25146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6pPr>
                                <a:lvl7pPr marL="29718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7pPr>
                                <a:lvl8pPr marL="34290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8pPr>
                                <a:lvl9pPr marL="3886200" indent="-228600" algn="ctr" eaLnBrk="0" fontAlgn="base" hangingPunct="0">
                                  <a:spcBef>
                                    <a:spcPct val="0"/>
                                  </a:spcBef>
                                  <a:spcAft>
                                    <a:spcPct val="0"/>
                                  </a:spcAft>
                                  <a:defRPr>
                                    <a:solidFill>
                                      <a:schemeClr val="tx1"/>
                                    </a:solidFill>
                                    <a:latin typeface="Arial" charset="0"/>
                                  </a:defRPr>
                                </a:lvl9pPr>
                              </a:lstStyle>
                              <a:p>
                                <a:pPr algn="l"/>
                                <a:r>
                                  <a:rPr lang="en-US" altLang="en-US" sz="2600" b="1" dirty="0">
                                    <a:latin typeface="+mj-lt"/>
                                  </a:rPr>
                                  <a:t>2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24" name="Rectangle 23"/>
                            <p:cNvSpPr/>
                            <p:nvPr/>
                          </p:nvSpPr>
                          <p:spPr>
                            <a:xfrm>
                              <a:off x="5001649" y="4582341"/>
                              <a:ext cx="857927" cy="492443"/>
                            </a:xfrm>
                            <a:prstGeom prst="rect">
                              <a:avLst/>
                            </a:prstGeom>
                          </p:spPr>
                          <p:txBody>
                            <a:bodyPr wrap="none">
                              <a:spAutoFit/>
                            </a:bodyPr>
                            <a:lstStyle/>
                            <a:p>
                              <a:r>
                                <a:rPr lang="en-US" altLang="en-US" sz="2600" b="1" i="1" dirty="0" smtClean="0">
                                  <a:latin typeface="+mj-lt"/>
                                </a:rPr>
                                <a:t>$840</a:t>
                              </a:r>
                              <a:endParaRPr lang="en-US" altLang="en-US" sz="2600" b="1" dirty="0">
                                <a:latin typeface="+mj-lt"/>
                              </a:endParaRPr>
                            </a:p>
                          </p:txBody>
                        </p:sp>
                      </p:grpSp>
                    </p:grpSp>
                  </p:grpSp>
                  <p:sp>
                    <p:nvSpPr>
                      <p:cNvPr id="17" name="Rectangle 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17389" y="3472449"/>
                        <a:ext cx="687690" cy="4898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lIns="90488" tIns="44450" rIns="90488" bIns="44450"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5pPr>
                        <a:lvl6pPr marL="25146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6pPr>
                        <a:lvl7pPr marL="29718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7pPr>
                        <a:lvl8pPr marL="34290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8pPr>
                        <a:lvl9pPr marL="38862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charset="0"/>
                          </a:defRPr>
                        </a:lvl9pPr>
                      </a:lstStyle>
                      <a:p>
                        <a:pPr algn="l"/>
                        <a:r>
                          <a:rPr lang="en-US" altLang="en-US" sz="2600" b="1" dirty="0" smtClean="0">
                            <a:latin typeface="+mj-lt"/>
                          </a:rPr>
                          <a:t>360</a:t>
                        </a:r>
                        <a:endParaRPr lang="en-US" altLang="en-US" sz="2600" b="1" dirty="0">
                          <a:latin typeface="+mj-lt"/>
                        </a:endParaRPr>
                      </a:p>
                    </p:txBody>
                  </p:sp>
                </p:grpSp>
              </p:grpSp>
            </p:grpSp>
            <p:sp>
              <p:nvSpPr>
                <p:cNvPr id="11" name="Rectangle 10"/>
                <p:cNvSpPr>
                  <a:spLocks noChangeArrowheads="1"/>
                </p:cNvSpPr>
                <p:nvPr/>
              </p:nvSpPr>
              <p:spPr bwMode="auto">
                <a:xfrm>
                  <a:off x="663968" y="4708082"/>
                  <a:ext cx="876844" cy="4898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l"/>
                  <a:r>
                    <a:rPr lang="en-US" altLang="en-US" sz="2600" b="1" i="1" dirty="0" smtClean="0">
                      <a:latin typeface="+mj-lt"/>
                    </a:rPr>
                    <a:t>PV=?</a:t>
                  </a:r>
                  <a:endParaRPr lang="en-US" altLang="en-US" sz="2600" b="1" i="1" baseline="-25000" dirty="0">
                    <a:latin typeface="+mj-lt"/>
                  </a:endParaRPr>
                </a:p>
              </p:txBody>
            </p:sp>
          </p:grpSp>
          <p:sp>
            <p:nvSpPr>
              <p:cNvPr id="9" name="Rectangle 8"/>
              <p:cNvSpPr>
                <a:spLocks noChangeArrowheads="1"/>
              </p:cNvSpPr>
              <p:nvPr/>
            </p:nvSpPr>
            <p:spPr bwMode="auto">
              <a:xfrm>
                <a:off x="6691519" y="3557325"/>
                <a:ext cx="419988" cy="4898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/>
                <a:r>
                  <a:rPr lang="en-US" altLang="en-US" sz="2600" b="1" dirty="0" smtClean="0">
                    <a:latin typeface="+mj-lt"/>
                  </a:rPr>
                  <a:t>…</a:t>
                </a:r>
                <a:endParaRPr lang="en-US" altLang="en-US" sz="2600" b="1" dirty="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6051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Present Value of Annuity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600" dirty="0" smtClean="0"/>
                  <a:t>Like computing the PV of multiple cash flows, the loan’s PV is</a:t>
                </a:r>
                <a:endParaRPr lang="en-US" sz="260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𝑃𝑉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840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1+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0.005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840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0.005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i="1">
                          <a:latin typeface="Cambria Math"/>
                        </a:rPr>
                        <m:t>+…+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840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0.005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360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6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r>
                  <a:rPr lang="en-US" sz="2600" dirty="0" smtClean="0"/>
                  <a:t>The present value of annuity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/>
                        </a:rPr>
                        <m:t>𝑷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1" i="1" smtClean="0">
                              <a:latin typeface="Cambria Math" panose="02040503050406030204" pitchFamily="18" charset="0"/>
                            </a:rPr>
                            <m:t>𝒑𝒎𝒕</m:t>
                          </m:r>
                        </m:num>
                        <m:den>
                          <m:r>
                            <a:rPr lang="en-US" sz="2600" b="1" i="1" smtClean="0">
                              <a:latin typeface="Cambria Math"/>
                            </a:rPr>
                            <m:t>𝒓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1" i="1">
                              <a:latin typeface="Cambria Math"/>
                            </a:rPr>
                            <m:t>𝟏</m:t>
                          </m:r>
                          <m:r>
                            <a:rPr lang="en-US" sz="2600" b="1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6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600" b="1" i="1"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6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600" b="1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altLang="zh-CN" sz="2600" b="1" i="1"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en-US" altLang="zh-CN" sz="2600" b="1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altLang="zh-CN" sz="2600" b="1" i="1">
                                      <a:latin typeface="Cambria Math"/>
                                    </a:rPr>
                                    <m:t>𝒓</m:t>
                                  </m:r>
                                  <m:r>
                                    <a:rPr lang="en-US" altLang="zh-CN" sz="2600" b="1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600" b="1" i="1">
                                      <a:latin typeface="Cambria Math"/>
                                    </a:rPr>
                                    <m:t>𝑻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sz="2600" b="1" dirty="0" smtClean="0"/>
              </a:p>
              <a:p>
                <a:endParaRPr lang="en-US" sz="2000" dirty="0" smtClean="0"/>
              </a:p>
              <a:p>
                <a:r>
                  <a:rPr lang="en-US" sz="2600" dirty="0" smtClean="0"/>
                  <a:t>The </a:t>
                </a:r>
                <a:r>
                  <a:rPr lang="en-US" sz="2600" dirty="0"/>
                  <a:t>loan’s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i="1">
                            <a:latin typeface="Cambria Math"/>
                          </a:rPr>
                          <m:t>840</m:t>
                        </m:r>
                      </m:num>
                      <m:den>
                        <m:r>
                          <a:rPr lang="en-US" altLang="en-US" sz="2400" i="1">
                            <a:latin typeface="Cambria Math"/>
                          </a:rPr>
                          <m:t>0.</m:t>
                        </m:r>
                        <m:r>
                          <a:rPr lang="en-US" altLang="en-US" sz="2400" b="0" i="1" smtClean="0">
                            <a:latin typeface="Cambria Math"/>
                          </a:rPr>
                          <m:t>00</m:t>
                        </m:r>
                        <m:r>
                          <a:rPr lang="en-US" altLang="en-US" sz="24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altLang="en-US" sz="2400" i="1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400" i="1"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en-US" sz="2400" i="1">
                                    <a:latin typeface="Cambria Math"/>
                                  </a:rPr>
                                  <m:t>(1+0.</m:t>
                                </m:r>
                                <m:r>
                                  <a:rPr lang="en-US" altLang="en-US" sz="2400" b="0" i="1" smtClean="0">
                                    <a:latin typeface="Cambria Math"/>
                                  </a:rPr>
                                  <m:t>00</m:t>
                                </m:r>
                                <m:r>
                                  <a:rPr lang="en-US" altLang="en-US" sz="2400" i="1">
                                    <a:latin typeface="Cambria Math"/>
                                  </a:rPr>
                                  <m:t>5)</m:t>
                                </m:r>
                              </m:e>
                              <m:sup>
                                <m:r>
                                  <a:rPr lang="en-US" altLang="en-US" sz="2400" i="1">
                                    <a:latin typeface="Cambria Math"/>
                                  </a:rPr>
                                  <m:t>360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en-US" sz="2400" b="0" i="1" dirty="0" smtClean="0">
                  <a:latin typeface="Cambria Math" panose="02040503050406030204" pitchFamily="18" charset="0"/>
                </a:endParaRPr>
              </a:p>
              <a:p>
                <a:pPr marL="2171700" indent="0" eaLnBrk="1" hangingPunct="1">
                  <a:lnSpc>
                    <a:spcPct val="90000"/>
                  </a:lnSpc>
                  <a:buNone/>
                </a:pPr>
                <a:r>
                  <a:rPr lang="en-US" alt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en-US" sz="2400" i="1" smtClean="0">
                        <a:latin typeface="Cambria Math"/>
                      </a:rPr>
                      <m:t>=168,00</m:t>
                    </m:r>
                    <m:r>
                      <a:rPr lang="en-US" altLang="en-US" sz="2400" i="1">
                        <a:latin typeface="Cambria Math"/>
                      </a:rPr>
                      <m:t>0</m:t>
                    </m:r>
                    <m:r>
                      <a:rPr lang="en-US" altLang="en-US" sz="24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altLang="en-US" sz="2400" i="1">
                        <a:latin typeface="Cambria Math"/>
                      </a:rPr>
                      <m:t>0.833958=</m:t>
                    </m:r>
                    <m:r>
                      <a:rPr lang="en-US" altLang="en-US" sz="2400" b="1" i="1">
                        <a:latin typeface="Cambria Math"/>
                      </a:rPr>
                      <m:t>$</m:t>
                    </m:r>
                    <m:r>
                      <a:rPr lang="en-US" altLang="en-US" sz="2400" i="1">
                        <a:solidFill>
                          <a:schemeClr val="tx2"/>
                        </a:solidFill>
                        <a:latin typeface="Cambria Math"/>
                      </a:rPr>
                      <m:t>140,105</m:t>
                    </m:r>
                  </m:oMath>
                </a14:m>
                <a:endParaRPr lang="en-US" altLang="en-US" sz="2400" dirty="0">
                  <a:solidFill>
                    <a:schemeClr val="tx2"/>
                  </a:solidFill>
                </a:endParaRPr>
              </a:p>
              <a:p>
                <a:endParaRPr lang="en-US" sz="300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sz="30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490" t="-11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423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Payment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 t</a:t>
                </a:r>
                <a:r>
                  <a:rPr lang="en-US" dirty="0"/>
                  <a:t>he present value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𝑃𝑉</m:t>
                    </m:r>
                  </m:oMath>
                </a14:m>
                <a:r>
                  <a:rPr lang="en-US" dirty="0"/>
                  <a:t>) </a:t>
                </a:r>
                <a:r>
                  <a:rPr lang="en-US" dirty="0" smtClean="0"/>
                  <a:t>of the annuity, the periodic payment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 smtClean="0"/>
                  <a:t>) is</a:t>
                </a:r>
              </a:p>
              <a:p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𝑝𝑚𝑡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𝑃𝑉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1+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𝑟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𝑇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118" t="-1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799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Mortgage Loan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None/>
                </a:pPr>
                <a:r>
                  <a:rPr lang="en-US" sz="3000" dirty="0" smtClean="0"/>
                  <a:t>Mr. Smith </a:t>
                </a:r>
                <a:r>
                  <a:rPr lang="en-US" sz="3000" dirty="0"/>
                  <a:t>has arranged for a 25-year mortgage loan of $400,000.  The annual </a:t>
                </a:r>
                <a:r>
                  <a:rPr lang="en-US" sz="3000" dirty="0" smtClean="0"/>
                  <a:t>interest rate </a:t>
                </a:r>
                <a:r>
                  <a:rPr lang="en-US" sz="3000" dirty="0"/>
                  <a:t>on the loan is 12%. The bank requires Mr. Smith to make payments at the end of every month.</a:t>
                </a:r>
                <a:r>
                  <a:rPr lang="en-US" sz="3000" dirty="0" smtClean="0"/>
                  <a:t> How </a:t>
                </a:r>
                <a:r>
                  <a:rPr lang="en-US" sz="3000" dirty="0"/>
                  <a:t>many dollars is each payment</a:t>
                </a:r>
                <a:r>
                  <a:rPr lang="en-US" sz="3000" dirty="0" smtClean="0"/>
                  <a:t>?</a:t>
                </a:r>
              </a:p>
              <a:p>
                <a:pPr marL="0" lvl="0" indent="0">
                  <a:buNone/>
                </a:pPr>
                <a:endParaRPr lang="en-US" sz="1200" dirty="0"/>
              </a:p>
              <a:p>
                <a14:m>
                  <m:oMath xmlns:m="http://schemas.openxmlformats.org/officeDocument/2006/math">
                    <m:r>
                      <a:rPr lang="en-US" sz="2600" i="1" dirty="0">
                        <a:latin typeface="Cambria Math"/>
                      </a:rPr>
                      <m:t>𝑃𝑉</m:t>
                    </m:r>
                    <m:r>
                      <a:rPr lang="en-US" sz="2600" i="1" dirty="0">
                        <a:latin typeface="Cambria Math"/>
                      </a:rPr>
                      <m:t>=$400,000</m:t>
                    </m:r>
                  </m:oMath>
                </a14:m>
                <a:r>
                  <a:rPr lang="en-US" sz="2600" dirty="0"/>
                  <a:t>, </a:t>
                </a:r>
                <a14:m>
                  <m:oMath xmlns:m="http://schemas.openxmlformats.org/officeDocument/2006/math">
                    <m:r>
                      <a:rPr lang="en-US" sz="2600" i="1" dirty="0">
                        <a:latin typeface="Cambria Math"/>
                      </a:rPr>
                      <m:t>𝑟</m:t>
                    </m:r>
                    <m:r>
                      <a:rPr lang="en-US" sz="26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sz="2600" i="1" dirty="0">
                            <a:latin typeface="Cambria Math"/>
                          </a:rPr>
                          <m:t>%</m:t>
                        </m:r>
                      </m:num>
                      <m:den>
                        <m:r>
                          <a:rPr lang="en-US" sz="2600" i="1" dirty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sz="2600" i="1" dirty="0">
                        <a:latin typeface="Cambria Math"/>
                      </a:rPr>
                      <m:t>=</m:t>
                    </m:r>
                    <m:r>
                      <a:rPr lang="en-US" sz="2600" b="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600" i="1" dirty="0">
                        <a:latin typeface="Cambria Math"/>
                      </a:rPr>
                      <m:t>%</m:t>
                    </m:r>
                  </m:oMath>
                </a14:m>
                <a:r>
                  <a:rPr lang="en-US" sz="2600" dirty="0">
                    <a:latin typeface="Cambria Math"/>
                  </a:rPr>
                  <a:t>,</a:t>
                </a:r>
                <a:r>
                  <a:rPr lang="en-US" sz="2600" i="1" dirty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i="1" dirty="0">
                        <a:latin typeface="Cambria Math"/>
                      </a:rPr>
                      <m:t>𝑇</m:t>
                    </m:r>
                    <m:r>
                      <a:rPr lang="en-US" sz="2600" i="1" dirty="0">
                        <a:latin typeface="Cambria Math"/>
                      </a:rPr>
                      <m:t>=12×25=300</m:t>
                    </m:r>
                  </m:oMath>
                </a14:m>
                <a:endParaRPr lang="en-US" sz="2600" i="1" dirty="0" smtClean="0"/>
              </a:p>
              <a:p>
                <a14:m>
                  <m:oMath xmlns:m="http://schemas.openxmlformats.org/officeDocument/2006/math">
                    <m:r>
                      <a:rPr lang="en-US" sz="2700" b="0" i="1" smtClean="0">
                        <a:latin typeface="Cambria Math" panose="02040503050406030204" pitchFamily="18" charset="0"/>
                      </a:rPr>
                      <m:t>𝑝𝑚𝑡</m:t>
                    </m:r>
                    <m:r>
                      <a:rPr lang="en-US" sz="27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7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700" i="1">
                            <a:latin typeface="Cambria Math" panose="02040503050406030204" pitchFamily="18" charset="0"/>
                          </a:rPr>
                          <m:t>400,000×</m:t>
                        </m:r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1%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US" sz="27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700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sz="27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7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7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7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700" i="1">
                                            <a:latin typeface="Cambria Math" panose="02040503050406030204" pitchFamily="18" charset="0"/>
                                          </a:rPr>
                                          <m:t>1+1%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700" i="1">
                                        <a:latin typeface="Cambria Math" panose="02040503050406030204" pitchFamily="18" charset="0"/>
                                      </a:rPr>
                                      <m:t>300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den>
                    </m:f>
                    <m:r>
                      <a:rPr lang="en-US" sz="2700" i="1">
                        <a:latin typeface="Cambria Math" panose="02040503050406030204" pitchFamily="18" charset="0"/>
                      </a:rPr>
                      <m:t>=$4,212.90</m:t>
                    </m:r>
                  </m:oMath>
                </a14:m>
                <a:endParaRPr lang="en-US" sz="27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882" t="-1425" r="-1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839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# of </a:t>
            </a:r>
            <a:r>
              <a:rPr lang="en-US" dirty="0" smtClean="0"/>
              <a:t>Periods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 the present value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𝑃𝑉</m:t>
                    </m:r>
                  </m:oMath>
                </a14:m>
                <a:r>
                  <a:rPr lang="en-US" dirty="0" smtClean="0"/>
                  <a:t>) of </a:t>
                </a:r>
                <a:r>
                  <a:rPr lang="en-US" dirty="0"/>
                  <a:t>the </a:t>
                </a:r>
                <a:r>
                  <a:rPr lang="en-US" dirty="0" smtClean="0"/>
                  <a:t>annuity, the # of periods (payments,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𝑇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𝑙𝑛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𝑝𝑚𝑡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𝑙𝑛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𝑝𝑚𝑡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𝑃𝑉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𝑙𝑛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118" t="-1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01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Mortgage Loan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None/>
                </a:pPr>
                <a:r>
                  <a:rPr lang="en-US" sz="2800" dirty="0" smtClean="0"/>
                  <a:t>Mr. Smith has arranged for a mortgage </a:t>
                </a:r>
                <a:r>
                  <a:rPr lang="en-US" sz="2800" dirty="0"/>
                  <a:t>loan of </a:t>
                </a:r>
                <a:r>
                  <a:rPr lang="en-US" sz="2800" dirty="0" smtClean="0"/>
                  <a:t>$200,000</a:t>
                </a:r>
                <a:r>
                  <a:rPr lang="en-US" sz="2800" dirty="0"/>
                  <a:t>.  The annual rate on the loan is 12%.  The bank requires Mr. Smith to make payments </a:t>
                </a:r>
                <a:r>
                  <a:rPr lang="en-US" sz="2800" dirty="0" smtClean="0"/>
                  <a:t>of $4,212.90 at </a:t>
                </a:r>
                <a:r>
                  <a:rPr lang="en-US" sz="2800" dirty="0"/>
                  <a:t>the end of every month. </a:t>
                </a:r>
                <a:r>
                  <a:rPr lang="en-US" sz="2800" dirty="0" smtClean="0"/>
                  <a:t>How many payments will Mr. Smith have to make?  </a:t>
                </a:r>
                <a:endParaRPr lang="en-US" sz="2800" dirty="0"/>
              </a:p>
              <a:p>
                <a:pPr marL="0" lvl="0" indent="0">
                  <a:buNone/>
                </a:pPr>
                <a:endParaRPr lang="en-US" sz="2800" dirty="0" smtClean="0"/>
              </a:p>
              <a:p>
                <a14:m>
                  <m:oMath xmlns:m="http://schemas.openxmlformats.org/officeDocument/2006/math">
                    <m:r>
                      <a:rPr lang="en-US" sz="2600" i="1" dirty="0">
                        <a:latin typeface="Cambria Math"/>
                      </a:rPr>
                      <m:t>𝑟</m:t>
                    </m:r>
                    <m:r>
                      <a:rPr lang="en-US" sz="26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dirty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sz="2600" i="1" dirty="0">
                            <a:latin typeface="Cambria Math"/>
                          </a:rPr>
                          <m:t>%</m:t>
                        </m:r>
                      </m:num>
                      <m:den>
                        <m:r>
                          <a:rPr lang="en-US" sz="2600" i="1" dirty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sz="2600" i="1" dirty="0">
                        <a:latin typeface="Cambria Math"/>
                      </a:rPr>
                      <m:t>=</m:t>
                    </m:r>
                    <m:r>
                      <a:rPr lang="en-US" sz="26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600" i="1" dirty="0">
                        <a:latin typeface="Cambria Math"/>
                      </a:rPr>
                      <m:t>%</m:t>
                    </m:r>
                  </m:oMath>
                </a14:m>
                <a:r>
                  <a:rPr lang="en-US" sz="2600" dirty="0">
                    <a:latin typeface="Cambria Math"/>
                  </a:rPr>
                  <a:t>,</a:t>
                </a:r>
                <a:r>
                  <a:rPr lang="en-US" sz="2600" i="1" dirty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b="0" i="1" dirty="0" smtClean="0">
                        <a:latin typeface="Cambria Math" panose="02040503050406030204" pitchFamily="18" charset="0"/>
                      </a:rPr>
                      <m:t>𝑝𝑚𝑡</m:t>
                    </m:r>
                    <m:r>
                      <a:rPr lang="en-US" sz="2600" i="1" dirty="0">
                        <a:latin typeface="Cambria Math"/>
                      </a:rPr>
                      <m:t>=$4,212.90</m:t>
                    </m:r>
                  </m:oMath>
                </a14:m>
                <a:r>
                  <a:rPr lang="en-US" sz="2600" dirty="0" smtClean="0"/>
                  <a:t>, </a:t>
                </a:r>
                <a14:m>
                  <m:oMath xmlns:m="http://schemas.openxmlformats.org/officeDocument/2006/math">
                    <m:r>
                      <a:rPr lang="en-US" sz="2600" i="1" dirty="0">
                        <a:latin typeface="Cambria Math"/>
                      </a:rPr>
                      <m:t>𝑃𝑉</m:t>
                    </m:r>
                    <m:r>
                      <a:rPr lang="en-US" sz="2600" i="1" dirty="0">
                        <a:latin typeface="Cambria Math"/>
                      </a:rPr>
                      <m:t>=$200,000</m:t>
                    </m:r>
                  </m:oMath>
                </a14:m>
                <a:endParaRPr lang="en-US" sz="2600" dirty="0" smtClean="0"/>
              </a:p>
              <a:p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US" sz="2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𝑙𝑛</m:t>
                            </m:r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4,212.90</m:t>
                                </m:r>
                              </m:e>
                            </m:d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𝑙𝑛</m:t>
                            </m:r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4,212.90−200,000×</m:t>
                                </m:r>
                                <m:r>
                                  <a:rPr lang="en-US" altLang="zh-CN" sz="2600" i="1">
                                    <a:latin typeface="Cambria Math" panose="02040503050406030204" pitchFamily="18" charset="0"/>
                                  </a:rPr>
                                  <m:t>1%</m:t>
                                </m:r>
                              </m:e>
                            </m:d>
                          </m:e>
                        </m:d>
                      </m:num>
                      <m:den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𝑙𝑛</m:t>
                        </m:r>
                        <m:d>
                          <m:d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altLang="zh-CN" sz="2600" i="1">
                                <a:latin typeface="Cambria Math" panose="02040503050406030204" pitchFamily="18" charset="0"/>
                              </a:rPr>
                              <m:t>1%</m:t>
                            </m:r>
                          </m:e>
                        </m:d>
                      </m:den>
                    </m:f>
                    <m:r>
                      <a:rPr lang="en-US" sz="2600" i="1">
                        <a:latin typeface="Cambria Math" panose="02040503050406030204" pitchFamily="18" charset="0"/>
                      </a:rPr>
                      <m:t>=64.71</m:t>
                    </m:r>
                  </m:oMath>
                </a14:m>
                <a:endParaRPr lang="en-US" sz="2600" dirty="0" smtClean="0"/>
              </a:p>
              <a:p>
                <a:endParaRPr lang="en-US" sz="2600" dirty="0"/>
              </a:p>
              <a:p>
                <a:endParaRPr lang="en-US" sz="2600" dirty="0"/>
              </a:p>
              <a:p>
                <a:endParaRPr lang="en-US" i="1" dirty="0">
                  <a:latin typeface="Cambria Math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647" t="-1188" r="-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274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62199</TotalTime>
  <Words>698</Words>
  <Application>Microsoft Office PowerPoint</Application>
  <PresentationFormat>On-screen Show (4:3)</PresentationFormat>
  <Paragraphs>163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宋体</vt:lpstr>
      <vt:lpstr>Arial</vt:lpstr>
      <vt:lpstr>Calibri</vt:lpstr>
      <vt:lpstr>Cambria Math</vt:lpstr>
      <vt:lpstr>Times</vt:lpstr>
      <vt:lpstr>Wingdings</vt:lpstr>
      <vt:lpstr>Blank Presentation</vt:lpstr>
      <vt:lpstr>Time Value of Money</vt:lpstr>
      <vt:lpstr>Annuity</vt:lpstr>
      <vt:lpstr>Example of Annuity</vt:lpstr>
      <vt:lpstr>Example of Annuity</vt:lpstr>
      <vt:lpstr>Present Value of Annuity</vt:lpstr>
      <vt:lpstr>Finding the Payment</vt:lpstr>
      <vt:lpstr>Mortgage Loan</vt:lpstr>
      <vt:lpstr>Finding the # of Periods</vt:lpstr>
      <vt:lpstr>Mortgage Loan</vt:lpstr>
      <vt:lpstr>Finding Interest Rate</vt:lpstr>
      <vt:lpstr>Future Value of Annuity</vt:lpstr>
      <vt:lpstr>Retirement</vt:lpstr>
      <vt:lpstr>Annuity Due: Present Value</vt:lpstr>
      <vt:lpstr>Retirement </vt:lpstr>
      <vt:lpstr>Annuity Due: Future Value</vt:lpstr>
      <vt:lpstr>Saving to Buy a House</vt:lpstr>
    </vt:vector>
  </TitlesOfParts>
  <Company>University of Chicago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9: Trade-off theory</dc:title>
  <dc:creator>Mengying Wang</dc:creator>
  <cp:lastModifiedBy>zafer.yuksel</cp:lastModifiedBy>
  <cp:revision>1064</cp:revision>
  <cp:lastPrinted>2014-09-16T13:56:43Z</cp:lastPrinted>
  <dcterms:modified xsi:type="dcterms:W3CDTF">2017-01-23T23:44:12Z</dcterms:modified>
</cp:coreProperties>
</file>