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74" r:id="rId4"/>
    <p:sldId id="273" r:id="rId5"/>
    <p:sldId id="258" r:id="rId6"/>
    <p:sldId id="275" r:id="rId7"/>
    <p:sldId id="262" r:id="rId8"/>
    <p:sldId id="263" r:id="rId9"/>
    <p:sldId id="264" r:id="rId1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94BB7"/>
    <a:srgbClr val="860018"/>
    <a:srgbClr val="A50021"/>
    <a:srgbClr val="990033"/>
    <a:srgbClr val="CC0000"/>
    <a:srgbClr val="99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70" autoAdjust="0"/>
    <p:restoredTop sz="74718" autoAdjust="0"/>
  </p:normalViewPr>
  <p:slideViewPr>
    <p:cSldViewPr snapToGrid="0">
      <p:cViewPr varScale="1">
        <p:scale>
          <a:sx n="72" d="100"/>
          <a:sy n="72" d="100"/>
        </p:scale>
        <p:origin x="-17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3888" y="-96"/>
      </p:cViewPr>
      <p:guideLst>
        <p:guide orient="horz" pos="3024"/>
        <p:guide orient="horz" pos="2928"/>
        <p:guide pos="2304"/>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3145" tIns="46573" rIns="93145" bIns="46573" numCol="1" anchor="t" anchorCtr="0" compatLnSpc="1">
            <a:prstTxWarp prst="textNoShape">
              <a:avLst/>
            </a:prstTxWarp>
          </a:bodyPr>
          <a:lstStyle>
            <a:lvl1pPr defTabSz="930356">
              <a:defRPr sz="1300"/>
            </a:lvl1pPr>
          </a:lstStyle>
          <a:p>
            <a:pPr>
              <a:defRPr/>
            </a:pPr>
            <a:endParaRPr lang="zh-CN" altLang="zh-CN"/>
          </a:p>
        </p:txBody>
      </p:sp>
      <p:sp>
        <p:nvSpPr>
          <p:cNvPr id="122883" name="Rectangle 3"/>
          <p:cNvSpPr>
            <a:spLocks noGrp="1" noChangeArrowheads="1"/>
          </p:cNvSpPr>
          <p:nvPr>
            <p:ph type="dt" sz="quarter" idx="1"/>
          </p:nvPr>
        </p:nvSpPr>
        <p:spPr bwMode="auto">
          <a:xfrm>
            <a:off x="3970734" y="1"/>
            <a:ext cx="3038145" cy="464205"/>
          </a:xfrm>
          <a:prstGeom prst="rect">
            <a:avLst/>
          </a:prstGeom>
          <a:noFill/>
          <a:ln w="9525">
            <a:noFill/>
            <a:miter lim="800000"/>
            <a:headEnd/>
            <a:tailEnd/>
          </a:ln>
          <a:effectLst/>
        </p:spPr>
        <p:txBody>
          <a:bodyPr vert="horz" wrap="square" lIns="93145" tIns="46573" rIns="93145" bIns="46573" numCol="1" anchor="t" anchorCtr="0" compatLnSpc="1">
            <a:prstTxWarp prst="textNoShape">
              <a:avLst/>
            </a:prstTxWarp>
          </a:bodyPr>
          <a:lstStyle>
            <a:lvl1pPr algn="r" defTabSz="930356">
              <a:defRPr sz="1300"/>
            </a:lvl1pPr>
          </a:lstStyle>
          <a:p>
            <a:pPr>
              <a:defRPr/>
            </a:pPr>
            <a:endParaRPr lang="zh-CN" altLang="zh-CN"/>
          </a:p>
        </p:txBody>
      </p:sp>
      <p:sp>
        <p:nvSpPr>
          <p:cNvPr id="122884" name="Rectangle 4"/>
          <p:cNvSpPr>
            <a:spLocks noGrp="1" noChangeArrowheads="1"/>
          </p:cNvSpPr>
          <p:nvPr>
            <p:ph type="ftr" sz="quarter" idx="2"/>
          </p:nvPr>
        </p:nvSpPr>
        <p:spPr bwMode="auto">
          <a:xfrm>
            <a:off x="0" y="8830659"/>
            <a:ext cx="3038145" cy="464205"/>
          </a:xfrm>
          <a:prstGeom prst="rect">
            <a:avLst/>
          </a:prstGeom>
          <a:noFill/>
          <a:ln w="9525">
            <a:noFill/>
            <a:miter lim="800000"/>
            <a:headEnd/>
            <a:tailEnd/>
          </a:ln>
          <a:effectLst/>
        </p:spPr>
        <p:txBody>
          <a:bodyPr vert="horz" wrap="square" lIns="93145" tIns="46573" rIns="93145" bIns="46573" numCol="1" anchor="b" anchorCtr="0" compatLnSpc="1">
            <a:prstTxWarp prst="textNoShape">
              <a:avLst/>
            </a:prstTxWarp>
          </a:bodyPr>
          <a:lstStyle>
            <a:lvl1pPr defTabSz="930356">
              <a:defRPr sz="1300"/>
            </a:lvl1pPr>
          </a:lstStyle>
          <a:p>
            <a:pPr>
              <a:defRPr/>
            </a:pPr>
            <a:endParaRPr lang="zh-CN" altLang="zh-CN"/>
          </a:p>
        </p:txBody>
      </p:sp>
      <p:sp>
        <p:nvSpPr>
          <p:cNvPr id="122885" name="Rectangle 5"/>
          <p:cNvSpPr>
            <a:spLocks noGrp="1" noChangeArrowheads="1"/>
          </p:cNvSpPr>
          <p:nvPr>
            <p:ph type="sldNum" sz="quarter" idx="3"/>
          </p:nvPr>
        </p:nvSpPr>
        <p:spPr bwMode="auto">
          <a:xfrm>
            <a:off x="3970734" y="8830659"/>
            <a:ext cx="3038145" cy="464205"/>
          </a:xfrm>
          <a:prstGeom prst="rect">
            <a:avLst/>
          </a:prstGeom>
          <a:noFill/>
          <a:ln w="9525">
            <a:noFill/>
            <a:miter lim="800000"/>
            <a:headEnd/>
            <a:tailEnd/>
          </a:ln>
          <a:effectLst/>
        </p:spPr>
        <p:txBody>
          <a:bodyPr vert="horz" wrap="square" lIns="93145" tIns="46573" rIns="93145" bIns="46573" numCol="1" anchor="b" anchorCtr="0" compatLnSpc="1">
            <a:prstTxWarp prst="textNoShape">
              <a:avLst/>
            </a:prstTxWarp>
          </a:bodyPr>
          <a:lstStyle>
            <a:lvl1pPr algn="r" defTabSz="930356">
              <a:defRPr sz="1300"/>
            </a:lvl1pPr>
          </a:lstStyle>
          <a:p>
            <a:pPr>
              <a:defRPr/>
            </a:pPr>
            <a:fld id="{60D16332-5D47-4089-8D82-F3BDF3FFF4F7}" type="slidenum">
              <a:rPr lang="en-US" altLang="zh-CN"/>
              <a:pPr>
                <a:defRPr/>
              </a:pPr>
              <a:t>‹#›</a:t>
            </a:fld>
            <a:endParaRPr lang="en-US" altLang="zh-CN"/>
          </a:p>
        </p:txBody>
      </p:sp>
    </p:spTree>
    <p:extLst>
      <p:ext uri="{BB962C8B-B14F-4D97-AF65-F5344CB8AC3E}">
        <p14:creationId xmlns:p14="http://schemas.microsoft.com/office/powerpoint/2010/main" val="2723013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3145" tIns="46573" rIns="93145" bIns="46573" numCol="1" anchor="t" anchorCtr="0" compatLnSpc="1">
            <a:prstTxWarp prst="textNoShape">
              <a:avLst/>
            </a:prstTxWarp>
          </a:bodyPr>
          <a:lstStyle>
            <a:lvl1pPr defTabSz="930356">
              <a:defRPr sz="1300"/>
            </a:lvl1pPr>
          </a:lstStyle>
          <a:p>
            <a:pPr>
              <a:defRPr/>
            </a:pPr>
            <a:endParaRPr lang="zh-CN" altLang="zh-CN"/>
          </a:p>
        </p:txBody>
      </p:sp>
      <p:sp>
        <p:nvSpPr>
          <p:cNvPr id="71683" name="Rectangle 3"/>
          <p:cNvSpPr>
            <a:spLocks noGrp="1" noChangeArrowheads="1"/>
          </p:cNvSpPr>
          <p:nvPr>
            <p:ph type="dt" idx="1"/>
          </p:nvPr>
        </p:nvSpPr>
        <p:spPr bwMode="auto">
          <a:xfrm>
            <a:off x="3970734" y="1"/>
            <a:ext cx="3038145" cy="464205"/>
          </a:xfrm>
          <a:prstGeom prst="rect">
            <a:avLst/>
          </a:prstGeom>
          <a:noFill/>
          <a:ln w="9525">
            <a:noFill/>
            <a:miter lim="800000"/>
            <a:headEnd/>
            <a:tailEnd/>
          </a:ln>
          <a:effectLst/>
        </p:spPr>
        <p:txBody>
          <a:bodyPr vert="horz" wrap="square" lIns="93145" tIns="46573" rIns="93145" bIns="46573" numCol="1" anchor="t" anchorCtr="0" compatLnSpc="1">
            <a:prstTxWarp prst="textNoShape">
              <a:avLst/>
            </a:prstTxWarp>
          </a:bodyPr>
          <a:lstStyle>
            <a:lvl1pPr algn="r" defTabSz="930356">
              <a:defRPr sz="1300"/>
            </a:lvl1pPr>
          </a:lstStyle>
          <a:p>
            <a:pPr>
              <a:defRPr/>
            </a:pPr>
            <a:endParaRPr lang="zh-CN" altLang="zh-CN"/>
          </a:p>
        </p:txBody>
      </p:sp>
      <p:sp>
        <p:nvSpPr>
          <p:cNvPr id="2867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5" name="Rectangle 5"/>
          <p:cNvSpPr>
            <a:spLocks noGrp="1" noChangeArrowheads="1"/>
          </p:cNvSpPr>
          <p:nvPr>
            <p:ph type="body" sz="quarter" idx="3"/>
          </p:nvPr>
        </p:nvSpPr>
        <p:spPr bwMode="auto">
          <a:xfrm>
            <a:off x="701345" y="4416099"/>
            <a:ext cx="5607711" cy="4182457"/>
          </a:xfrm>
          <a:prstGeom prst="rect">
            <a:avLst/>
          </a:prstGeom>
          <a:noFill/>
          <a:ln w="9525">
            <a:noFill/>
            <a:miter lim="800000"/>
            <a:headEnd/>
            <a:tailEnd/>
          </a:ln>
          <a:effectLst/>
        </p:spPr>
        <p:txBody>
          <a:bodyPr vert="horz" wrap="square" lIns="93145" tIns="46573" rIns="93145" bIns="465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830659"/>
            <a:ext cx="3038145" cy="464205"/>
          </a:xfrm>
          <a:prstGeom prst="rect">
            <a:avLst/>
          </a:prstGeom>
          <a:noFill/>
          <a:ln w="9525">
            <a:noFill/>
            <a:miter lim="800000"/>
            <a:headEnd/>
            <a:tailEnd/>
          </a:ln>
          <a:effectLst/>
        </p:spPr>
        <p:txBody>
          <a:bodyPr vert="horz" wrap="square" lIns="93145" tIns="46573" rIns="93145" bIns="46573" numCol="1" anchor="b" anchorCtr="0" compatLnSpc="1">
            <a:prstTxWarp prst="textNoShape">
              <a:avLst/>
            </a:prstTxWarp>
          </a:bodyPr>
          <a:lstStyle>
            <a:lvl1pPr defTabSz="930356">
              <a:defRPr sz="1300"/>
            </a:lvl1pPr>
          </a:lstStyle>
          <a:p>
            <a:pPr>
              <a:defRPr/>
            </a:pPr>
            <a:endParaRPr lang="zh-CN" altLang="zh-CN"/>
          </a:p>
        </p:txBody>
      </p:sp>
      <p:sp>
        <p:nvSpPr>
          <p:cNvPr id="71687" name="Rectangle 7"/>
          <p:cNvSpPr>
            <a:spLocks noGrp="1" noChangeArrowheads="1"/>
          </p:cNvSpPr>
          <p:nvPr>
            <p:ph type="sldNum" sz="quarter" idx="5"/>
          </p:nvPr>
        </p:nvSpPr>
        <p:spPr bwMode="auto">
          <a:xfrm>
            <a:off x="3970734" y="8830659"/>
            <a:ext cx="3038145" cy="464205"/>
          </a:xfrm>
          <a:prstGeom prst="rect">
            <a:avLst/>
          </a:prstGeom>
          <a:noFill/>
          <a:ln w="9525">
            <a:noFill/>
            <a:miter lim="800000"/>
            <a:headEnd/>
            <a:tailEnd/>
          </a:ln>
          <a:effectLst/>
        </p:spPr>
        <p:txBody>
          <a:bodyPr vert="horz" wrap="square" lIns="93145" tIns="46573" rIns="93145" bIns="46573" numCol="1" anchor="b" anchorCtr="0" compatLnSpc="1">
            <a:prstTxWarp prst="textNoShape">
              <a:avLst/>
            </a:prstTxWarp>
          </a:bodyPr>
          <a:lstStyle>
            <a:lvl1pPr algn="r" defTabSz="930356">
              <a:defRPr sz="1300"/>
            </a:lvl1pPr>
          </a:lstStyle>
          <a:p>
            <a:pPr>
              <a:defRPr/>
            </a:pPr>
            <a:fld id="{5D8BF8CC-2A65-4766-AB9A-FDA343A494CC}" type="slidenum">
              <a:rPr lang="en-US" altLang="zh-CN"/>
              <a:pPr>
                <a:defRPr/>
              </a:pPr>
              <a:t>‹#›</a:t>
            </a:fld>
            <a:endParaRPr lang="en-US" altLang="zh-CN"/>
          </a:p>
        </p:txBody>
      </p:sp>
    </p:spTree>
    <p:extLst>
      <p:ext uri="{BB962C8B-B14F-4D97-AF65-F5344CB8AC3E}">
        <p14:creationId xmlns:p14="http://schemas.microsoft.com/office/powerpoint/2010/main" val="40541701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6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6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6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6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D8BF8CC-2A65-4766-AB9A-FDA343A494CC}" type="slidenum">
              <a:rPr lang="en-US" altLang="zh-CN" smtClean="0"/>
              <a:pPr>
                <a:defRPr/>
              </a:pPr>
              <a:t>1</a:t>
            </a:fld>
            <a:endParaRPr lang="en-US" altLang="zh-CN"/>
          </a:p>
        </p:txBody>
      </p:sp>
    </p:spTree>
    <p:extLst>
      <p:ext uri="{BB962C8B-B14F-4D97-AF65-F5344CB8AC3E}">
        <p14:creationId xmlns:p14="http://schemas.microsoft.com/office/powerpoint/2010/main" val="335023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Corporate </a:t>
            </a:r>
            <a:r>
              <a:rPr lang="en-US" sz="1200" dirty="0"/>
              <a:t>democracy is thus very different from our political democracy. </a:t>
            </a:r>
            <a:endParaRPr lang="en-US" sz="1200" dirty="0" smtClean="0"/>
          </a:p>
          <a:p>
            <a:r>
              <a:rPr lang="en-US" sz="1200" dirty="0" smtClean="0"/>
              <a:t>With </a:t>
            </a:r>
            <a:r>
              <a:rPr lang="en-US" sz="1200" dirty="0"/>
              <a:t>corporate democracy, the “golden rule” prevails: Whosoever has the gold makes the rules.</a:t>
            </a:r>
          </a:p>
          <a:p>
            <a:r>
              <a:rPr lang="en-US" sz="1200" dirty="0" smtClean="0"/>
              <a:t>The </a:t>
            </a:r>
            <a:r>
              <a:rPr lang="en-US" sz="1200" dirty="0"/>
              <a:t>exact mechanism for electing directors differs across companies</a:t>
            </a:r>
            <a:r>
              <a:rPr lang="en-US" sz="1200" dirty="0" smtClean="0"/>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Directors are elected at an annual meeting by shareholders who are present and entitled to vote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Directors hire management to carry out their directives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endParaRPr lang="en-US" sz="1200" dirty="0"/>
          </a:p>
          <a:p>
            <a:endParaRPr lang="en-US" dirty="0"/>
          </a:p>
        </p:txBody>
      </p:sp>
      <p:sp>
        <p:nvSpPr>
          <p:cNvPr id="4" name="Slide Number Placeholder 3"/>
          <p:cNvSpPr>
            <a:spLocks noGrp="1"/>
          </p:cNvSpPr>
          <p:nvPr>
            <p:ph type="sldNum" sz="quarter" idx="10"/>
          </p:nvPr>
        </p:nvSpPr>
        <p:spPr/>
        <p:txBody>
          <a:bodyPr/>
          <a:lstStyle/>
          <a:p>
            <a:pPr>
              <a:defRPr/>
            </a:pPr>
            <a:fld id="{5D8BF8CC-2A65-4766-AB9A-FDA343A494CC}" type="slidenum">
              <a:rPr lang="en-US" altLang="zh-CN" smtClean="0"/>
              <a:pPr>
                <a:defRPr/>
              </a:pPr>
              <a:t>2</a:t>
            </a:fld>
            <a:endParaRPr lang="en-US" altLang="zh-CN"/>
          </a:p>
        </p:txBody>
      </p:sp>
    </p:spTree>
    <p:extLst>
      <p:ext uri="{BB962C8B-B14F-4D97-AF65-F5344CB8AC3E}">
        <p14:creationId xmlns:p14="http://schemas.microsoft.com/office/powerpoint/2010/main" val="4103552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In states where cumulative voting is mandatory, devices have been worked out to minimize its impact or say to protect the interest of shareholders with majority shares. With staggered elections, only a fraction of the directorship are up for election at a particular time. Staggering makes it more difficult for a minority to elect a director when there is cumulative voting because there are fewer directors are to be elected at one time.</a:t>
            </a:r>
            <a:r>
              <a:rPr lang="en-US" sz="1200" baseline="0" dirty="0" smtClean="0"/>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Staggering provide “institutional memory” – continuity on the board of directors. This may be important for corporation with significant long-range plans and projects. </a:t>
            </a:r>
          </a:p>
          <a:p>
            <a:r>
              <a:rPr lang="en-US" sz="1600" dirty="0" smtClean="0"/>
              <a:t> </a:t>
            </a:r>
            <a:endParaRPr lang="en-US" dirty="0"/>
          </a:p>
        </p:txBody>
      </p:sp>
      <p:sp>
        <p:nvSpPr>
          <p:cNvPr id="4" name="Slide Number Placeholder 3"/>
          <p:cNvSpPr>
            <a:spLocks noGrp="1"/>
          </p:cNvSpPr>
          <p:nvPr>
            <p:ph type="sldNum" sz="quarter" idx="10"/>
          </p:nvPr>
        </p:nvSpPr>
        <p:spPr/>
        <p:txBody>
          <a:bodyPr/>
          <a:lstStyle/>
          <a:p>
            <a:pPr>
              <a:defRPr/>
            </a:pPr>
            <a:fld id="{5D8BF8CC-2A65-4766-AB9A-FDA343A494CC}" type="slidenum">
              <a:rPr lang="en-US" altLang="zh-CN" smtClean="0"/>
              <a:pPr>
                <a:defRPr/>
              </a:pPr>
              <a:t>3</a:t>
            </a:fld>
            <a:endParaRPr lang="en-US" altLang="zh-CN"/>
          </a:p>
        </p:txBody>
      </p:sp>
    </p:spTree>
    <p:extLst>
      <p:ext uri="{BB962C8B-B14F-4D97-AF65-F5344CB8AC3E}">
        <p14:creationId xmlns:p14="http://schemas.microsoft.com/office/powerpoint/2010/main" val="509807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Large </a:t>
            </a:r>
            <a:r>
              <a:rPr lang="en-US" sz="1050" dirty="0"/>
              <a:t>companies have hundreds of thousands or even millions of shareholders. Shareholders can come to the annual meeting and vote in person, or they can transfer their right to vote for another party. Management always tries to get as many proxies as possible transferred to it. </a:t>
            </a:r>
            <a:r>
              <a:rPr lang="en-US" sz="1050" dirty="0" smtClean="0"/>
              <a:t>If </a:t>
            </a:r>
            <a:r>
              <a:rPr lang="en-US" sz="1050" dirty="0"/>
              <a:t>shareholders are not satisfied with the management, an “outside” group of shareholders can try to obtain votes via proxy. They can vote by proxy in an attempt to replace management by electing enough directors. – Proxy Fight.  </a:t>
            </a:r>
          </a:p>
          <a:p>
            <a:r>
              <a:rPr lang="en-US" sz="1050" dirty="0" smtClean="0"/>
              <a:t>Some </a:t>
            </a:r>
            <a:r>
              <a:rPr lang="en-US" sz="1050" dirty="0"/>
              <a:t>firms have more than one class of common stock. </a:t>
            </a:r>
            <a:r>
              <a:rPr lang="en-US" sz="1050" dirty="0" smtClean="0"/>
              <a:t>Ford </a:t>
            </a:r>
            <a:r>
              <a:rPr lang="en-US" sz="1050" dirty="0"/>
              <a:t>Motor Company: Class B common stock is not public traded, but held by Ford family interests and trusts. It has 40% of the voting power, but it represents less than 10% of total number of shares outstanding</a:t>
            </a:r>
            <a:r>
              <a:rPr lang="en-US" sz="1050" dirty="0" smtClean="0"/>
              <a:t>. Google</a:t>
            </a:r>
            <a:r>
              <a:rPr lang="en-US" sz="1050" dirty="0"/>
              <a:t>: Class A shares are held by the public, and each share has one vote. Class B shares are held by company insiders, and each share has more than 10 votes. Google’s funders and managers control the company</a:t>
            </a:r>
            <a:r>
              <a:rPr lang="en-US" sz="1050" dirty="0" smtClean="0"/>
              <a:t>.</a:t>
            </a:r>
          </a:p>
          <a:p>
            <a:r>
              <a:rPr lang="en-US" sz="1050" dirty="0" smtClean="0"/>
              <a:t>The </a:t>
            </a:r>
            <a:r>
              <a:rPr lang="en-US" sz="1050" dirty="0"/>
              <a:t>subject of unequal voting rights is controversial in US, and idea of one share, one vote has a strong following and a long history. Shares with unequal voting rights are quite common in UK and elsewhere around the world. </a:t>
            </a:r>
          </a:p>
          <a:p>
            <a:endParaRPr lang="en-US" sz="1200" dirty="0"/>
          </a:p>
        </p:txBody>
      </p:sp>
      <p:sp>
        <p:nvSpPr>
          <p:cNvPr id="4" name="Slide Number Placeholder 3"/>
          <p:cNvSpPr>
            <a:spLocks noGrp="1"/>
          </p:cNvSpPr>
          <p:nvPr>
            <p:ph type="sldNum" sz="quarter" idx="10"/>
          </p:nvPr>
        </p:nvSpPr>
        <p:spPr/>
        <p:txBody>
          <a:bodyPr/>
          <a:lstStyle/>
          <a:p>
            <a:pPr>
              <a:defRPr/>
            </a:pPr>
            <a:fld id="{5D8BF8CC-2A65-4766-AB9A-FDA343A494CC}" type="slidenum">
              <a:rPr lang="en-US" altLang="zh-CN" smtClean="0"/>
              <a:pPr>
                <a:defRPr/>
              </a:pPr>
              <a:t>4</a:t>
            </a:fld>
            <a:endParaRPr lang="en-US" altLang="zh-CN"/>
          </a:p>
        </p:txBody>
      </p:sp>
    </p:spTree>
    <p:extLst>
      <p:ext uri="{BB962C8B-B14F-4D97-AF65-F5344CB8AC3E}">
        <p14:creationId xmlns:p14="http://schemas.microsoft.com/office/powerpoint/2010/main" val="4103552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 preemptive right means that a company that wishes to sell stock must offer it to the existing shareholders before offering it to the general public. The purpose is to give shareholders the opportunity to protect their proportionate ownership in the corporation. </a:t>
            </a:r>
          </a:p>
        </p:txBody>
      </p:sp>
      <p:sp>
        <p:nvSpPr>
          <p:cNvPr id="4" name="Slide Number Placeholder 3"/>
          <p:cNvSpPr>
            <a:spLocks noGrp="1"/>
          </p:cNvSpPr>
          <p:nvPr>
            <p:ph type="sldNum" sz="quarter" idx="10"/>
          </p:nvPr>
        </p:nvSpPr>
        <p:spPr/>
        <p:txBody>
          <a:bodyPr/>
          <a:lstStyle/>
          <a:p>
            <a:pPr>
              <a:defRPr/>
            </a:pPr>
            <a:fld id="{5D8BF8CC-2A65-4766-AB9A-FDA343A494CC}" type="slidenum">
              <a:rPr lang="en-US" altLang="zh-CN" smtClean="0"/>
              <a:pPr>
                <a:defRPr/>
              </a:pPr>
              <a:t>5</a:t>
            </a:fld>
            <a:endParaRPr lang="en-US" altLang="zh-CN"/>
          </a:p>
        </p:txBody>
      </p:sp>
    </p:spTree>
    <p:extLst>
      <p:ext uri="{BB962C8B-B14F-4D97-AF65-F5344CB8AC3E}">
        <p14:creationId xmlns:p14="http://schemas.microsoft.com/office/powerpoint/2010/main" val="1017015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pPr>
              <a:defRPr/>
            </a:pPr>
            <a:fld id="{5D8BF8CC-2A65-4766-AB9A-FDA343A494CC}" type="slidenum">
              <a:rPr lang="en-US" altLang="zh-CN" smtClean="0"/>
              <a:pPr>
                <a:defRPr/>
              </a:pPr>
              <a:t>6</a:t>
            </a:fld>
            <a:endParaRPr lang="en-US" altLang="zh-CN"/>
          </a:p>
        </p:txBody>
      </p:sp>
    </p:spTree>
    <p:extLst>
      <p:ext uri="{BB962C8B-B14F-4D97-AF65-F5344CB8AC3E}">
        <p14:creationId xmlns:p14="http://schemas.microsoft.com/office/powerpoint/2010/main" val="416454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dirty="0"/>
              <a:t>The primary purpose of auction market is to match those who wish to sell with those who wish to buy. It is used to have a physical location like wall street. </a:t>
            </a:r>
            <a:r>
              <a:rPr lang="en-US" sz="1100" dirty="0" smtClean="0"/>
              <a:t>Securities broker arrange transactions between investors, matching investors wishing to buy securities with investors wishing to sell securities. The broker behaves like an intermediary that connects buyer and seller. They work in the auction market. The distinctive characteristics of security brokers is they do not buy or sell securities for their owe accounts. Facilitating trades by others is their business. They make profit by brokerage fee. </a:t>
            </a:r>
            <a:r>
              <a:rPr lang="en-US" sz="1100" baseline="0" dirty="0" smtClean="0"/>
              <a:t> </a:t>
            </a:r>
            <a:endParaRPr lang="en-US" sz="1100" dirty="0" smtClean="0"/>
          </a:p>
          <a:p>
            <a:r>
              <a:rPr lang="en-US" sz="1100" dirty="0" smtClean="0"/>
              <a:t> </a:t>
            </a:r>
            <a:endParaRPr lang="en-US" sz="1100" dirty="0"/>
          </a:p>
          <a:p>
            <a:r>
              <a:rPr lang="en-US" sz="1100" dirty="0" smtClean="0"/>
              <a:t>Euronext </a:t>
            </a:r>
            <a:r>
              <a:rPr lang="en-US" sz="1100" dirty="0"/>
              <a:t>is the first integrated cross-board exchange. It includes markets in Belgium, France, Ireland, the Netherlands, Luxembourg, Portugal, and United </a:t>
            </a:r>
            <a:r>
              <a:rPr lang="en-US" altLang="zh-CN" sz="1100" dirty="0" smtClean="0"/>
              <a:t>Kingdom. </a:t>
            </a:r>
            <a:r>
              <a:rPr lang="en-US" sz="1100" dirty="0" smtClean="0"/>
              <a:t>NYSE </a:t>
            </a:r>
            <a:r>
              <a:rPr lang="en-US" sz="1100" dirty="0"/>
              <a:t>Euronext becomes the world’s first global exchange, with trading occurring 21 hours each business day. </a:t>
            </a:r>
            <a:r>
              <a:rPr lang="en-US" sz="1100" dirty="0" smtClean="0"/>
              <a:t>Further </a:t>
            </a:r>
            <a:r>
              <a:rPr lang="en-US" sz="1100" dirty="0"/>
              <a:t>expansion occurred in 2008 when NYSE Euronext merged with </a:t>
            </a:r>
            <a:r>
              <a:rPr lang="en-US" sz="1100" dirty="0" smtClean="0"/>
              <a:t>AMEX.</a:t>
            </a:r>
          </a:p>
          <a:p>
            <a:endParaRPr lang="en-US" sz="11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dirty="0" smtClean="0"/>
              <a:t>To buy and sell securities on the floor of the </a:t>
            </a:r>
            <a:r>
              <a:rPr lang="en-US" altLang="zh-CN" sz="1100" dirty="0" smtClean="0"/>
              <a:t>exchange, you must have a trading license, which costs $40,000 per year in 2012. Prior to 2006, the exchange members were said to own “seats” on the exchange. </a:t>
            </a:r>
            <a:r>
              <a:rPr lang="en-US" sz="1100" dirty="0" smtClean="0"/>
              <a:t>DMM </a:t>
            </a:r>
            <a:r>
              <a:rPr lang="en-US" sz="1100" dirty="0"/>
              <a:t>is the dealer who maintains a two-side market and posts and updates bid and ask prices. It is also know as “specialists”. DMM ensures there are always buyers and sellers available, thereby promoting market liquidity. </a:t>
            </a:r>
            <a:r>
              <a:rPr lang="en-US" sz="1100" dirty="0" smtClean="0"/>
              <a:t>The </a:t>
            </a:r>
            <a:r>
              <a:rPr lang="en-US" sz="1100" dirty="0"/>
              <a:t>job of floor brokers is to execute trades for customers, with an emphasis on getting the best price possible. They are generally employees of large brokerage firms like Merrill Lynch, the wealth management of Bank of America. The interaction between DMM and floor brokers are the key to nonelectric trading on the NYSE. </a:t>
            </a:r>
            <a:r>
              <a:rPr lang="en-US" sz="1100" dirty="0" smtClean="0"/>
              <a:t>SLPs </a:t>
            </a:r>
            <a:r>
              <a:rPr lang="en-US" sz="1100" dirty="0"/>
              <a:t>are essentially investment firms that agree to be active participants in stocks assigned to them. Their job is to regularly make a one-side offer – offering to either buy or sell. They trade for their own accounts, so they do not represent customers. SLPs do not operate on the floor of NYSE. </a:t>
            </a:r>
            <a:endParaRPr lang="en-US" sz="11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100" dirty="0"/>
          </a:p>
          <a:p>
            <a:r>
              <a:rPr lang="en-US" altLang="zh-CN" sz="1100" dirty="0" smtClean="0"/>
              <a:t>The </a:t>
            </a:r>
            <a:r>
              <a:rPr lang="en-US" altLang="zh-CN" sz="1100" dirty="0"/>
              <a:t>goal of NYSE is generate as much liquidity as possible, which make it easier for ordinary investors to quickly buy and sell at prevailing prices. </a:t>
            </a:r>
            <a:endParaRPr lang="en-US" sz="1100" dirty="0"/>
          </a:p>
        </p:txBody>
      </p:sp>
      <p:sp>
        <p:nvSpPr>
          <p:cNvPr id="4" name="Slide Number Placeholder 3"/>
          <p:cNvSpPr>
            <a:spLocks noGrp="1"/>
          </p:cNvSpPr>
          <p:nvPr>
            <p:ph type="sldNum" sz="quarter" idx="10"/>
          </p:nvPr>
        </p:nvSpPr>
        <p:spPr/>
        <p:txBody>
          <a:bodyPr/>
          <a:lstStyle/>
          <a:p>
            <a:pPr>
              <a:defRPr/>
            </a:pPr>
            <a:fld id="{5D8BF8CC-2A65-4766-AB9A-FDA343A494CC}" type="slidenum">
              <a:rPr lang="en-US" altLang="zh-CN" smtClean="0"/>
              <a:pPr>
                <a:defRPr/>
              </a:pPr>
              <a:t>7</a:t>
            </a:fld>
            <a:endParaRPr lang="en-US" altLang="zh-CN"/>
          </a:p>
        </p:txBody>
      </p:sp>
    </p:spTree>
    <p:extLst>
      <p:ext uri="{BB962C8B-B14F-4D97-AF65-F5344CB8AC3E}">
        <p14:creationId xmlns:p14="http://schemas.microsoft.com/office/powerpoint/2010/main" val="3600217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Order flow means the flow of customers orders to buy and sell stocks. </a:t>
            </a:r>
          </a:p>
          <a:p>
            <a:r>
              <a:rPr lang="en-US" sz="1200" dirty="0"/>
              <a:t>The customers of the NYSE are the millions of individual investors and tens of thousands of institutional investors (banks, insurance companies, funds) who place their orders to buy and sell shares in NYSE-listed companies. </a:t>
            </a:r>
          </a:p>
        </p:txBody>
      </p:sp>
      <p:sp>
        <p:nvSpPr>
          <p:cNvPr id="4" name="Slide Number Placeholder 3"/>
          <p:cNvSpPr>
            <a:spLocks noGrp="1"/>
          </p:cNvSpPr>
          <p:nvPr>
            <p:ph type="sldNum" sz="quarter" idx="10"/>
          </p:nvPr>
        </p:nvSpPr>
        <p:spPr/>
        <p:txBody>
          <a:bodyPr/>
          <a:lstStyle/>
          <a:p>
            <a:pPr>
              <a:defRPr/>
            </a:pPr>
            <a:fld id="{5D8BF8CC-2A65-4766-AB9A-FDA343A494CC}" type="slidenum">
              <a:rPr lang="en-US" altLang="zh-CN" smtClean="0"/>
              <a:pPr>
                <a:defRPr/>
              </a:pPr>
              <a:t>8</a:t>
            </a:fld>
            <a:endParaRPr lang="en-US" altLang="zh-CN"/>
          </a:p>
        </p:txBody>
      </p:sp>
    </p:spTree>
    <p:extLst>
      <p:ext uri="{BB962C8B-B14F-4D97-AF65-F5344CB8AC3E}">
        <p14:creationId xmlns:p14="http://schemas.microsoft.com/office/powerpoint/2010/main" val="966168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u="none" baseline="0" dirty="0" smtClean="0">
                <a:solidFill>
                  <a:schemeClr val="tx1"/>
                </a:solidFill>
              </a:rPr>
              <a:t>NASDAQ relies multiple market markers for actively traded stocks. Inside quotes are the highest bid quotes and the lowest asked quotes for a NASDAQ-listed security. It includes Microsoft and Intel.</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Electronic Communications Networks provide direct trading among investors. Developed in late 1990s. ECN orders transmitted to NASDAQ</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endParaRPr lang="en-US" sz="1200" b="0" u="none" dirty="0">
              <a:solidFill>
                <a:schemeClr val="tx1"/>
              </a:solidFill>
            </a:endParaRPr>
          </a:p>
        </p:txBody>
      </p:sp>
      <p:sp>
        <p:nvSpPr>
          <p:cNvPr id="4" name="Slide Number Placeholder 3"/>
          <p:cNvSpPr>
            <a:spLocks noGrp="1"/>
          </p:cNvSpPr>
          <p:nvPr>
            <p:ph type="sldNum" sz="quarter" idx="10"/>
          </p:nvPr>
        </p:nvSpPr>
        <p:spPr/>
        <p:txBody>
          <a:bodyPr/>
          <a:lstStyle/>
          <a:p>
            <a:pPr>
              <a:defRPr/>
            </a:pPr>
            <a:fld id="{5D8BF8CC-2A65-4766-AB9A-FDA343A494CC}" type="slidenum">
              <a:rPr lang="en-US" altLang="zh-CN" smtClean="0"/>
              <a:pPr>
                <a:defRPr/>
              </a:pPr>
              <a:t>9</a:t>
            </a:fld>
            <a:endParaRPr lang="en-US" altLang="zh-CN"/>
          </a:p>
        </p:txBody>
      </p:sp>
    </p:spTree>
    <p:extLst>
      <p:ext uri="{BB962C8B-B14F-4D97-AF65-F5344CB8AC3E}">
        <p14:creationId xmlns:p14="http://schemas.microsoft.com/office/powerpoint/2010/main" val="235109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3"/>
          <p:cNvSpPr>
            <a:spLocks noGrp="1"/>
          </p:cNvSpPr>
          <p:nvPr>
            <p:ph type="ftr" sz="quarter" idx="10"/>
          </p:nvPr>
        </p:nvSpPr>
        <p:spPr/>
        <p:txBody>
          <a:bodyPr/>
          <a:lstStyle>
            <a:lvl1pPr>
              <a:defRPr/>
            </a:lvl1pPr>
          </a:lstStyle>
          <a:p>
            <a:pPr>
              <a:defRPr/>
            </a:pPr>
            <a:r>
              <a:rPr lang="it-IT" altLang="zh-CN" dirty="0" smtClean="0"/>
              <a:t>Mengying Wang – Introduction to Financial Management </a:t>
            </a:r>
            <a:endParaRPr lang="en-US" altLang="zh-CN" sz="900" dirty="0">
              <a:solidFill>
                <a:srgbClr val="800000"/>
              </a:solidFill>
            </a:endParaRPr>
          </a:p>
        </p:txBody>
      </p:sp>
    </p:spTree>
    <p:extLst>
      <p:ext uri="{BB962C8B-B14F-4D97-AF65-F5344CB8AC3E}">
        <p14:creationId xmlns:p14="http://schemas.microsoft.com/office/powerpoint/2010/main" val="11251090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66700"/>
            <a:ext cx="7772400" cy="790576"/>
          </a:xfrm>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pPr>
              <a:defRPr/>
            </a:pPr>
            <a:r>
              <a:rPr lang="it-IT" altLang="zh-CN" dirty="0" smtClean="0"/>
              <a:t>Mengying Wang – Introduction to Financial Management </a:t>
            </a:r>
            <a:endParaRPr lang="en-US" altLang="zh-CN" sz="900" dirty="0">
              <a:solidFill>
                <a:srgbClr val="800000"/>
              </a:solidFill>
            </a:endParaRPr>
          </a:p>
        </p:txBody>
      </p:sp>
    </p:spTree>
    <p:extLst>
      <p:ext uri="{BB962C8B-B14F-4D97-AF65-F5344CB8AC3E}">
        <p14:creationId xmlns:p14="http://schemas.microsoft.com/office/powerpoint/2010/main" val="8874785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200151"/>
            <a:ext cx="3810000" cy="5048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190626"/>
            <a:ext cx="3810000" cy="5048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it-IT" altLang="zh-CN" dirty="0" smtClean="0"/>
              <a:t>Mengying Wang – Introduction to Financial </a:t>
            </a:r>
            <a:r>
              <a:rPr lang="it-IT" altLang="zh-CN" smtClean="0"/>
              <a:t>Management </a:t>
            </a:r>
            <a:endParaRPr lang="en-US" altLang="zh-CN" sz="900" dirty="0">
              <a:solidFill>
                <a:srgbClr val="800000"/>
              </a:solidFill>
            </a:endParaRPr>
          </a:p>
        </p:txBody>
      </p:sp>
    </p:spTree>
    <p:extLst>
      <p:ext uri="{BB962C8B-B14F-4D97-AF65-F5344CB8AC3E}">
        <p14:creationId xmlns:p14="http://schemas.microsoft.com/office/powerpoint/2010/main" val="37389023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66700"/>
            <a:ext cx="7772400" cy="809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dirty="0" smtClean="0"/>
              <a:t>Click to edit Master title style</a:t>
            </a:r>
          </a:p>
        </p:txBody>
      </p:sp>
      <p:sp>
        <p:nvSpPr>
          <p:cNvPr id="1027" name="Rectangle 3"/>
          <p:cNvSpPr>
            <a:spLocks noGrp="1" noChangeArrowheads="1"/>
          </p:cNvSpPr>
          <p:nvPr>
            <p:ph type="body" idx="1"/>
          </p:nvPr>
        </p:nvSpPr>
        <p:spPr bwMode="auto">
          <a:xfrm>
            <a:off x="685800" y="1162050"/>
            <a:ext cx="7772400"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9" name="Rectangle 5"/>
          <p:cNvSpPr>
            <a:spLocks noGrp="1" noChangeArrowheads="1"/>
          </p:cNvSpPr>
          <p:nvPr>
            <p:ph type="ftr" sz="quarter" idx="3"/>
          </p:nvPr>
        </p:nvSpPr>
        <p:spPr bwMode="auto">
          <a:xfrm>
            <a:off x="685800" y="6400800"/>
            <a:ext cx="7772400" cy="2866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tabLst>
                <a:tab pos="7772400" algn="r"/>
              </a:tabLst>
              <a:defRPr sz="1200" b="1">
                <a:latin typeface="Calibri" pitchFamily="34" charset="0"/>
              </a:defRPr>
            </a:lvl1pPr>
          </a:lstStyle>
          <a:p>
            <a:pPr>
              <a:defRPr/>
            </a:pPr>
            <a:r>
              <a:rPr lang="it-IT" altLang="zh-CN" dirty="0" smtClean="0"/>
              <a:t>Mengying Wang – Introduction to Financial Management </a:t>
            </a:r>
            <a:endParaRPr lang="en-US" altLang="zh-CN" sz="1400" dirty="0">
              <a:solidFill>
                <a:srgbClr val="800000"/>
              </a:solidFill>
            </a:endParaRPr>
          </a:p>
        </p:txBody>
      </p:sp>
      <p:sp>
        <p:nvSpPr>
          <p:cNvPr id="2" name="Line 10"/>
          <p:cNvSpPr>
            <a:spLocks noChangeShapeType="1"/>
          </p:cNvSpPr>
          <p:nvPr/>
        </p:nvSpPr>
        <p:spPr bwMode="auto">
          <a:xfrm>
            <a:off x="685800" y="1076326"/>
            <a:ext cx="7772400" cy="0"/>
          </a:xfrm>
          <a:prstGeom prst="line">
            <a:avLst/>
          </a:prstGeom>
          <a:noFill/>
          <a:ln w="19050">
            <a:solidFill>
              <a:srgbClr val="094BB7"/>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0" name="Line 9"/>
          <p:cNvSpPr>
            <a:spLocks noChangeShapeType="1"/>
          </p:cNvSpPr>
          <p:nvPr/>
        </p:nvSpPr>
        <p:spPr bwMode="auto">
          <a:xfrm>
            <a:off x="685800" y="6400800"/>
            <a:ext cx="7772400" cy="0"/>
          </a:xfrm>
          <a:prstGeom prst="line">
            <a:avLst/>
          </a:prstGeom>
          <a:noFill/>
          <a:ln w="19050">
            <a:solidFill>
              <a:srgbClr val="094BB7"/>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221" r:id="rId1"/>
    <p:sldLayoutId id="2147484222" r:id="rId2"/>
    <p:sldLayoutId id="2147484224" r:id="rId3"/>
  </p:sldLayoutIdLst>
  <p:timing>
    <p:tnLst>
      <p:par>
        <p:cTn id="1" dur="indefinite" restart="never" nodeType="tmRoot"/>
      </p:par>
    </p:tnLst>
  </p:timing>
  <p:hf sldNum="0"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Calibri" pitchFamily="34" charset="0"/>
        </a:defRPr>
      </a:lvl2pPr>
      <a:lvl3pPr algn="l" rtl="0" eaLnBrk="0" fontAlgn="base" hangingPunct="0">
        <a:spcBef>
          <a:spcPct val="0"/>
        </a:spcBef>
        <a:spcAft>
          <a:spcPct val="0"/>
        </a:spcAft>
        <a:defRPr sz="3200">
          <a:solidFill>
            <a:schemeClr val="tx2"/>
          </a:solidFill>
          <a:latin typeface="Calibri" pitchFamily="34" charset="0"/>
        </a:defRPr>
      </a:lvl3pPr>
      <a:lvl4pPr algn="l" rtl="0" eaLnBrk="0" fontAlgn="base" hangingPunct="0">
        <a:spcBef>
          <a:spcPct val="0"/>
        </a:spcBef>
        <a:spcAft>
          <a:spcPct val="0"/>
        </a:spcAft>
        <a:defRPr sz="3200">
          <a:solidFill>
            <a:schemeClr val="tx2"/>
          </a:solidFill>
          <a:latin typeface="Calibri" pitchFamily="34" charset="0"/>
        </a:defRPr>
      </a:lvl4pPr>
      <a:lvl5pPr algn="l" rtl="0" eaLnBrk="0" fontAlgn="base" hangingPunct="0">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90000"/>
        <a:buFont typeface="Wingdings" pitchFamily="1" charset="2"/>
        <a:buChar char="Ø"/>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Stock Features and Markets</a:t>
            </a:r>
            <a:endParaRPr lang="en-US" dirty="0"/>
          </a:p>
        </p:txBody>
      </p:sp>
      <p:sp>
        <p:nvSpPr>
          <p:cNvPr id="3" name="Subtitle 2"/>
          <p:cNvSpPr>
            <a:spLocks noGrp="1"/>
          </p:cNvSpPr>
          <p:nvPr>
            <p:ph type="subTitle" idx="1"/>
          </p:nvPr>
        </p:nvSpPr>
        <p:spPr/>
        <p:txBody>
          <a:bodyPr/>
          <a:lstStyle/>
          <a:p>
            <a:pPr algn="r"/>
            <a:endParaRPr lang="en-US" dirty="0"/>
          </a:p>
        </p:txBody>
      </p:sp>
    </p:spTree>
    <p:extLst>
      <p:ext uri="{BB962C8B-B14F-4D97-AF65-F5344CB8AC3E}">
        <p14:creationId xmlns:p14="http://schemas.microsoft.com/office/powerpoint/2010/main" val="36095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Rights</a:t>
            </a:r>
            <a:endParaRPr lang="en-US" dirty="0"/>
          </a:p>
        </p:txBody>
      </p:sp>
      <p:sp>
        <p:nvSpPr>
          <p:cNvPr id="3" name="Content Placeholder 2"/>
          <p:cNvSpPr>
            <a:spLocks noGrp="1"/>
          </p:cNvSpPr>
          <p:nvPr>
            <p:ph idx="1"/>
          </p:nvPr>
        </p:nvSpPr>
        <p:spPr/>
        <p:txBody>
          <a:bodyPr/>
          <a:lstStyle/>
          <a:p>
            <a:pPr eaLnBrk="1" hangingPunct="1"/>
            <a:r>
              <a:rPr lang="en-US" sz="2700" dirty="0" smtClean="0"/>
              <a:t>Stockholders </a:t>
            </a:r>
            <a:r>
              <a:rPr lang="en-US" sz="2700" dirty="0"/>
              <a:t>elect </a:t>
            </a:r>
            <a:r>
              <a:rPr lang="en-US" sz="2700" dirty="0" smtClean="0"/>
              <a:t>directors at an annual meeting</a:t>
            </a:r>
            <a:endParaRPr lang="en-US" sz="2700" dirty="0"/>
          </a:p>
          <a:p>
            <a:r>
              <a:rPr lang="en-US" sz="2700" dirty="0" smtClean="0"/>
              <a:t>General idea: One share, one vote</a:t>
            </a:r>
            <a:endParaRPr lang="en-US" dirty="0"/>
          </a:p>
          <a:p>
            <a:r>
              <a:rPr lang="en-US" sz="2700" dirty="0" smtClean="0"/>
              <a:t>Two voting procedures</a:t>
            </a:r>
          </a:p>
          <a:p>
            <a:pPr lvl="1"/>
            <a:r>
              <a:rPr lang="en-US" sz="2300" dirty="0" smtClean="0"/>
              <a:t>Cumulative voting: Directors are elected all at once</a:t>
            </a:r>
          </a:p>
          <a:p>
            <a:pPr lvl="1"/>
            <a:r>
              <a:rPr lang="en-US" sz="2300" dirty="0"/>
              <a:t>S</a:t>
            </a:r>
            <a:r>
              <a:rPr lang="en-US" sz="2300" dirty="0" smtClean="0"/>
              <a:t>traight voting: Directors are elected once a time</a:t>
            </a:r>
          </a:p>
          <a:p>
            <a:pPr lvl="1"/>
            <a:r>
              <a:rPr lang="en-US" sz="2300" dirty="0" smtClean="0"/>
              <a:t>Cumulative voting permit minority participation, but straight voting “freezes out” minority shareholders</a:t>
            </a:r>
          </a:p>
        </p:txBody>
      </p:sp>
    </p:spTree>
    <p:extLst>
      <p:ext uri="{BB962C8B-B14F-4D97-AF65-F5344CB8AC3E}">
        <p14:creationId xmlns:p14="http://schemas.microsoft.com/office/powerpoint/2010/main" val="993948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Voting Procedures</a:t>
            </a:r>
            <a:endParaRPr lang="en-US" dirty="0"/>
          </a:p>
        </p:txBody>
      </p:sp>
      <p:sp>
        <p:nvSpPr>
          <p:cNvPr id="3" name="Content Placeholder 2"/>
          <p:cNvSpPr>
            <a:spLocks noGrp="1"/>
          </p:cNvSpPr>
          <p:nvPr>
            <p:ph idx="1"/>
          </p:nvPr>
        </p:nvSpPr>
        <p:spPr/>
        <p:txBody>
          <a:bodyPr/>
          <a:lstStyle/>
          <a:p>
            <a:pPr eaLnBrk="1" hangingPunct="1">
              <a:lnSpc>
                <a:spcPct val="110000"/>
              </a:lnSpc>
            </a:pPr>
            <a:r>
              <a:rPr lang="en-US" sz="2400" dirty="0" smtClean="0"/>
              <a:t>A </a:t>
            </a:r>
            <a:r>
              <a:rPr lang="en-US" sz="2400" dirty="0"/>
              <a:t>corporation has 2 </a:t>
            </a:r>
            <a:r>
              <a:rPr lang="en-US" sz="2400" dirty="0" smtClean="0"/>
              <a:t>shareholders</a:t>
            </a:r>
            <a:r>
              <a:rPr lang="en-US" sz="2400" dirty="0"/>
              <a:t>: Smith with 20 shares and Jones with 80 shares. </a:t>
            </a:r>
            <a:r>
              <a:rPr lang="en-US" sz="2400" dirty="0" smtClean="0"/>
              <a:t>Both </a:t>
            </a:r>
            <a:r>
              <a:rPr lang="en-US" sz="2400" dirty="0"/>
              <a:t>want to be </a:t>
            </a:r>
            <a:r>
              <a:rPr lang="en-US" sz="2400" dirty="0" smtClean="0"/>
              <a:t>a director, but Jones </a:t>
            </a:r>
            <a:r>
              <a:rPr lang="en-US" sz="2400" dirty="0"/>
              <a:t>does not want Smith. </a:t>
            </a:r>
            <a:r>
              <a:rPr lang="en-US" sz="2400" dirty="0" smtClean="0"/>
              <a:t>4 </a:t>
            </a:r>
            <a:r>
              <a:rPr lang="en-US" sz="2400" dirty="0"/>
              <a:t>directors to be elected</a:t>
            </a:r>
            <a:r>
              <a:rPr lang="en-US" sz="2400" dirty="0" smtClean="0"/>
              <a:t>.</a:t>
            </a:r>
          </a:p>
          <a:p>
            <a:pPr eaLnBrk="1" hangingPunct="1">
              <a:lnSpc>
                <a:spcPct val="110000"/>
              </a:lnSpc>
            </a:pPr>
            <a:r>
              <a:rPr lang="en-US" sz="2400" dirty="0" smtClean="0"/>
              <a:t>Cumulative Voting</a:t>
            </a:r>
          </a:p>
          <a:p>
            <a:pPr lvl="1" eaLnBrk="1" hangingPunct="1">
              <a:lnSpc>
                <a:spcPct val="110000"/>
              </a:lnSpc>
            </a:pPr>
            <a:r>
              <a:rPr lang="en-US" sz="2000" dirty="0" smtClean="0"/>
              <a:t>Smith has 80 votes and Jones has 320 votes</a:t>
            </a:r>
          </a:p>
          <a:p>
            <a:pPr lvl="1" eaLnBrk="1" hangingPunct="1">
              <a:lnSpc>
                <a:spcPct val="110000"/>
              </a:lnSpc>
            </a:pPr>
            <a:r>
              <a:rPr lang="en-US" sz="2000" dirty="0" smtClean="0"/>
              <a:t>Jones must cast at least 81 votes for each of the 4 candidates to preclude Smith to be a director </a:t>
            </a:r>
          </a:p>
          <a:p>
            <a:pPr eaLnBrk="1" hangingPunct="1">
              <a:lnSpc>
                <a:spcPct val="110000"/>
              </a:lnSpc>
            </a:pPr>
            <a:r>
              <a:rPr lang="en-US" sz="2400" dirty="0" smtClean="0"/>
              <a:t>Straight Voting</a:t>
            </a:r>
          </a:p>
          <a:p>
            <a:pPr lvl="1" eaLnBrk="1" hangingPunct="1">
              <a:lnSpc>
                <a:spcPct val="110000"/>
              </a:lnSpc>
            </a:pPr>
            <a:r>
              <a:rPr lang="en-US" sz="2000" dirty="0" smtClean="0"/>
              <a:t>Each time, Smith has 20 votes and Jones has 80 votes.</a:t>
            </a:r>
          </a:p>
          <a:p>
            <a:pPr lvl="1" eaLnBrk="1" hangingPunct="1">
              <a:lnSpc>
                <a:spcPct val="110000"/>
              </a:lnSpc>
            </a:pPr>
            <a:r>
              <a:rPr lang="en-US" sz="2000" dirty="0" smtClean="0"/>
              <a:t>Jones elects all </a:t>
            </a:r>
            <a:r>
              <a:rPr lang="en-US" sz="2000" dirty="0"/>
              <a:t>4</a:t>
            </a:r>
            <a:r>
              <a:rPr lang="en-US" sz="2000" dirty="0" smtClean="0"/>
              <a:t> directors</a:t>
            </a:r>
            <a:endParaRPr lang="en-US" sz="2000" dirty="0"/>
          </a:p>
          <a:p>
            <a:pPr eaLnBrk="1" hangingPunct="1">
              <a:lnSpc>
                <a:spcPct val="110000"/>
              </a:lnSpc>
            </a:pPr>
            <a:r>
              <a:rPr lang="en-US" sz="2400" dirty="0" smtClean="0"/>
              <a:t>If </a:t>
            </a:r>
            <a:r>
              <a:rPr lang="en-US" sz="2400" dirty="0"/>
              <a:t>cumulative voting is mandatory, staggered elections are </a:t>
            </a:r>
            <a:r>
              <a:rPr lang="en-US" sz="2400" dirty="0" smtClean="0"/>
              <a:t>often used </a:t>
            </a:r>
            <a:r>
              <a:rPr lang="en-US" sz="2400" dirty="0"/>
              <a:t>to minimize its impact</a:t>
            </a:r>
          </a:p>
          <a:p>
            <a:endParaRPr lang="en-US" dirty="0"/>
          </a:p>
        </p:txBody>
      </p:sp>
    </p:spTree>
    <p:extLst>
      <p:ext uri="{BB962C8B-B14F-4D97-AF65-F5344CB8AC3E}">
        <p14:creationId xmlns:p14="http://schemas.microsoft.com/office/powerpoint/2010/main" val="2095075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Shareholder Rights</a:t>
            </a:r>
            <a:endParaRPr lang="en-US" dirty="0"/>
          </a:p>
        </p:txBody>
      </p:sp>
      <p:sp>
        <p:nvSpPr>
          <p:cNvPr id="3" name="Content Placeholder 2"/>
          <p:cNvSpPr>
            <a:spLocks noGrp="1"/>
          </p:cNvSpPr>
          <p:nvPr>
            <p:ph idx="1"/>
          </p:nvPr>
        </p:nvSpPr>
        <p:spPr/>
        <p:txBody>
          <a:bodyPr/>
          <a:lstStyle/>
          <a:p>
            <a:pPr eaLnBrk="1" hangingPunct="1"/>
            <a:r>
              <a:rPr lang="en-US" dirty="0" smtClean="0"/>
              <a:t>Proxy voting</a:t>
            </a:r>
          </a:p>
          <a:p>
            <a:pPr lvl="1" eaLnBrk="1" hangingPunct="1"/>
            <a:r>
              <a:rPr lang="en-US" dirty="0" smtClean="0"/>
              <a:t>The </a:t>
            </a:r>
            <a:r>
              <a:rPr lang="en-US" dirty="0"/>
              <a:t>grant of authority by a </a:t>
            </a:r>
            <a:r>
              <a:rPr lang="en-US" dirty="0" smtClean="0"/>
              <a:t>shareholder </a:t>
            </a:r>
            <a:r>
              <a:rPr lang="en-US" dirty="0"/>
              <a:t>to someone else to vote him or her shares</a:t>
            </a:r>
            <a:endParaRPr lang="en-US" dirty="0" smtClean="0"/>
          </a:p>
          <a:p>
            <a:pPr eaLnBrk="1" hangingPunct="1"/>
            <a:endParaRPr lang="en-US" dirty="0"/>
          </a:p>
          <a:p>
            <a:pPr eaLnBrk="1" hangingPunct="1"/>
            <a:r>
              <a:rPr lang="en-US" dirty="0"/>
              <a:t>Classes of </a:t>
            </a:r>
            <a:r>
              <a:rPr lang="en-US" dirty="0" smtClean="0"/>
              <a:t>stock</a:t>
            </a:r>
          </a:p>
          <a:p>
            <a:pPr lvl="1" eaLnBrk="1" hangingPunct="1"/>
            <a:r>
              <a:rPr lang="en-US" dirty="0" smtClean="0"/>
              <a:t>Classes </a:t>
            </a:r>
            <a:r>
              <a:rPr lang="en-US" dirty="0"/>
              <a:t>are created with unequal voting </a:t>
            </a:r>
            <a:r>
              <a:rPr lang="en-US" dirty="0" smtClean="0"/>
              <a:t>shares</a:t>
            </a:r>
          </a:p>
          <a:p>
            <a:pPr lvl="1" eaLnBrk="1" hangingPunct="1"/>
            <a:r>
              <a:rPr lang="en-US" dirty="0" smtClean="0"/>
              <a:t>A </a:t>
            </a:r>
            <a:r>
              <a:rPr lang="en-US" dirty="0"/>
              <a:t>primary reason for creating </a:t>
            </a:r>
            <a:r>
              <a:rPr lang="en-US" dirty="0" smtClean="0"/>
              <a:t>multiple </a:t>
            </a:r>
            <a:r>
              <a:rPr lang="en-US" dirty="0"/>
              <a:t>classes of stock has to do with control of the </a:t>
            </a:r>
            <a:r>
              <a:rPr lang="en-US" dirty="0" smtClean="0"/>
              <a:t>firm</a:t>
            </a:r>
            <a:endParaRPr lang="en-US" dirty="0"/>
          </a:p>
          <a:p>
            <a:endParaRPr lang="en-US" dirty="0"/>
          </a:p>
        </p:txBody>
      </p:sp>
    </p:spTree>
    <p:extLst>
      <p:ext uri="{BB962C8B-B14F-4D97-AF65-F5344CB8AC3E}">
        <p14:creationId xmlns:p14="http://schemas.microsoft.com/office/powerpoint/2010/main" val="2681770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Rights</a:t>
            </a:r>
            <a:endParaRPr lang="en-US" dirty="0"/>
          </a:p>
        </p:txBody>
      </p:sp>
      <p:sp>
        <p:nvSpPr>
          <p:cNvPr id="3" name="Content Placeholder 2"/>
          <p:cNvSpPr>
            <a:spLocks noGrp="1"/>
          </p:cNvSpPr>
          <p:nvPr>
            <p:ph idx="1"/>
          </p:nvPr>
        </p:nvSpPr>
        <p:spPr/>
        <p:txBody>
          <a:bodyPr/>
          <a:lstStyle/>
          <a:p>
            <a:pPr eaLnBrk="1" hangingPunct="1"/>
            <a:r>
              <a:rPr lang="en-US" dirty="0" smtClean="0"/>
              <a:t>Share proportionally </a:t>
            </a:r>
            <a:r>
              <a:rPr lang="en-US" dirty="0"/>
              <a:t>in </a:t>
            </a:r>
            <a:r>
              <a:rPr lang="en-US" dirty="0" smtClean="0"/>
              <a:t>dividends paid</a:t>
            </a:r>
            <a:endParaRPr lang="en-US" dirty="0"/>
          </a:p>
          <a:p>
            <a:pPr eaLnBrk="1" hangingPunct="1"/>
            <a:r>
              <a:rPr lang="en-US" dirty="0"/>
              <a:t>Share proportionally in remaining assets during </a:t>
            </a:r>
            <a:r>
              <a:rPr lang="en-US" dirty="0" smtClean="0"/>
              <a:t>liquidation</a:t>
            </a:r>
          </a:p>
          <a:p>
            <a:pPr eaLnBrk="1" hangingPunct="1"/>
            <a:r>
              <a:rPr lang="en-US" dirty="0" smtClean="0"/>
              <a:t>Vote on matters of great importance, such as a merger</a:t>
            </a:r>
            <a:endParaRPr lang="en-US" dirty="0"/>
          </a:p>
          <a:p>
            <a:pPr eaLnBrk="1" hangingPunct="1"/>
            <a:r>
              <a:rPr lang="en-US" dirty="0"/>
              <a:t>Preemptive right </a:t>
            </a:r>
          </a:p>
          <a:p>
            <a:pPr lvl="1" eaLnBrk="1" hangingPunct="1"/>
            <a:r>
              <a:rPr lang="en-US" dirty="0" smtClean="0"/>
              <a:t>New stock first offered to existing shareholders before to the general public</a:t>
            </a:r>
          </a:p>
          <a:p>
            <a:pPr lvl="2" eaLnBrk="1" hangingPunct="1"/>
            <a:endParaRPr lang="en-US" sz="2800" dirty="0"/>
          </a:p>
          <a:p>
            <a:endParaRPr lang="en-US" dirty="0"/>
          </a:p>
        </p:txBody>
      </p:sp>
    </p:spTree>
    <p:extLst>
      <p:ext uri="{BB962C8B-B14F-4D97-AF65-F5344CB8AC3E}">
        <p14:creationId xmlns:p14="http://schemas.microsoft.com/office/powerpoint/2010/main" val="1038535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Preferred Stock Features</a:t>
            </a:r>
            <a:endParaRPr lang="en-US" dirty="0"/>
          </a:p>
        </p:txBody>
      </p:sp>
      <p:sp>
        <p:nvSpPr>
          <p:cNvPr id="3" name="Content Placeholder 2"/>
          <p:cNvSpPr>
            <a:spLocks noGrp="1"/>
          </p:cNvSpPr>
          <p:nvPr>
            <p:ph idx="1"/>
          </p:nvPr>
        </p:nvSpPr>
        <p:spPr/>
        <p:txBody>
          <a:bodyPr/>
          <a:lstStyle/>
          <a:p>
            <a:pPr eaLnBrk="1" hangingPunct="1">
              <a:lnSpc>
                <a:spcPct val="105000"/>
              </a:lnSpc>
            </a:pPr>
            <a:r>
              <a:rPr lang="en-US" altLang="en-US" sz="2600" dirty="0"/>
              <a:t>Dividends</a:t>
            </a:r>
          </a:p>
          <a:p>
            <a:pPr marL="739775" lvl="1" eaLnBrk="1" hangingPunct="1">
              <a:lnSpc>
                <a:spcPct val="105000"/>
              </a:lnSpc>
            </a:pPr>
            <a:r>
              <a:rPr lang="en-US" altLang="en-US" sz="2200" dirty="0"/>
              <a:t>Must be paid before dividends </a:t>
            </a:r>
            <a:r>
              <a:rPr lang="en-US" altLang="en-US" sz="2200" dirty="0" smtClean="0"/>
              <a:t>can be paid </a:t>
            </a:r>
            <a:r>
              <a:rPr lang="en-US" altLang="en-US" sz="2200" dirty="0"/>
              <a:t>to common stockholders</a:t>
            </a:r>
          </a:p>
          <a:p>
            <a:pPr marL="739775" lvl="1" eaLnBrk="1" hangingPunct="1">
              <a:lnSpc>
                <a:spcPct val="105000"/>
              </a:lnSpc>
            </a:pPr>
            <a:r>
              <a:rPr lang="en-US" altLang="en-US" sz="2200" dirty="0" smtClean="0"/>
              <a:t>Can </a:t>
            </a:r>
            <a:r>
              <a:rPr lang="en-US" altLang="en-US" sz="2200" dirty="0"/>
              <a:t>be </a:t>
            </a:r>
            <a:r>
              <a:rPr lang="en-US" altLang="en-US" sz="2200" dirty="0" smtClean="0"/>
              <a:t>deferred </a:t>
            </a:r>
            <a:endParaRPr lang="en-US" altLang="en-US" sz="2200" dirty="0"/>
          </a:p>
          <a:p>
            <a:pPr marL="739775" lvl="1" eaLnBrk="1" hangingPunct="1">
              <a:lnSpc>
                <a:spcPct val="105000"/>
              </a:lnSpc>
            </a:pPr>
            <a:r>
              <a:rPr lang="en-US" altLang="en-US" sz="2200" dirty="0"/>
              <a:t>Most preferred dividends are cumulative </a:t>
            </a:r>
            <a:endParaRPr lang="en-US" altLang="en-US" sz="2200" dirty="0" smtClean="0"/>
          </a:p>
          <a:p>
            <a:pPr marL="739775" lvl="1" eaLnBrk="1" hangingPunct="1">
              <a:lnSpc>
                <a:spcPct val="105000"/>
              </a:lnSpc>
            </a:pPr>
            <a:r>
              <a:rPr lang="en-US" altLang="en-US" sz="2200" dirty="0" smtClean="0"/>
              <a:t>Unpaid dividends are not a </a:t>
            </a:r>
            <a:r>
              <a:rPr lang="en-US" altLang="en-US" sz="2200" dirty="0"/>
              <a:t>liability </a:t>
            </a:r>
          </a:p>
          <a:p>
            <a:pPr eaLnBrk="1" hangingPunct="1">
              <a:lnSpc>
                <a:spcPct val="105000"/>
              </a:lnSpc>
            </a:pPr>
            <a:r>
              <a:rPr lang="en-US" altLang="en-US" sz="2600" dirty="0" smtClean="0"/>
              <a:t>In the event or liquidation, corporation assets must be distributed to preferred stockholders before to common stockholders</a:t>
            </a:r>
          </a:p>
          <a:p>
            <a:pPr eaLnBrk="1" hangingPunct="1">
              <a:lnSpc>
                <a:spcPct val="105000"/>
              </a:lnSpc>
            </a:pPr>
            <a:r>
              <a:rPr lang="en-US" altLang="en-US" sz="2600" dirty="0" smtClean="0"/>
              <a:t>Preferred </a:t>
            </a:r>
            <a:r>
              <a:rPr lang="en-US" altLang="en-US" sz="2600" dirty="0"/>
              <a:t>stock generally does not carry voting rights</a:t>
            </a:r>
          </a:p>
          <a:p>
            <a:pPr lvl="2" eaLnBrk="1" hangingPunct="1"/>
            <a:endParaRPr lang="en-US" sz="2800" dirty="0"/>
          </a:p>
          <a:p>
            <a:endParaRPr lang="en-US" dirty="0"/>
          </a:p>
        </p:txBody>
      </p:sp>
    </p:spTree>
    <p:extLst>
      <p:ext uri="{BB962C8B-B14F-4D97-AF65-F5344CB8AC3E}">
        <p14:creationId xmlns:p14="http://schemas.microsoft.com/office/powerpoint/2010/main" val="755708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York Stock Exchange (NYSE)</a:t>
            </a:r>
            <a:endParaRPr lang="en-US" dirty="0"/>
          </a:p>
        </p:txBody>
      </p:sp>
      <p:sp>
        <p:nvSpPr>
          <p:cNvPr id="3" name="Content Placeholder 2"/>
          <p:cNvSpPr>
            <a:spLocks noGrp="1"/>
          </p:cNvSpPr>
          <p:nvPr>
            <p:ph idx="1"/>
          </p:nvPr>
        </p:nvSpPr>
        <p:spPr/>
        <p:txBody>
          <a:bodyPr/>
          <a:lstStyle/>
          <a:p>
            <a:pPr eaLnBrk="1" hangingPunct="1">
              <a:lnSpc>
                <a:spcPct val="110000"/>
              </a:lnSpc>
            </a:pPr>
            <a:r>
              <a:rPr lang="en-US" sz="2800" dirty="0" smtClean="0"/>
              <a:t>A secondary auction market</a:t>
            </a:r>
          </a:p>
          <a:p>
            <a:pPr lvl="1" eaLnBrk="1" hangingPunct="1">
              <a:lnSpc>
                <a:spcPct val="110000"/>
              </a:lnSpc>
            </a:pPr>
            <a:r>
              <a:rPr lang="en-US" sz="2400" dirty="0" smtClean="0"/>
              <a:t>Merged </a:t>
            </a:r>
            <a:r>
              <a:rPr lang="en-US" sz="2400" dirty="0"/>
              <a:t>with Euronext in 2007</a:t>
            </a:r>
          </a:p>
          <a:p>
            <a:pPr lvl="1" eaLnBrk="1" hangingPunct="1">
              <a:lnSpc>
                <a:spcPct val="110000"/>
              </a:lnSpc>
            </a:pPr>
            <a:r>
              <a:rPr lang="en-US" sz="2400" dirty="0"/>
              <a:t>NYSE Euronext merged with the American Stock Exchange in 2008</a:t>
            </a:r>
          </a:p>
          <a:p>
            <a:pPr eaLnBrk="1" hangingPunct="1">
              <a:lnSpc>
                <a:spcPct val="110000"/>
              </a:lnSpc>
            </a:pPr>
            <a:r>
              <a:rPr lang="en-US" sz="2800" dirty="0" smtClean="0"/>
              <a:t>Members (License Holders)</a:t>
            </a:r>
            <a:endParaRPr lang="en-US" sz="2800" dirty="0"/>
          </a:p>
          <a:p>
            <a:pPr lvl="1" eaLnBrk="1" hangingPunct="1">
              <a:lnSpc>
                <a:spcPct val="110000"/>
              </a:lnSpc>
            </a:pPr>
            <a:r>
              <a:rPr lang="en-US" sz="2400" dirty="0"/>
              <a:t>Designated market makers, DMMs </a:t>
            </a:r>
          </a:p>
          <a:p>
            <a:pPr lvl="1" eaLnBrk="1" hangingPunct="1">
              <a:lnSpc>
                <a:spcPct val="110000"/>
              </a:lnSpc>
            </a:pPr>
            <a:r>
              <a:rPr lang="en-US" sz="2400" dirty="0"/>
              <a:t>Floor brokers</a:t>
            </a:r>
          </a:p>
          <a:p>
            <a:pPr lvl="1" eaLnBrk="1" hangingPunct="1">
              <a:lnSpc>
                <a:spcPct val="110000"/>
              </a:lnSpc>
            </a:pPr>
            <a:r>
              <a:rPr lang="en-US" sz="2400" dirty="0"/>
              <a:t>Supplemental liquidity providers (SLPs</a:t>
            </a:r>
            <a:r>
              <a:rPr lang="en-US" sz="2400" dirty="0" smtClean="0"/>
              <a:t>)</a:t>
            </a:r>
          </a:p>
          <a:p>
            <a:pPr eaLnBrk="1" hangingPunct="1">
              <a:lnSpc>
                <a:spcPct val="110000"/>
              </a:lnSpc>
            </a:pPr>
            <a:r>
              <a:rPr lang="en-US" sz="2800" dirty="0" smtClean="0"/>
              <a:t>Operational goal: Attract </a:t>
            </a:r>
            <a:r>
              <a:rPr lang="en-US" sz="2800" dirty="0"/>
              <a:t>and process order flow</a:t>
            </a:r>
          </a:p>
          <a:p>
            <a:pPr eaLnBrk="1" hangingPunct="1">
              <a:lnSpc>
                <a:spcPct val="90000"/>
              </a:lnSpc>
            </a:pPr>
            <a:endParaRPr lang="en-US" dirty="0"/>
          </a:p>
          <a:p>
            <a:pPr marL="514350" indent="-457200" eaLnBrk="1" hangingPunct="1">
              <a:lnSpc>
                <a:spcPct val="90000"/>
              </a:lnSpc>
            </a:pPr>
            <a:endParaRPr lang="en-US" dirty="0"/>
          </a:p>
          <a:p>
            <a:endParaRPr lang="en-US" dirty="0"/>
          </a:p>
        </p:txBody>
      </p:sp>
    </p:spTree>
    <p:extLst>
      <p:ext uri="{BB962C8B-B14F-4D97-AF65-F5344CB8AC3E}">
        <p14:creationId xmlns:p14="http://schemas.microsoft.com/office/powerpoint/2010/main" val="1858738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bwMode="auto">
          <a:xfrm>
            <a:off x="5549029" y="3383172"/>
            <a:ext cx="2455095" cy="681471"/>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28" name="Rounded Rectangle 27"/>
          <p:cNvSpPr/>
          <p:nvPr/>
        </p:nvSpPr>
        <p:spPr bwMode="auto">
          <a:xfrm>
            <a:off x="1352811" y="3383172"/>
            <a:ext cx="2455095" cy="681471"/>
          </a:xfrm>
          <a:prstGeom prst="roundRect">
            <a:avLst/>
          </a:prstGeom>
          <a:solidFill>
            <a:srgbClr val="00B0F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2" name="Title 1"/>
          <p:cNvSpPr>
            <a:spLocks noGrp="1"/>
          </p:cNvSpPr>
          <p:nvPr>
            <p:ph type="title"/>
          </p:nvPr>
        </p:nvSpPr>
        <p:spPr/>
        <p:txBody>
          <a:bodyPr/>
          <a:lstStyle/>
          <a:p>
            <a:r>
              <a:rPr lang="en-US" dirty="0" smtClean="0"/>
              <a:t>Floor Activities</a:t>
            </a:r>
            <a:endParaRPr lang="en-US" dirty="0"/>
          </a:p>
        </p:txBody>
      </p:sp>
      <p:sp>
        <p:nvSpPr>
          <p:cNvPr id="3" name="Content Placeholder 2"/>
          <p:cNvSpPr>
            <a:spLocks noGrp="1"/>
          </p:cNvSpPr>
          <p:nvPr>
            <p:ph idx="1"/>
          </p:nvPr>
        </p:nvSpPr>
        <p:spPr/>
        <p:txBody>
          <a:bodyPr/>
          <a:lstStyle/>
          <a:p>
            <a:pPr eaLnBrk="1" hangingPunct="1">
              <a:lnSpc>
                <a:spcPct val="90000"/>
              </a:lnSpc>
            </a:pPr>
            <a:endParaRPr lang="en-US" sz="3400" dirty="0"/>
          </a:p>
          <a:p>
            <a:pPr marL="0" indent="0">
              <a:buNone/>
            </a:pPr>
            <a:endParaRPr lang="en-US" dirty="0"/>
          </a:p>
        </p:txBody>
      </p:sp>
      <p:sp>
        <p:nvSpPr>
          <p:cNvPr id="5" name="Flowchart: Alternate Process 4"/>
          <p:cNvSpPr/>
          <p:nvPr/>
        </p:nvSpPr>
        <p:spPr bwMode="auto">
          <a:xfrm>
            <a:off x="4096010" y="1402913"/>
            <a:ext cx="1453019" cy="926926"/>
          </a:xfrm>
          <a:prstGeom prst="flowChartAlternateProcess">
            <a:avLst/>
          </a:prstGeom>
          <a:solidFill>
            <a:srgbClr val="92D05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6" name="TextBox 5"/>
          <p:cNvSpPr txBox="1"/>
          <p:nvPr/>
        </p:nvSpPr>
        <p:spPr>
          <a:xfrm>
            <a:off x="4215008" y="1573989"/>
            <a:ext cx="1215025" cy="584775"/>
          </a:xfrm>
          <a:prstGeom prst="rect">
            <a:avLst/>
          </a:prstGeom>
          <a:noFill/>
        </p:spPr>
        <p:txBody>
          <a:bodyPr wrap="square" rtlCol="0">
            <a:spAutoFit/>
          </a:bodyPr>
          <a:lstStyle/>
          <a:p>
            <a:r>
              <a:rPr lang="en-US" sz="3200" dirty="0" smtClean="0"/>
              <a:t>DMM</a:t>
            </a:r>
            <a:endParaRPr lang="en-US" sz="3200" dirty="0"/>
          </a:p>
        </p:txBody>
      </p:sp>
      <p:sp>
        <p:nvSpPr>
          <p:cNvPr id="7" name="TextBox 6"/>
          <p:cNvSpPr txBox="1"/>
          <p:nvPr/>
        </p:nvSpPr>
        <p:spPr>
          <a:xfrm>
            <a:off x="1415438" y="3498204"/>
            <a:ext cx="2379946" cy="523220"/>
          </a:xfrm>
          <a:prstGeom prst="rect">
            <a:avLst/>
          </a:prstGeom>
          <a:noFill/>
        </p:spPr>
        <p:txBody>
          <a:bodyPr wrap="square" rtlCol="0">
            <a:spAutoFit/>
          </a:bodyPr>
          <a:lstStyle/>
          <a:p>
            <a:r>
              <a:rPr lang="en-US" sz="2800" dirty="0" smtClean="0"/>
              <a:t>Floor Broker A</a:t>
            </a:r>
            <a:endParaRPr lang="en-US" sz="2800" dirty="0"/>
          </a:p>
        </p:txBody>
      </p:sp>
      <p:sp>
        <p:nvSpPr>
          <p:cNvPr id="8" name="TextBox 7"/>
          <p:cNvSpPr txBox="1"/>
          <p:nvPr/>
        </p:nvSpPr>
        <p:spPr>
          <a:xfrm>
            <a:off x="5549029" y="3498204"/>
            <a:ext cx="2442576" cy="523220"/>
          </a:xfrm>
          <a:prstGeom prst="rect">
            <a:avLst/>
          </a:prstGeom>
          <a:noFill/>
        </p:spPr>
        <p:txBody>
          <a:bodyPr wrap="square" rtlCol="0">
            <a:spAutoFit/>
          </a:bodyPr>
          <a:lstStyle/>
          <a:p>
            <a:r>
              <a:rPr lang="en-US" sz="2800" dirty="0" smtClean="0"/>
              <a:t>Floor Broker B</a:t>
            </a:r>
            <a:endParaRPr lang="en-US" sz="2800" dirty="0"/>
          </a:p>
        </p:txBody>
      </p:sp>
      <p:sp>
        <p:nvSpPr>
          <p:cNvPr id="9" name="TextBox 8"/>
          <p:cNvSpPr txBox="1"/>
          <p:nvPr/>
        </p:nvSpPr>
        <p:spPr>
          <a:xfrm>
            <a:off x="1866376" y="5323617"/>
            <a:ext cx="1941532" cy="523220"/>
          </a:xfrm>
          <a:prstGeom prst="rect">
            <a:avLst/>
          </a:prstGeom>
          <a:noFill/>
        </p:spPr>
        <p:txBody>
          <a:bodyPr wrap="square" rtlCol="0">
            <a:spAutoFit/>
          </a:bodyPr>
          <a:lstStyle/>
          <a:p>
            <a:r>
              <a:rPr lang="en-US" sz="2800" dirty="0" smtClean="0"/>
              <a:t>Customer A</a:t>
            </a:r>
            <a:endParaRPr lang="en-US" sz="2800" dirty="0"/>
          </a:p>
        </p:txBody>
      </p:sp>
      <p:sp>
        <p:nvSpPr>
          <p:cNvPr id="12" name="TextBox 11"/>
          <p:cNvSpPr txBox="1"/>
          <p:nvPr/>
        </p:nvSpPr>
        <p:spPr>
          <a:xfrm>
            <a:off x="939437" y="4360099"/>
            <a:ext cx="1891428" cy="461665"/>
          </a:xfrm>
          <a:prstGeom prst="rect">
            <a:avLst/>
          </a:prstGeom>
          <a:noFill/>
        </p:spPr>
        <p:txBody>
          <a:bodyPr wrap="square" rtlCol="0">
            <a:spAutoFit/>
          </a:bodyPr>
          <a:lstStyle/>
          <a:p>
            <a:r>
              <a:rPr lang="en-US" dirty="0" smtClean="0"/>
              <a:t>Order to buy</a:t>
            </a:r>
            <a:endParaRPr lang="en-US" dirty="0"/>
          </a:p>
        </p:txBody>
      </p:sp>
      <p:sp>
        <p:nvSpPr>
          <p:cNvPr id="13" name="Up Arrow 12"/>
          <p:cNvSpPr/>
          <p:nvPr/>
        </p:nvSpPr>
        <p:spPr bwMode="auto">
          <a:xfrm>
            <a:off x="2844947" y="4360099"/>
            <a:ext cx="399294" cy="858744"/>
          </a:xfrm>
          <a:prstGeom prst="upArrow">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14" name="TextBox 13"/>
          <p:cNvSpPr txBox="1"/>
          <p:nvPr/>
        </p:nvSpPr>
        <p:spPr>
          <a:xfrm>
            <a:off x="6621615" y="4463297"/>
            <a:ext cx="1891428" cy="461665"/>
          </a:xfrm>
          <a:prstGeom prst="rect">
            <a:avLst/>
          </a:prstGeom>
          <a:noFill/>
        </p:spPr>
        <p:txBody>
          <a:bodyPr wrap="square" rtlCol="0">
            <a:spAutoFit/>
          </a:bodyPr>
          <a:lstStyle/>
          <a:p>
            <a:r>
              <a:rPr lang="en-US" dirty="0" smtClean="0"/>
              <a:t>Order to Sell</a:t>
            </a:r>
            <a:endParaRPr lang="en-US" dirty="0"/>
          </a:p>
        </p:txBody>
      </p:sp>
      <p:sp>
        <p:nvSpPr>
          <p:cNvPr id="15" name="Up Arrow 14"/>
          <p:cNvSpPr/>
          <p:nvPr/>
        </p:nvSpPr>
        <p:spPr bwMode="auto">
          <a:xfrm>
            <a:off x="6026553" y="4360099"/>
            <a:ext cx="399294" cy="858744"/>
          </a:xfrm>
          <a:prstGeom prst="upArrow">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16" name="TextBox 15"/>
          <p:cNvSpPr txBox="1"/>
          <p:nvPr/>
        </p:nvSpPr>
        <p:spPr>
          <a:xfrm>
            <a:off x="5549029" y="5323617"/>
            <a:ext cx="1941532" cy="523220"/>
          </a:xfrm>
          <a:prstGeom prst="rect">
            <a:avLst/>
          </a:prstGeom>
          <a:noFill/>
        </p:spPr>
        <p:txBody>
          <a:bodyPr wrap="square" rtlCol="0">
            <a:spAutoFit/>
          </a:bodyPr>
          <a:lstStyle/>
          <a:p>
            <a:r>
              <a:rPr lang="en-US" sz="2800" dirty="0" smtClean="0"/>
              <a:t>Customer B</a:t>
            </a:r>
            <a:endParaRPr lang="en-US" sz="2800" dirty="0"/>
          </a:p>
        </p:txBody>
      </p:sp>
      <p:sp>
        <p:nvSpPr>
          <p:cNvPr id="17" name="Left-Right Arrow 16"/>
          <p:cNvSpPr/>
          <p:nvPr/>
        </p:nvSpPr>
        <p:spPr bwMode="auto">
          <a:xfrm>
            <a:off x="4020854" y="3561233"/>
            <a:ext cx="1446756" cy="335608"/>
          </a:xfrm>
          <a:prstGeom prst="leftRightArrow">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18" name="TextBox 17"/>
          <p:cNvSpPr txBox="1"/>
          <p:nvPr/>
        </p:nvSpPr>
        <p:spPr>
          <a:xfrm>
            <a:off x="3984870" y="4064643"/>
            <a:ext cx="1482740" cy="523220"/>
          </a:xfrm>
          <a:prstGeom prst="rect">
            <a:avLst/>
          </a:prstGeom>
          <a:noFill/>
        </p:spPr>
        <p:txBody>
          <a:bodyPr wrap="square" rtlCol="0">
            <a:spAutoFit/>
          </a:bodyPr>
          <a:lstStyle/>
          <a:p>
            <a:r>
              <a:rPr lang="en-US" sz="2800" dirty="0" smtClean="0"/>
              <a:t>“Crowd”</a:t>
            </a:r>
            <a:endParaRPr lang="en-US" sz="2800" dirty="0"/>
          </a:p>
        </p:txBody>
      </p:sp>
      <p:sp>
        <p:nvSpPr>
          <p:cNvPr id="25" name="Left-Up Arrow 24"/>
          <p:cNvSpPr/>
          <p:nvPr/>
        </p:nvSpPr>
        <p:spPr bwMode="auto">
          <a:xfrm rot="16200000">
            <a:off x="5744618" y="1759648"/>
            <a:ext cx="1687926" cy="1349574"/>
          </a:xfrm>
          <a:custGeom>
            <a:avLst/>
            <a:gdLst>
              <a:gd name="connsiteX0" fmla="*/ 0 w 1784959"/>
              <a:gd name="connsiteY0" fmla="*/ 1434570 h 1737399"/>
              <a:gd name="connsiteX1" fmla="*/ 434350 w 1784959"/>
              <a:gd name="connsiteY1" fmla="*/ 1131742 h 1737399"/>
              <a:gd name="connsiteX2" fmla="*/ 434350 w 1784959"/>
              <a:gd name="connsiteY2" fmla="*/ 1305073 h 1737399"/>
              <a:gd name="connsiteX3" fmla="*/ 1352633 w 1784959"/>
              <a:gd name="connsiteY3" fmla="*/ 1305073 h 1737399"/>
              <a:gd name="connsiteX4" fmla="*/ 1352633 w 1784959"/>
              <a:gd name="connsiteY4" fmla="*/ 434350 h 1737399"/>
              <a:gd name="connsiteX5" fmla="*/ 1179302 w 1784959"/>
              <a:gd name="connsiteY5" fmla="*/ 434350 h 1737399"/>
              <a:gd name="connsiteX6" fmla="*/ 1482130 w 1784959"/>
              <a:gd name="connsiteY6" fmla="*/ 0 h 1737399"/>
              <a:gd name="connsiteX7" fmla="*/ 1784959 w 1784959"/>
              <a:gd name="connsiteY7" fmla="*/ 434350 h 1737399"/>
              <a:gd name="connsiteX8" fmla="*/ 1611627 w 1784959"/>
              <a:gd name="connsiteY8" fmla="*/ 434350 h 1737399"/>
              <a:gd name="connsiteX9" fmla="*/ 1611627 w 1784959"/>
              <a:gd name="connsiteY9" fmla="*/ 1564067 h 1737399"/>
              <a:gd name="connsiteX10" fmla="*/ 434350 w 1784959"/>
              <a:gd name="connsiteY10" fmla="*/ 1564067 h 1737399"/>
              <a:gd name="connsiteX11" fmla="*/ 434350 w 1784959"/>
              <a:gd name="connsiteY11" fmla="*/ 1737399 h 1737399"/>
              <a:gd name="connsiteX12" fmla="*/ 0 w 1784959"/>
              <a:gd name="connsiteY12" fmla="*/ 1434570 h 1737399"/>
              <a:gd name="connsiteX0" fmla="*/ 0 w 1350609"/>
              <a:gd name="connsiteY0" fmla="*/ 1737399 h 1737399"/>
              <a:gd name="connsiteX1" fmla="*/ 0 w 1350609"/>
              <a:gd name="connsiteY1" fmla="*/ 1131742 h 1737399"/>
              <a:gd name="connsiteX2" fmla="*/ 0 w 1350609"/>
              <a:gd name="connsiteY2" fmla="*/ 1305073 h 1737399"/>
              <a:gd name="connsiteX3" fmla="*/ 918283 w 1350609"/>
              <a:gd name="connsiteY3" fmla="*/ 1305073 h 1737399"/>
              <a:gd name="connsiteX4" fmla="*/ 918283 w 1350609"/>
              <a:gd name="connsiteY4" fmla="*/ 434350 h 1737399"/>
              <a:gd name="connsiteX5" fmla="*/ 744952 w 1350609"/>
              <a:gd name="connsiteY5" fmla="*/ 434350 h 1737399"/>
              <a:gd name="connsiteX6" fmla="*/ 1047780 w 1350609"/>
              <a:gd name="connsiteY6" fmla="*/ 0 h 1737399"/>
              <a:gd name="connsiteX7" fmla="*/ 1350609 w 1350609"/>
              <a:gd name="connsiteY7" fmla="*/ 434350 h 1737399"/>
              <a:gd name="connsiteX8" fmla="*/ 1177277 w 1350609"/>
              <a:gd name="connsiteY8" fmla="*/ 434350 h 1737399"/>
              <a:gd name="connsiteX9" fmla="*/ 1177277 w 1350609"/>
              <a:gd name="connsiteY9" fmla="*/ 1564067 h 1737399"/>
              <a:gd name="connsiteX10" fmla="*/ 0 w 1350609"/>
              <a:gd name="connsiteY10" fmla="*/ 1564067 h 1737399"/>
              <a:gd name="connsiteX11" fmla="*/ 0 w 1350609"/>
              <a:gd name="connsiteY11" fmla="*/ 1737399 h 1737399"/>
              <a:gd name="connsiteX0" fmla="*/ 0 w 1350609"/>
              <a:gd name="connsiteY0" fmla="*/ 1737399 h 1737399"/>
              <a:gd name="connsiteX1" fmla="*/ 0 w 1350609"/>
              <a:gd name="connsiteY1" fmla="*/ 1305073 h 1737399"/>
              <a:gd name="connsiteX2" fmla="*/ 918283 w 1350609"/>
              <a:gd name="connsiteY2" fmla="*/ 1305073 h 1737399"/>
              <a:gd name="connsiteX3" fmla="*/ 918283 w 1350609"/>
              <a:gd name="connsiteY3" fmla="*/ 434350 h 1737399"/>
              <a:gd name="connsiteX4" fmla="*/ 744952 w 1350609"/>
              <a:gd name="connsiteY4" fmla="*/ 434350 h 1737399"/>
              <a:gd name="connsiteX5" fmla="*/ 1047780 w 1350609"/>
              <a:gd name="connsiteY5" fmla="*/ 0 h 1737399"/>
              <a:gd name="connsiteX6" fmla="*/ 1350609 w 1350609"/>
              <a:gd name="connsiteY6" fmla="*/ 434350 h 1737399"/>
              <a:gd name="connsiteX7" fmla="*/ 1177277 w 1350609"/>
              <a:gd name="connsiteY7" fmla="*/ 434350 h 1737399"/>
              <a:gd name="connsiteX8" fmla="*/ 1177277 w 1350609"/>
              <a:gd name="connsiteY8" fmla="*/ 1564067 h 1737399"/>
              <a:gd name="connsiteX9" fmla="*/ 0 w 1350609"/>
              <a:gd name="connsiteY9" fmla="*/ 1564067 h 1737399"/>
              <a:gd name="connsiteX10" fmla="*/ 0 w 1350609"/>
              <a:gd name="connsiteY10" fmla="*/ 1737399 h 1737399"/>
              <a:gd name="connsiteX0" fmla="*/ 0 w 1350609"/>
              <a:gd name="connsiteY0" fmla="*/ 1564067 h 1564067"/>
              <a:gd name="connsiteX1" fmla="*/ 0 w 1350609"/>
              <a:gd name="connsiteY1" fmla="*/ 1305073 h 1564067"/>
              <a:gd name="connsiteX2" fmla="*/ 918283 w 1350609"/>
              <a:gd name="connsiteY2" fmla="*/ 1305073 h 1564067"/>
              <a:gd name="connsiteX3" fmla="*/ 918283 w 1350609"/>
              <a:gd name="connsiteY3" fmla="*/ 434350 h 1564067"/>
              <a:gd name="connsiteX4" fmla="*/ 744952 w 1350609"/>
              <a:gd name="connsiteY4" fmla="*/ 434350 h 1564067"/>
              <a:gd name="connsiteX5" fmla="*/ 1047780 w 1350609"/>
              <a:gd name="connsiteY5" fmla="*/ 0 h 1564067"/>
              <a:gd name="connsiteX6" fmla="*/ 1350609 w 1350609"/>
              <a:gd name="connsiteY6" fmla="*/ 434350 h 1564067"/>
              <a:gd name="connsiteX7" fmla="*/ 1177277 w 1350609"/>
              <a:gd name="connsiteY7" fmla="*/ 434350 h 1564067"/>
              <a:gd name="connsiteX8" fmla="*/ 1177277 w 1350609"/>
              <a:gd name="connsiteY8" fmla="*/ 1564067 h 1564067"/>
              <a:gd name="connsiteX9" fmla="*/ 0 w 1350609"/>
              <a:gd name="connsiteY9" fmla="*/ 1564067 h 1564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0609" h="1564067">
                <a:moveTo>
                  <a:pt x="0" y="1564067"/>
                </a:moveTo>
                <a:lnTo>
                  <a:pt x="0" y="1305073"/>
                </a:lnTo>
                <a:lnTo>
                  <a:pt x="918283" y="1305073"/>
                </a:lnTo>
                <a:lnTo>
                  <a:pt x="918283" y="434350"/>
                </a:lnTo>
                <a:lnTo>
                  <a:pt x="744952" y="434350"/>
                </a:lnTo>
                <a:lnTo>
                  <a:pt x="1047780" y="0"/>
                </a:lnTo>
                <a:lnTo>
                  <a:pt x="1350609" y="434350"/>
                </a:lnTo>
                <a:lnTo>
                  <a:pt x="1177277" y="434350"/>
                </a:lnTo>
                <a:lnTo>
                  <a:pt x="1177277" y="1564067"/>
                </a:lnTo>
                <a:lnTo>
                  <a:pt x="0" y="1564067"/>
                </a:lnTo>
                <a:close/>
              </a:path>
            </a:pathLst>
          </a:cu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27" name="Left-Up Arrow 26"/>
          <p:cNvSpPr/>
          <p:nvPr/>
        </p:nvSpPr>
        <p:spPr bwMode="auto">
          <a:xfrm rot="10800000">
            <a:off x="2329839" y="1535663"/>
            <a:ext cx="1478067" cy="1742734"/>
          </a:xfrm>
          <a:custGeom>
            <a:avLst/>
            <a:gdLst>
              <a:gd name="connsiteX0" fmla="*/ 0 w 2041740"/>
              <a:gd name="connsiteY0" fmla="*/ 1518479 h 1907733"/>
              <a:gd name="connsiteX1" fmla="*/ 376720 w 2041740"/>
              <a:gd name="connsiteY1" fmla="*/ 1129225 h 1907733"/>
              <a:gd name="connsiteX2" fmla="*/ 376720 w 2041740"/>
              <a:gd name="connsiteY2" fmla="*/ 1405274 h 1907733"/>
              <a:gd name="connsiteX3" fmla="*/ 1539281 w 2041740"/>
              <a:gd name="connsiteY3" fmla="*/ 1405274 h 1907733"/>
              <a:gd name="connsiteX4" fmla="*/ 1539281 w 2041740"/>
              <a:gd name="connsiteY4" fmla="*/ 376720 h 1907733"/>
              <a:gd name="connsiteX5" fmla="*/ 1263232 w 2041740"/>
              <a:gd name="connsiteY5" fmla="*/ 376720 h 1907733"/>
              <a:gd name="connsiteX6" fmla="*/ 1652486 w 2041740"/>
              <a:gd name="connsiteY6" fmla="*/ 0 h 1907733"/>
              <a:gd name="connsiteX7" fmla="*/ 2041740 w 2041740"/>
              <a:gd name="connsiteY7" fmla="*/ 376720 h 1907733"/>
              <a:gd name="connsiteX8" fmla="*/ 1765691 w 2041740"/>
              <a:gd name="connsiteY8" fmla="*/ 376720 h 1907733"/>
              <a:gd name="connsiteX9" fmla="*/ 1765691 w 2041740"/>
              <a:gd name="connsiteY9" fmla="*/ 1631684 h 1907733"/>
              <a:gd name="connsiteX10" fmla="*/ 376720 w 2041740"/>
              <a:gd name="connsiteY10" fmla="*/ 1631684 h 1907733"/>
              <a:gd name="connsiteX11" fmla="*/ 376720 w 2041740"/>
              <a:gd name="connsiteY11" fmla="*/ 1907733 h 1907733"/>
              <a:gd name="connsiteX12" fmla="*/ 0 w 2041740"/>
              <a:gd name="connsiteY12" fmla="*/ 1518479 h 1907733"/>
              <a:gd name="connsiteX0" fmla="*/ 0 w 2041740"/>
              <a:gd name="connsiteY0" fmla="*/ 1518479 h 1907733"/>
              <a:gd name="connsiteX1" fmla="*/ 376720 w 2041740"/>
              <a:gd name="connsiteY1" fmla="*/ 1129225 h 1907733"/>
              <a:gd name="connsiteX2" fmla="*/ 376720 w 2041740"/>
              <a:gd name="connsiteY2" fmla="*/ 1405274 h 1907733"/>
              <a:gd name="connsiteX3" fmla="*/ 1539281 w 2041740"/>
              <a:gd name="connsiteY3" fmla="*/ 1405274 h 1907733"/>
              <a:gd name="connsiteX4" fmla="*/ 1539281 w 2041740"/>
              <a:gd name="connsiteY4" fmla="*/ 376720 h 1907733"/>
              <a:gd name="connsiteX5" fmla="*/ 1652486 w 2041740"/>
              <a:gd name="connsiteY5" fmla="*/ 0 h 1907733"/>
              <a:gd name="connsiteX6" fmla="*/ 2041740 w 2041740"/>
              <a:gd name="connsiteY6" fmla="*/ 376720 h 1907733"/>
              <a:gd name="connsiteX7" fmla="*/ 1765691 w 2041740"/>
              <a:gd name="connsiteY7" fmla="*/ 376720 h 1907733"/>
              <a:gd name="connsiteX8" fmla="*/ 1765691 w 2041740"/>
              <a:gd name="connsiteY8" fmla="*/ 1631684 h 1907733"/>
              <a:gd name="connsiteX9" fmla="*/ 376720 w 2041740"/>
              <a:gd name="connsiteY9" fmla="*/ 1631684 h 1907733"/>
              <a:gd name="connsiteX10" fmla="*/ 376720 w 2041740"/>
              <a:gd name="connsiteY10" fmla="*/ 1907733 h 1907733"/>
              <a:gd name="connsiteX11" fmla="*/ 0 w 2041740"/>
              <a:gd name="connsiteY11" fmla="*/ 1518479 h 1907733"/>
              <a:gd name="connsiteX0" fmla="*/ 0 w 1765691"/>
              <a:gd name="connsiteY0" fmla="*/ 1518479 h 1907733"/>
              <a:gd name="connsiteX1" fmla="*/ 376720 w 1765691"/>
              <a:gd name="connsiteY1" fmla="*/ 1129225 h 1907733"/>
              <a:gd name="connsiteX2" fmla="*/ 376720 w 1765691"/>
              <a:gd name="connsiteY2" fmla="*/ 1405274 h 1907733"/>
              <a:gd name="connsiteX3" fmla="*/ 1539281 w 1765691"/>
              <a:gd name="connsiteY3" fmla="*/ 1405274 h 1907733"/>
              <a:gd name="connsiteX4" fmla="*/ 1539281 w 1765691"/>
              <a:gd name="connsiteY4" fmla="*/ 376720 h 1907733"/>
              <a:gd name="connsiteX5" fmla="*/ 1652486 w 1765691"/>
              <a:gd name="connsiteY5" fmla="*/ 0 h 1907733"/>
              <a:gd name="connsiteX6" fmla="*/ 1765691 w 1765691"/>
              <a:gd name="connsiteY6" fmla="*/ 376720 h 1907733"/>
              <a:gd name="connsiteX7" fmla="*/ 1765691 w 1765691"/>
              <a:gd name="connsiteY7" fmla="*/ 1631684 h 1907733"/>
              <a:gd name="connsiteX8" fmla="*/ 376720 w 1765691"/>
              <a:gd name="connsiteY8" fmla="*/ 1631684 h 1907733"/>
              <a:gd name="connsiteX9" fmla="*/ 376720 w 1765691"/>
              <a:gd name="connsiteY9" fmla="*/ 1907733 h 1907733"/>
              <a:gd name="connsiteX10" fmla="*/ 0 w 1765691"/>
              <a:gd name="connsiteY10" fmla="*/ 1518479 h 1907733"/>
              <a:gd name="connsiteX0" fmla="*/ 0 w 1765691"/>
              <a:gd name="connsiteY0" fmla="*/ 1141759 h 1531013"/>
              <a:gd name="connsiteX1" fmla="*/ 376720 w 1765691"/>
              <a:gd name="connsiteY1" fmla="*/ 752505 h 1531013"/>
              <a:gd name="connsiteX2" fmla="*/ 376720 w 1765691"/>
              <a:gd name="connsiteY2" fmla="*/ 1028554 h 1531013"/>
              <a:gd name="connsiteX3" fmla="*/ 1539281 w 1765691"/>
              <a:gd name="connsiteY3" fmla="*/ 1028554 h 1531013"/>
              <a:gd name="connsiteX4" fmla="*/ 1539281 w 1765691"/>
              <a:gd name="connsiteY4" fmla="*/ 0 h 1531013"/>
              <a:gd name="connsiteX5" fmla="*/ 1765691 w 1765691"/>
              <a:gd name="connsiteY5" fmla="*/ 0 h 1531013"/>
              <a:gd name="connsiteX6" fmla="*/ 1765691 w 1765691"/>
              <a:gd name="connsiteY6" fmla="*/ 1254964 h 1531013"/>
              <a:gd name="connsiteX7" fmla="*/ 376720 w 1765691"/>
              <a:gd name="connsiteY7" fmla="*/ 1254964 h 1531013"/>
              <a:gd name="connsiteX8" fmla="*/ 376720 w 1765691"/>
              <a:gd name="connsiteY8" fmla="*/ 1531013 h 1531013"/>
              <a:gd name="connsiteX9" fmla="*/ 0 w 1765691"/>
              <a:gd name="connsiteY9" fmla="*/ 1141759 h 1531013"/>
              <a:gd name="connsiteX0" fmla="*/ 0 w 1765691"/>
              <a:gd name="connsiteY0" fmla="*/ 1141759 h 1531013"/>
              <a:gd name="connsiteX1" fmla="*/ 376720 w 1765691"/>
              <a:gd name="connsiteY1" fmla="*/ 752505 h 1531013"/>
              <a:gd name="connsiteX2" fmla="*/ 376720 w 1765691"/>
              <a:gd name="connsiteY2" fmla="*/ 1028554 h 1531013"/>
              <a:gd name="connsiteX3" fmla="*/ 1539281 w 1765691"/>
              <a:gd name="connsiteY3" fmla="*/ 1053606 h 1531013"/>
              <a:gd name="connsiteX4" fmla="*/ 1539281 w 1765691"/>
              <a:gd name="connsiteY4" fmla="*/ 0 h 1531013"/>
              <a:gd name="connsiteX5" fmla="*/ 1765691 w 1765691"/>
              <a:gd name="connsiteY5" fmla="*/ 0 h 1531013"/>
              <a:gd name="connsiteX6" fmla="*/ 1765691 w 1765691"/>
              <a:gd name="connsiteY6" fmla="*/ 1254964 h 1531013"/>
              <a:gd name="connsiteX7" fmla="*/ 376720 w 1765691"/>
              <a:gd name="connsiteY7" fmla="*/ 1254964 h 1531013"/>
              <a:gd name="connsiteX8" fmla="*/ 376720 w 1765691"/>
              <a:gd name="connsiteY8" fmla="*/ 1531013 h 1531013"/>
              <a:gd name="connsiteX9" fmla="*/ 0 w 1765691"/>
              <a:gd name="connsiteY9" fmla="*/ 1141759 h 1531013"/>
              <a:gd name="connsiteX0" fmla="*/ 0 w 1765691"/>
              <a:gd name="connsiteY0" fmla="*/ 1141759 h 1531013"/>
              <a:gd name="connsiteX1" fmla="*/ 376720 w 1765691"/>
              <a:gd name="connsiteY1" fmla="*/ 752505 h 1531013"/>
              <a:gd name="connsiteX2" fmla="*/ 376720 w 1765691"/>
              <a:gd name="connsiteY2" fmla="*/ 1028554 h 1531013"/>
              <a:gd name="connsiteX3" fmla="*/ 1551807 w 1765691"/>
              <a:gd name="connsiteY3" fmla="*/ 1041080 h 1531013"/>
              <a:gd name="connsiteX4" fmla="*/ 1539281 w 1765691"/>
              <a:gd name="connsiteY4" fmla="*/ 0 h 1531013"/>
              <a:gd name="connsiteX5" fmla="*/ 1765691 w 1765691"/>
              <a:gd name="connsiteY5" fmla="*/ 0 h 1531013"/>
              <a:gd name="connsiteX6" fmla="*/ 1765691 w 1765691"/>
              <a:gd name="connsiteY6" fmla="*/ 1254964 h 1531013"/>
              <a:gd name="connsiteX7" fmla="*/ 376720 w 1765691"/>
              <a:gd name="connsiteY7" fmla="*/ 1254964 h 1531013"/>
              <a:gd name="connsiteX8" fmla="*/ 376720 w 1765691"/>
              <a:gd name="connsiteY8" fmla="*/ 1531013 h 1531013"/>
              <a:gd name="connsiteX9" fmla="*/ 0 w 1765691"/>
              <a:gd name="connsiteY9" fmla="*/ 1141759 h 153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65691" h="1531013">
                <a:moveTo>
                  <a:pt x="0" y="1141759"/>
                </a:moveTo>
                <a:lnTo>
                  <a:pt x="376720" y="752505"/>
                </a:lnTo>
                <a:lnTo>
                  <a:pt x="376720" y="1028554"/>
                </a:lnTo>
                <a:lnTo>
                  <a:pt x="1551807" y="1041080"/>
                </a:lnTo>
                <a:lnTo>
                  <a:pt x="1539281" y="0"/>
                </a:lnTo>
                <a:lnTo>
                  <a:pt x="1765691" y="0"/>
                </a:lnTo>
                <a:lnTo>
                  <a:pt x="1765691" y="1254964"/>
                </a:lnTo>
                <a:lnTo>
                  <a:pt x="376720" y="1254964"/>
                </a:lnTo>
                <a:lnTo>
                  <a:pt x="376720" y="1531013"/>
                </a:lnTo>
                <a:lnTo>
                  <a:pt x="0" y="1141759"/>
                </a:lnTo>
                <a:close/>
              </a:path>
            </a:pathLst>
          </a:cu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30" name="Rounded Rectangle 29"/>
          <p:cNvSpPr/>
          <p:nvPr/>
        </p:nvSpPr>
        <p:spPr bwMode="auto">
          <a:xfrm>
            <a:off x="1925861" y="5323617"/>
            <a:ext cx="1763822" cy="627994"/>
          </a:xfrm>
          <a:prstGeom prst="round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31" name="Rounded Rectangle 30"/>
          <p:cNvSpPr/>
          <p:nvPr/>
        </p:nvSpPr>
        <p:spPr bwMode="auto">
          <a:xfrm>
            <a:off x="5567284" y="5303500"/>
            <a:ext cx="1823071" cy="627994"/>
          </a:xfrm>
          <a:prstGeom prst="round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Tree>
    <p:extLst>
      <p:ext uri="{BB962C8B-B14F-4D97-AF65-F5344CB8AC3E}">
        <p14:creationId xmlns:p14="http://schemas.microsoft.com/office/powerpoint/2010/main" val="2401362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NASDAQ</a:t>
            </a:r>
          </a:p>
        </p:txBody>
      </p:sp>
      <p:sp>
        <p:nvSpPr>
          <p:cNvPr id="3" name="Content Placeholder 2"/>
          <p:cNvSpPr>
            <a:spLocks noGrp="1"/>
          </p:cNvSpPr>
          <p:nvPr>
            <p:ph idx="1"/>
          </p:nvPr>
        </p:nvSpPr>
        <p:spPr/>
        <p:txBody>
          <a:bodyPr/>
          <a:lstStyle/>
          <a:p>
            <a:pPr eaLnBrk="1" hangingPunct="1">
              <a:lnSpc>
                <a:spcPct val="110000"/>
              </a:lnSpc>
            </a:pPr>
            <a:r>
              <a:rPr lang="en-US" sz="2800" dirty="0" smtClean="0"/>
              <a:t>Computer-based quotation system</a:t>
            </a:r>
          </a:p>
          <a:p>
            <a:pPr eaLnBrk="1" hangingPunct="1">
              <a:lnSpc>
                <a:spcPct val="110000"/>
              </a:lnSpc>
            </a:pPr>
            <a:r>
              <a:rPr lang="en-US" sz="2800" dirty="0" smtClean="0"/>
              <a:t>Computer network and no physical location </a:t>
            </a:r>
          </a:p>
          <a:p>
            <a:pPr eaLnBrk="1" hangingPunct="1">
              <a:lnSpc>
                <a:spcPct val="110000"/>
              </a:lnSpc>
            </a:pPr>
            <a:r>
              <a:rPr lang="en-US" sz="2800" dirty="0" smtClean="0"/>
              <a:t>Multiple </a:t>
            </a:r>
            <a:r>
              <a:rPr lang="en-US" sz="2800" dirty="0"/>
              <a:t>market makers</a:t>
            </a:r>
          </a:p>
          <a:p>
            <a:pPr eaLnBrk="1" hangingPunct="1">
              <a:lnSpc>
                <a:spcPct val="110000"/>
              </a:lnSpc>
            </a:pPr>
            <a:r>
              <a:rPr lang="en-US" sz="2800" dirty="0" smtClean="0"/>
              <a:t>Three </a:t>
            </a:r>
            <a:r>
              <a:rPr lang="en-US" sz="2800" dirty="0"/>
              <a:t>levels of </a:t>
            </a:r>
            <a:r>
              <a:rPr lang="en-US" sz="2800" dirty="0" smtClean="0"/>
              <a:t>information access</a:t>
            </a:r>
            <a:endParaRPr lang="en-US" sz="2800" dirty="0"/>
          </a:p>
          <a:p>
            <a:pPr lvl="1" eaLnBrk="1" hangingPunct="1">
              <a:lnSpc>
                <a:spcPct val="110000"/>
              </a:lnSpc>
            </a:pPr>
            <a:r>
              <a:rPr lang="en-US" sz="2000" dirty="0"/>
              <a:t>Level 1 – </a:t>
            </a:r>
            <a:r>
              <a:rPr lang="en-US" sz="2000" dirty="0" smtClean="0"/>
              <a:t>price quotations</a:t>
            </a:r>
            <a:endParaRPr lang="en-US" sz="2000" dirty="0"/>
          </a:p>
          <a:p>
            <a:pPr lvl="1" eaLnBrk="1" hangingPunct="1">
              <a:lnSpc>
                <a:spcPct val="110000"/>
              </a:lnSpc>
            </a:pPr>
            <a:r>
              <a:rPr lang="en-US" sz="2000" dirty="0"/>
              <a:t>Level 2 – view </a:t>
            </a:r>
            <a:r>
              <a:rPr lang="en-US" sz="2000" dirty="0" smtClean="0"/>
              <a:t>insider quotes</a:t>
            </a:r>
            <a:endParaRPr lang="en-US" sz="2000" dirty="0"/>
          </a:p>
          <a:p>
            <a:pPr lvl="1" eaLnBrk="1" hangingPunct="1">
              <a:lnSpc>
                <a:spcPct val="110000"/>
              </a:lnSpc>
            </a:pPr>
            <a:r>
              <a:rPr lang="en-US" sz="2000" dirty="0"/>
              <a:t>Level 3 – </a:t>
            </a:r>
            <a:r>
              <a:rPr lang="en-US" sz="2000" dirty="0" smtClean="0"/>
              <a:t>update </a:t>
            </a:r>
            <a:r>
              <a:rPr lang="en-US" sz="2000" dirty="0"/>
              <a:t>quotes, </a:t>
            </a:r>
            <a:r>
              <a:rPr lang="en-US" sz="2000" dirty="0" smtClean="0"/>
              <a:t>market makers </a:t>
            </a:r>
            <a:r>
              <a:rPr lang="en-US" sz="2000" dirty="0"/>
              <a:t>only</a:t>
            </a:r>
          </a:p>
          <a:p>
            <a:pPr eaLnBrk="1" hangingPunct="1">
              <a:lnSpc>
                <a:spcPct val="110000"/>
              </a:lnSpc>
            </a:pPr>
            <a:r>
              <a:rPr lang="en-US" sz="2800" dirty="0"/>
              <a:t>Large portion of technology </a:t>
            </a:r>
            <a:r>
              <a:rPr lang="en-US" sz="2800" dirty="0" smtClean="0"/>
              <a:t>stocks</a:t>
            </a:r>
            <a:endParaRPr lang="en-US" sz="2800" dirty="0"/>
          </a:p>
          <a:p>
            <a:endParaRPr lang="en-US" dirty="0"/>
          </a:p>
        </p:txBody>
      </p:sp>
    </p:spTree>
    <p:extLst>
      <p:ext uri="{BB962C8B-B14F-4D97-AF65-F5344CB8AC3E}">
        <p14:creationId xmlns:p14="http://schemas.microsoft.com/office/powerpoint/2010/main" val="2642764375"/>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62561</TotalTime>
  <Words>1384</Words>
  <Application>Microsoft Office PowerPoint</Application>
  <PresentationFormat>On-screen Show (4:3)</PresentationFormat>
  <Paragraphs>100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Stock Features and Markets</vt:lpstr>
      <vt:lpstr>Voting Rights</vt:lpstr>
      <vt:lpstr>Two Voting Procedures</vt:lpstr>
      <vt:lpstr>Shareholder Rights</vt:lpstr>
      <vt:lpstr>Other Rights</vt:lpstr>
      <vt:lpstr>Preferred Stock Features</vt:lpstr>
      <vt:lpstr>New York Stock Exchange (NYSE)</vt:lpstr>
      <vt:lpstr>Floor Activities</vt:lpstr>
      <vt:lpstr>NASDAQ</vt:lpstr>
    </vt:vector>
  </TitlesOfParts>
  <Company>University of Chicago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9: Trade-off theory</dc:title>
  <dc:creator>Michael Gofman</dc:creator>
  <cp:lastModifiedBy>Zafer Yuksel</cp:lastModifiedBy>
  <cp:revision>1043</cp:revision>
  <cp:lastPrinted>2013-10-09T01:23:10Z</cp:lastPrinted>
  <dcterms:modified xsi:type="dcterms:W3CDTF">2017-03-22T16:40:37Z</dcterms:modified>
</cp:coreProperties>
</file>