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62" r:id="rId3"/>
    <p:sldId id="267" r:id="rId4"/>
    <p:sldId id="257" r:id="rId5"/>
    <p:sldId id="258" r:id="rId6"/>
    <p:sldId id="268" r:id="rId7"/>
    <p:sldId id="269" r:id="rId8"/>
    <p:sldId id="259" r:id="rId9"/>
    <p:sldId id="260" r:id="rId10"/>
    <p:sldId id="270" r:id="rId11"/>
    <p:sldId id="271" r:id="rId12"/>
    <p:sldId id="272" r:id="rId13"/>
    <p:sldId id="281" r:id="rId14"/>
    <p:sldId id="273" r:id="rId15"/>
    <p:sldId id="282" r:id="rId16"/>
    <p:sldId id="283" r:id="rId17"/>
    <p:sldId id="274" r:id="rId18"/>
    <p:sldId id="275" r:id="rId19"/>
    <p:sldId id="276" r:id="rId20"/>
    <p:sldId id="277" r:id="rId21"/>
    <p:sldId id="278" r:id="rId22"/>
    <p:sldId id="279" r:id="rId23"/>
    <p:sldId id="261" r:id="rId24"/>
    <p:sldId id="263" r:id="rId25"/>
    <p:sldId id="265" r:id="rId26"/>
    <p:sldId id="280" r:id="rId27"/>
    <p:sldId id="26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31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04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097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2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2664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44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70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06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0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6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1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24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911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3936E-AC61-41EF-B3CD-3D57246243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AFC3D4-1F64-4BDF-9278-8CD0DE9AF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1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  <p:sldLayoutId id="2147483863" r:id="rId13"/>
    <p:sldLayoutId id="2147483864" r:id="rId14"/>
    <p:sldLayoutId id="2147483865" r:id="rId15"/>
    <p:sldLayoutId id="21474838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sj.com/articles/mutual-funds-win-as-sec-proposes-to-keep-lid-on-liquidity-disclosures-1521051671" TargetMode="External"/><Relationship Id="rId2" Type="http://schemas.openxmlformats.org/officeDocument/2006/relationships/hyperlink" Target="https://www.wsj.com/articles/sec-approves-paperless-mutual-fund-reports-15282050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-mag.com/news/finra-orders-firms-to-self-report-529-plan-share-class-violations-43019.html" TargetMode="External"/><Relationship Id="rId5" Type="http://schemas.openxmlformats.org/officeDocument/2006/relationships/hyperlink" Target="https://www.wsj.com/articles/finra-arbitrators-let-thousands-of-brokers-purge-infraction-records-1542459600" TargetMode="External"/><Relationship Id="rId4" Type="http://schemas.openxmlformats.org/officeDocument/2006/relationships/hyperlink" Target="https://www.wsj.com/articles/why-fund-managers-accountants-may-rest-easier-this-weekend-152561160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://www.ici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rningstar.com/funds/xnas/prdsx/quote.html" TargetMode="External"/><Relationship Id="rId2" Type="http://schemas.openxmlformats.org/officeDocument/2006/relationships/hyperlink" Target="http://www.morningstar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Investing through Mutual Funds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62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Buy 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No-load funds: sometimes called No Transaction Fee (NTF) funds — do not charge sales commissions ​</a:t>
            </a:r>
          </a:p>
          <a:p>
            <a:pPr lvl="1" fontAlgn="base"/>
            <a:r>
              <a:rPr lang="en-US" dirty="0"/>
              <a:t>Buy directly from a mutual fund company, like The Vanguard Group or T. Rowe Price​</a:t>
            </a:r>
          </a:p>
          <a:p>
            <a:pPr lvl="1" fontAlgn="base"/>
            <a:r>
              <a:rPr lang="en-US" dirty="0"/>
              <a:t>through an online or discount brokerage, like ING </a:t>
            </a:r>
            <a:r>
              <a:rPr lang="en-US" dirty="0" err="1"/>
              <a:t>Sharebuilder</a:t>
            </a:r>
            <a:r>
              <a:rPr lang="en-US" dirty="0"/>
              <a:t>, E*Trade, Fidelity or Charles Schwab ​</a:t>
            </a:r>
          </a:p>
          <a:p>
            <a:pPr fontAlgn="base"/>
            <a:r>
              <a:rPr lang="en-US" dirty="0"/>
              <a:t>Load funds: pay a sales commission, at the time of purchase or at the time of sale.​</a:t>
            </a:r>
          </a:p>
          <a:p>
            <a:pPr lvl="1" fontAlgn="base"/>
            <a:r>
              <a:rPr lang="en-US" dirty="0"/>
              <a:t>Class A: pay a commission up front​</a:t>
            </a:r>
          </a:p>
          <a:p>
            <a:pPr lvl="1" fontAlgn="base"/>
            <a:r>
              <a:rPr lang="en-US" dirty="0"/>
              <a:t>Class B: no commission at purchase, pay if you sell your shares​</a:t>
            </a:r>
          </a:p>
          <a:p>
            <a:pPr lvl="1" fontAlgn="base"/>
            <a:r>
              <a:rPr lang="en-US" dirty="0"/>
              <a:t>Class C or level load, pay a commission each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73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Mutual Fund Regulators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Securities and Exchange Commission (SEC)​</a:t>
            </a:r>
          </a:p>
          <a:p>
            <a:pPr lvl="1" fontAlgn="base"/>
            <a:r>
              <a:rPr lang="en-US" dirty="0"/>
              <a:t>Primary regulator​</a:t>
            </a:r>
          </a:p>
          <a:p>
            <a:pPr fontAlgn="base"/>
            <a:r>
              <a:rPr lang="en-US" dirty="0"/>
              <a:t>FINRA​</a:t>
            </a:r>
          </a:p>
          <a:p>
            <a:pPr lvl="1" fontAlgn="base"/>
            <a:r>
              <a:rPr lang="en-US" dirty="0"/>
              <a:t>Oversees distribution activity​</a:t>
            </a:r>
          </a:p>
          <a:p>
            <a:pPr fontAlgn="base"/>
            <a:r>
              <a:rPr lang="en-US" dirty="0"/>
              <a:t>Department of Labor​</a:t>
            </a:r>
          </a:p>
          <a:p>
            <a:pPr lvl="1" fontAlgn="base"/>
            <a:r>
              <a:rPr lang="en-US" dirty="0"/>
              <a:t>Regulates employer-sponsored retirement plans​</a:t>
            </a:r>
          </a:p>
          <a:p>
            <a:pPr fontAlgn="base"/>
            <a:r>
              <a:rPr lang="en-US" dirty="0"/>
              <a:t>State regulators​</a:t>
            </a:r>
          </a:p>
          <a:p>
            <a:pPr lvl="1" fontAlgn="base"/>
            <a:r>
              <a:rPr lang="en-US" dirty="0"/>
              <a:t>Enforcement role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206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 and FINRA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3975" y="1713022"/>
            <a:ext cx="6867525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9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 vs </a:t>
            </a:r>
            <a:r>
              <a:rPr lang="en-US" dirty="0" err="1" smtClean="0"/>
              <a:t>Finra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 “Regulates” </a:t>
            </a:r>
          </a:p>
          <a:p>
            <a:pPr lvl="1"/>
            <a:r>
              <a:rPr lang="en-US" dirty="0" smtClean="0"/>
              <a:t>Lengthy rule making process:</a:t>
            </a:r>
          </a:p>
          <a:p>
            <a:pPr lvl="2"/>
            <a:r>
              <a:rPr lang="en-US" dirty="0" smtClean="0"/>
              <a:t>(1) to ensure all technical issues have been addressed</a:t>
            </a:r>
          </a:p>
          <a:p>
            <a:pPr lvl="2"/>
            <a:r>
              <a:rPr lang="en-US" dirty="0" smtClean="0"/>
              <a:t>(2) to build consensus</a:t>
            </a:r>
          </a:p>
          <a:p>
            <a:r>
              <a:rPr lang="en-US" dirty="0" err="1" smtClean="0"/>
              <a:t>Finra</a:t>
            </a:r>
            <a:r>
              <a:rPr lang="en-US" dirty="0" smtClean="0"/>
              <a:t> is not a governmental agency but a self-regulatory organization. That is, members join together to police themselves</a:t>
            </a:r>
          </a:p>
          <a:p>
            <a:pPr lvl="1"/>
            <a:r>
              <a:rPr lang="en-US" dirty="0" smtClean="0"/>
              <a:t>(1) to </a:t>
            </a:r>
            <a:r>
              <a:rPr lang="en-US" dirty="0" smtClean="0"/>
              <a:t>license </a:t>
            </a:r>
            <a:r>
              <a:rPr lang="en-US" dirty="0" smtClean="0"/>
              <a:t>individuals who participate in the selling of mutual funds and securities</a:t>
            </a:r>
          </a:p>
          <a:p>
            <a:pPr lvl="1"/>
            <a:r>
              <a:rPr lang="en-US" dirty="0" smtClean="0"/>
              <a:t>(2) to review almost all mutual fund sales and advertising materials</a:t>
            </a:r>
          </a:p>
          <a:p>
            <a:pPr lvl="1"/>
            <a:r>
              <a:rPr lang="en-US" dirty="0" smtClean="0"/>
              <a:t>(3) to limit the sales loads that funds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6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Regulatory Process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852" y="1548306"/>
            <a:ext cx="6372225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87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Current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</a:t>
            </a:r>
          </a:p>
          <a:p>
            <a:pPr lvl="1"/>
            <a:r>
              <a:rPr lang="en-US" u="sng" dirty="0">
                <a:hlinkClick r:id="rId2"/>
              </a:rPr>
              <a:t>https://www.wsj.com/articles/sec-approves-paperless-mutual-fund-reports-1528205042</a:t>
            </a:r>
            <a:endParaRPr lang="en-US" dirty="0"/>
          </a:p>
          <a:p>
            <a:pPr lvl="1"/>
            <a:r>
              <a:rPr lang="en-US" u="sng" dirty="0">
                <a:hlinkClick r:id="rId3"/>
              </a:rPr>
              <a:t>https://www.wsj.com/articles/mutual-funds-win-as-sec-proposes-to-keep-lid-on-liquidity-disclosures-1521051671</a:t>
            </a:r>
            <a:endParaRPr lang="en-US" dirty="0"/>
          </a:p>
          <a:p>
            <a:pPr lvl="1"/>
            <a:r>
              <a:rPr lang="en-US" u="sng" dirty="0">
                <a:hlinkClick r:id="rId4"/>
              </a:rPr>
              <a:t>https://www.wsj.com/articles/why-fund-managers-accountants-may-rest-easier-this-weekend-1525611600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err="1" smtClean="0"/>
              <a:t>Finra</a:t>
            </a:r>
            <a:endParaRPr lang="en-US" dirty="0" smtClean="0"/>
          </a:p>
          <a:p>
            <a:pPr lvl="1"/>
            <a:r>
              <a:rPr lang="en-US" u="sng" dirty="0">
                <a:hlinkClick r:id="rId5"/>
              </a:rPr>
              <a:t>https://www.wsj.com/articles/finra-arbitrators-let-thousands-of-brokers-purge-infraction-records-1542459600</a:t>
            </a:r>
            <a:endParaRPr lang="en-US" dirty="0"/>
          </a:p>
          <a:p>
            <a:pPr lvl="1"/>
            <a:r>
              <a:rPr lang="en-US" u="sng" dirty="0">
                <a:hlinkClick r:id="rId6"/>
              </a:rPr>
              <a:t>https://www.fa-mag.com/news/finra-orders-firms-to-self-report-529-plan-share-class-violations-43019.html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37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Mutual Fund Investors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7970" y="1785257"/>
            <a:ext cx="3786641" cy="4125965"/>
          </a:xfrm>
        </p:spPr>
        <p:txBody>
          <a:bodyPr/>
          <a:lstStyle/>
          <a:p>
            <a:r>
              <a:rPr lang="en-US" dirty="0" smtClean="0"/>
              <a:t>Impact of Wealth</a:t>
            </a:r>
          </a:p>
          <a:p>
            <a:r>
              <a:rPr lang="en-US" dirty="0" smtClean="0"/>
              <a:t>Fees</a:t>
            </a:r>
          </a:p>
          <a:p>
            <a:r>
              <a:rPr lang="en-US" dirty="0" smtClean="0"/>
              <a:t>Impact in Stock Market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552" y="1469571"/>
            <a:ext cx="6355216" cy="497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367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Funds-World-wide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673" y="1499238"/>
            <a:ext cx="6474209" cy="506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48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Household Mutual Fund Ownership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2504" y="2116028"/>
            <a:ext cx="7058025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667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8083" y="231228"/>
            <a:ext cx="9896529" cy="6201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of Mutual Fund Investors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0837" y="1325562"/>
            <a:ext cx="7784707" cy="440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44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Ownership of Securities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 smtClean="0"/>
              <a:t>Options </a:t>
            </a:r>
            <a:r>
              <a:rPr lang="en-US" dirty="0"/>
              <a:t>for direct ownership of securities include:​</a:t>
            </a:r>
          </a:p>
          <a:p>
            <a:pPr lvl="1" fontAlgn="base"/>
            <a:r>
              <a:rPr lang="en-US" dirty="0"/>
              <a:t>Brokerage account​</a:t>
            </a:r>
          </a:p>
          <a:p>
            <a:pPr lvl="1" fontAlgn="base"/>
            <a:r>
              <a:rPr lang="en-US" dirty="0"/>
              <a:t>Investor has high degree of control.​</a:t>
            </a:r>
          </a:p>
          <a:p>
            <a:pPr lvl="1" fontAlgn="base"/>
            <a:r>
              <a:rPr lang="en-US" dirty="0"/>
              <a:t>Costs vary widely.​</a:t>
            </a:r>
          </a:p>
          <a:p>
            <a:pPr fontAlgn="base"/>
            <a:r>
              <a:rPr lang="en-US" dirty="0"/>
              <a:t>Trust account ​</a:t>
            </a:r>
          </a:p>
          <a:p>
            <a:pPr lvl="1" fontAlgn="base"/>
            <a:r>
              <a:rPr lang="en-US" dirty="0"/>
              <a:t>For </a:t>
            </a:r>
            <a:r>
              <a:rPr lang="en-US" i="1" dirty="0"/>
              <a:t>high net worth individuals.</a:t>
            </a:r>
            <a:r>
              <a:rPr lang="en-US" dirty="0"/>
              <a:t>​</a:t>
            </a:r>
          </a:p>
          <a:p>
            <a:pPr lvl="1" fontAlgn="base"/>
            <a:r>
              <a:rPr lang="en-US" dirty="0"/>
              <a:t>High customer service level.​</a:t>
            </a:r>
          </a:p>
          <a:p>
            <a:pPr fontAlgn="base"/>
            <a:r>
              <a:rPr lang="en-US" dirty="0"/>
              <a:t>Separately managed account (SMA)​</a:t>
            </a:r>
          </a:p>
          <a:p>
            <a:pPr lvl="1" fontAlgn="base"/>
            <a:r>
              <a:rPr lang="en-US" dirty="0"/>
              <a:t>Uses technology to adapt model portfolio selected by an investment professional to an individual account.​</a:t>
            </a:r>
          </a:p>
          <a:p>
            <a:pPr lvl="1" fontAlgn="base"/>
            <a:r>
              <a:rPr lang="en-US" dirty="0"/>
              <a:t>Can be customized to limited extent.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357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1325" y="179610"/>
            <a:ext cx="8911687" cy="595090"/>
          </a:xfrm>
        </p:spPr>
        <p:txBody>
          <a:bodyPr>
            <a:normAutofit fontScale="90000"/>
          </a:bodyPr>
          <a:lstStyle/>
          <a:p>
            <a:r>
              <a:rPr lang="en-US" dirty="0"/>
              <a:t>Characteristics of Mutual Fund Investors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8124" y="1077912"/>
            <a:ext cx="7343775" cy="535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4886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491325" y="179610"/>
            <a:ext cx="8911687" cy="595090"/>
          </a:xfrm>
        </p:spPr>
        <p:txBody>
          <a:bodyPr>
            <a:normAutofit fontScale="90000"/>
          </a:bodyPr>
          <a:lstStyle/>
          <a:p>
            <a:r>
              <a:rPr lang="en-US" dirty="0"/>
              <a:t>Characteristics of Mutual Fund Investors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6744" y="931151"/>
            <a:ext cx="724852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11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Investors Invest in Mutual Funds?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319" y="1481870"/>
            <a:ext cx="4663309" cy="497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1462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Vehicles -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Open-end mutual funds​</a:t>
            </a:r>
          </a:p>
          <a:p>
            <a:pPr lvl="1" fontAlgn="base"/>
            <a:r>
              <a:rPr lang="en-US" dirty="0"/>
              <a:t>Permit investors to redeem shares every day.​</a:t>
            </a:r>
          </a:p>
          <a:p>
            <a:pPr fontAlgn="base"/>
            <a:r>
              <a:rPr lang="en-US" dirty="0"/>
              <a:t>Closed-end mutual funds​</a:t>
            </a:r>
          </a:p>
          <a:p>
            <a:pPr lvl="1" fontAlgn="base"/>
            <a:r>
              <a:rPr lang="en-US" dirty="0"/>
              <a:t>Sell shares only once.​</a:t>
            </a:r>
          </a:p>
          <a:p>
            <a:pPr lvl="1" fontAlgn="base"/>
            <a:r>
              <a:rPr lang="en-US" dirty="0"/>
              <a:t>List shares for trading on a stock exchange; price determined by supply and demand.​</a:t>
            </a:r>
          </a:p>
          <a:p>
            <a:pPr lvl="1" fontAlgn="base"/>
            <a:r>
              <a:rPr lang="en-US" dirty="0"/>
              <a:t>Do not redeem shares daily; instead, investors buy/sell on exchange, often for less than NAV.​</a:t>
            </a:r>
          </a:p>
          <a:p>
            <a:pPr lvl="1" fontAlgn="base"/>
            <a:r>
              <a:rPr lang="en-US" dirty="0"/>
              <a:t>Have declined in popularity.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15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Vehicles -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Exchange-traded funds​</a:t>
            </a:r>
          </a:p>
          <a:p>
            <a:pPr lvl="1" fontAlgn="base"/>
            <a:r>
              <a:rPr lang="en-US" dirty="0"/>
              <a:t>Shares listed for trading on a stock exchange; price determined by supply and demand.​</a:t>
            </a:r>
          </a:p>
          <a:p>
            <a:pPr lvl="1" fontAlgn="base"/>
            <a:r>
              <a:rPr lang="en-US" dirty="0"/>
              <a:t>Adjust the number of shares outstanding so that the market price remains close to NAV.​</a:t>
            </a:r>
          </a:p>
          <a:p>
            <a:pPr lvl="1" fontAlgn="base"/>
            <a:r>
              <a:rPr lang="en-US" dirty="0"/>
              <a:t>Are tax-efficient.​</a:t>
            </a:r>
          </a:p>
          <a:p>
            <a:pPr lvl="1" fontAlgn="base"/>
            <a:r>
              <a:rPr lang="en-US" dirty="0"/>
              <a:t>Are growing in popularity.</a:t>
            </a:r>
          </a:p>
        </p:txBody>
      </p:sp>
    </p:spTree>
    <p:extLst>
      <p:ext uri="{BB962C8B-B14F-4D97-AF65-F5344CB8AC3E}">
        <p14:creationId xmlns:p14="http://schemas.microsoft.com/office/powerpoint/2010/main" val="3371166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Vehicles -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Hedge funds​</a:t>
            </a:r>
          </a:p>
          <a:p>
            <a:pPr lvl="1" fontAlgn="base"/>
            <a:r>
              <a:rPr lang="en-US" dirty="0"/>
              <a:t>Aren’t required to register with the SEC, unlike the other commingled vehicles discussed.​</a:t>
            </a:r>
          </a:p>
          <a:p>
            <a:pPr lvl="1" fontAlgn="base"/>
            <a:r>
              <a:rPr lang="en-US" dirty="0"/>
              <a:t>Usually structured as limited partnerships.​</a:t>
            </a:r>
          </a:p>
          <a:p>
            <a:pPr lvl="1" fontAlgn="base"/>
            <a:r>
              <a:rPr lang="en-US" dirty="0"/>
              <a:t>Limit investor ability to redeem.​</a:t>
            </a:r>
          </a:p>
          <a:p>
            <a:pPr lvl="1" fontAlgn="base"/>
            <a:r>
              <a:rPr lang="en-US" dirty="0"/>
              <a:t>Use aggressive investing techniques and are not subject to investment restrictions.​</a:t>
            </a:r>
          </a:p>
          <a:p>
            <a:pPr lvl="1" fontAlgn="base"/>
            <a:r>
              <a:rPr lang="en-US" dirty="0"/>
              <a:t>Generally don’t have a board of directors.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33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Funds vs. Hedge Funds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723" y="1792834"/>
            <a:ext cx="6962775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63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Vehicles - Comparison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683" y="1552410"/>
            <a:ext cx="65341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9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 -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en-US" sz="2400" b="1" dirty="0" smtClean="0"/>
              <a:t>A </a:t>
            </a:r>
            <a:r>
              <a:rPr lang="en-US" sz="2400" b="1" dirty="0"/>
              <a:t>fund is </a:t>
            </a:r>
            <a:r>
              <a:rPr lang="en-US" sz="2400" b="1" u="sng" dirty="0"/>
              <a:t>mutual</a:t>
            </a:r>
            <a:r>
              <a:rPr lang="en-US" sz="2400" b="1" dirty="0"/>
              <a:t> because</a:t>
            </a:r>
            <a:r>
              <a:rPr lang="en-US" sz="2400" b="1" dirty="0" smtClean="0"/>
              <a:t>​​</a:t>
            </a:r>
          </a:p>
          <a:p>
            <a:pPr marL="0" indent="0" algn="ctr" fontAlgn="base">
              <a:buNone/>
            </a:pPr>
            <a:endParaRPr lang="en-US" sz="2400" b="1" i="1" dirty="0"/>
          </a:p>
          <a:p>
            <a:pPr marL="0" indent="0" algn="ctr" fontAlgn="base">
              <a:buNone/>
            </a:pPr>
            <a:r>
              <a:rPr lang="en-US" sz="2400" b="1" i="1" dirty="0" smtClean="0"/>
              <a:t>all</a:t>
            </a:r>
            <a:r>
              <a:rPr lang="en-US" sz="2400" b="1" i="1" dirty="0"/>
              <a:t> </a:t>
            </a:r>
            <a:r>
              <a:rPr lang="en-US" sz="2400" b="1" dirty="0"/>
              <a:t>of its returns</a:t>
            </a:r>
            <a:r>
              <a:rPr lang="en-US" sz="2400" b="1" dirty="0" smtClean="0"/>
              <a:t>​</a:t>
            </a:r>
          </a:p>
          <a:p>
            <a:pPr marL="0" indent="0" algn="ctr" fontAlgn="base">
              <a:buNone/>
            </a:pPr>
            <a:r>
              <a:rPr lang="en-US" sz="2400" b="1" dirty="0" smtClean="0"/>
              <a:t>– </a:t>
            </a:r>
            <a:r>
              <a:rPr lang="en-US" sz="2400" b="1" dirty="0"/>
              <a:t>from interest, dividends, and capital gains – ​</a:t>
            </a:r>
          </a:p>
          <a:p>
            <a:pPr marL="0" indent="0" algn="ctr" fontAlgn="base">
              <a:buNone/>
            </a:pPr>
            <a:r>
              <a:rPr lang="en-US" sz="2400" b="1" dirty="0"/>
              <a:t>​</a:t>
            </a:r>
          </a:p>
          <a:p>
            <a:pPr marL="0" indent="0" algn="ctr" fontAlgn="base">
              <a:buNone/>
            </a:pPr>
            <a:r>
              <a:rPr lang="en-US" sz="2400" b="1" dirty="0"/>
              <a:t>and </a:t>
            </a:r>
            <a:r>
              <a:rPr lang="en-US" sz="2400" b="1" i="1" dirty="0"/>
              <a:t>all </a:t>
            </a:r>
            <a:r>
              <a:rPr lang="en-US" sz="2400" b="1" dirty="0"/>
              <a:t>of its expenses​</a:t>
            </a:r>
          </a:p>
          <a:p>
            <a:pPr marL="0" indent="0" algn="ctr" fontAlgn="base">
              <a:buNone/>
            </a:pPr>
            <a:r>
              <a:rPr lang="en-US" sz="2400" b="1" dirty="0"/>
              <a:t>​</a:t>
            </a:r>
          </a:p>
          <a:p>
            <a:pPr marL="0" indent="0" algn="ctr" fontAlgn="base">
              <a:buNone/>
            </a:pPr>
            <a:r>
              <a:rPr lang="en-US" sz="2400" b="1" dirty="0"/>
              <a:t>are </a:t>
            </a:r>
            <a:r>
              <a:rPr lang="en-US" sz="2400" b="1" i="1" dirty="0"/>
              <a:t>shared </a:t>
            </a:r>
            <a:r>
              <a:rPr lang="en-US" sz="2400" b="1" dirty="0"/>
              <a:t>by the fund’s investors.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28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need “Mutual Funds”?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Reduction of risk by investment diversification</a:t>
            </a:r>
          </a:p>
          <a:p>
            <a:pPr lvl="1"/>
            <a:r>
              <a:rPr lang="en-US" dirty="0" smtClean="0"/>
              <a:t>Ability to sell your investment daily</a:t>
            </a:r>
          </a:p>
          <a:p>
            <a:pPr lvl="1"/>
            <a:r>
              <a:rPr lang="en-US" dirty="0" smtClean="0"/>
              <a:t>Access to the expertise of professional money managers</a:t>
            </a:r>
          </a:p>
          <a:p>
            <a:pPr lvl="1"/>
            <a:r>
              <a:rPr lang="en-US" dirty="0" smtClean="0"/>
              <a:t>Ability to participate in investment strategies that might not otherwise be available to smaller investors</a:t>
            </a:r>
          </a:p>
          <a:p>
            <a:pPr lvl="1"/>
            <a:r>
              <a:rPr lang="en-US" dirty="0" smtClean="0"/>
              <a:t>Administrative convenience and shareholder services</a:t>
            </a:r>
          </a:p>
          <a:p>
            <a:pPr lvl="1"/>
            <a:r>
              <a:rPr lang="en-US" dirty="0" smtClean="0"/>
              <a:t>A high level of investor safeguards</a:t>
            </a:r>
          </a:p>
          <a:p>
            <a:pPr lvl="1"/>
            <a:r>
              <a:rPr lang="en-US" dirty="0" smtClean="0"/>
              <a:t>Comprehensive reporting that enables easy comparisons among funds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37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“Mutual Funds”?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Fees</a:t>
            </a:r>
          </a:p>
          <a:p>
            <a:pPr lvl="1"/>
            <a:r>
              <a:rPr lang="en-US" dirty="0" smtClean="0"/>
              <a:t>No control on timing of gains</a:t>
            </a:r>
          </a:p>
          <a:p>
            <a:pPr lvl="1"/>
            <a:r>
              <a:rPr lang="en-US" dirty="0" smtClean="0"/>
              <a:t>Less predictable income</a:t>
            </a:r>
          </a:p>
          <a:p>
            <a:pPr lvl="1"/>
            <a:r>
              <a:rPr lang="en-US" dirty="0" smtClean="0"/>
              <a:t>No Customization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9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Fundamentally three varieties of mutual funds:​</a:t>
            </a:r>
          </a:p>
          <a:p>
            <a:pPr lvl="1" fontAlgn="base"/>
            <a:r>
              <a:rPr lang="en-US" u="sng" dirty="0"/>
              <a:t>Equity funds (stocks)</a:t>
            </a:r>
            <a:r>
              <a:rPr lang="en-US" dirty="0"/>
              <a:t>​</a:t>
            </a:r>
          </a:p>
          <a:p>
            <a:pPr lvl="1" fontAlgn="base"/>
            <a:r>
              <a:rPr lang="en-US" u="sng" dirty="0"/>
              <a:t>Fixed Income funds (bonds)</a:t>
            </a:r>
            <a:r>
              <a:rPr lang="en-US" dirty="0"/>
              <a:t>​</a:t>
            </a:r>
          </a:p>
          <a:p>
            <a:pPr lvl="1" fontAlgn="base"/>
            <a:r>
              <a:rPr lang="en-US" u="sng" dirty="0"/>
              <a:t>Money Market funds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16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There are two basic mutual fund management types:​</a:t>
            </a:r>
          </a:p>
          <a:p>
            <a:pPr lvl="1" fontAlgn="base"/>
            <a:r>
              <a:rPr lang="en-US" dirty="0"/>
              <a:t>passively managed / index funds​</a:t>
            </a:r>
          </a:p>
          <a:p>
            <a:pPr lvl="1" fontAlgn="base"/>
            <a:r>
              <a:rPr lang="en-US" dirty="0"/>
              <a:t>actively managed​</a:t>
            </a:r>
          </a:p>
          <a:p>
            <a:pPr fontAlgn="base"/>
            <a:r>
              <a:rPr lang="en-US" dirty="0"/>
              <a:t>Exchange-Traded Fund (</a:t>
            </a:r>
            <a:r>
              <a:rPr lang="en-US" dirty="0" smtClean="0"/>
              <a:t>ETF)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84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in Mutual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1068" y="1514803"/>
            <a:ext cx="8915400" cy="1524000"/>
          </a:xfrm>
        </p:spPr>
        <p:txBody>
          <a:bodyPr/>
          <a:lstStyle/>
          <a:p>
            <a:r>
              <a:rPr lang="en-US" dirty="0" smtClean="0"/>
              <a:t>Investment Company Institute (ICS) </a:t>
            </a:r>
          </a:p>
          <a:p>
            <a:pPr lvl="1"/>
            <a:r>
              <a:rPr lang="en-US" dirty="0" smtClean="0">
                <a:hlinkClick r:id="rId2"/>
              </a:rPr>
              <a:t>www.ici.org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344" y="2834837"/>
            <a:ext cx="5432619" cy="32726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919" y="2834837"/>
            <a:ext cx="5459208" cy="317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85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Fund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Morningstar </a:t>
            </a:r>
          </a:p>
          <a:p>
            <a:pPr lvl="1"/>
            <a:r>
              <a:rPr lang="en-US" dirty="0" smtClean="0">
                <a:hlinkClick r:id="rId2"/>
              </a:rPr>
              <a:t>www.morningstar.com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www.morningstar.com/funds/xnas/prdsx/quote.html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4614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241</TotalTime>
  <Words>586</Words>
  <Application>Microsoft Office PowerPoint</Application>
  <PresentationFormat>Widescreen</PresentationFormat>
  <Paragraphs>125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Wisp</vt:lpstr>
      <vt:lpstr>Investing through Mutual Funds</vt:lpstr>
      <vt:lpstr>Direct Ownership of Securities</vt:lpstr>
      <vt:lpstr>Mutual Fund - What is it?</vt:lpstr>
      <vt:lpstr>Why do we need “Mutual Funds”?</vt:lpstr>
      <vt:lpstr>Why do we need “Mutual Funds”?</vt:lpstr>
      <vt:lpstr>Types of Mutual Funds</vt:lpstr>
      <vt:lpstr>Types of Mutual Funds</vt:lpstr>
      <vt:lpstr>Trends in Mutual Funds</vt:lpstr>
      <vt:lpstr>Mutual Fund Characteristics</vt:lpstr>
      <vt:lpstr>How to Buy Mutual Funds</vt:lpstr>
      <vt:lpstr>Key Mutual Fund Regulators</vt:lpstr>
      <vt:lpstr>SEC and FINRA</vt:lpstr>
      <vt:lpstr>SEC vs Finra</vt:lpstr>
      <vt:lpstr>The Regulatory Process</vt:lpstr>
      <vt:lpstr>Some Current Discussions</vt:lpstr>
      <vt:lpstr>Understanding Mutual Fund Investors</vt:lpstr>
      <vt:lpstr>Mutual Funds-World-wide</vt:lpstr>
      <vt:lpstr>Household Mutual Fund Ownership</vt:lpstr>
      <vt:lpstr>Characteristics of Mutual Fund Investors</vt:lpstr>
      <vt:lpstr>Characteristics of Mutual Fund Investors</vt:lpstr>
      <vt:lpstr>Characteristics of Mutual Fund Investors</vt:lpstr>
      <vt:lpstr>Why Investors Invest in Mutual Funds?</vt:lpstr>
      <vt:lpstr>Investment Vehicles - Comparison</vt:lpstr>
      <vt:lpstr>Investment Vehicles - Comparison</vt:lpstr>
      <vt:lpstr>Investment Vehicles - Comparison</vt:lpstr>
      <vt:lpstr>Mutual Funds vs. Hedge Funds</vt:lpstr>
      <vt:lpstr>Investment Vehicles - Comparison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Investing through Mutual Funds</dc:title>
  <dc:creator>zafer.yuksel</dc:creator>
  <cp:lastModifiedBy>Zafer Yuksel</cp:lastModifiedBy>
  <cp:revision>23</cp:revision>
  <dcterms:created xsi:type="dcterms:W3CDTF">2018-01-03T18:43:39Z</dcterms:created>
  <dcterms:modified xsi:type="dcterms:W3CDTF">2019-02-04T21:26:43Z</dcterms:modified>
</cp:coreProperties>
</file>