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37"/>
  </p:notesMasterIdLst>
  <p:handoutMasterIdLst>
    <p:handoutMasterId r:id="rId38"/>
  </p:handout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528" autoAdjust="0"/>
  </p:normalViewPr>
  <p:slideViewPr>
    <p:cSldViewPr snapToGrid="0" snapToObjects="1">
      <p:cViewPr varScale="1">
        <p:scale>
          <a:sx n="59" d="100"/>
          <a:sy n="59" d="100"/>
        </p:scale>
        <p:origin x="-168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430F4AD-0A6C-41E1-9699-DC726AF61EEB}" type="datetimeFigureOut">
              <a:rPr lang="en-US" smtClean="0"/>
              <a:t>11/20/2013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F681858-F37B-4B18-AB9E-51B77FBFE3AC}" type="slidenum">
              <a:rPr lang="en-US" smtClean="0"/>
              <a:t>‹#›</a:t>
            </a:fld>
            <a:endParaRPr lang="en-US"/>
          </a:p>
        </p:txBody>
      </p:sp>
    </p:spTree>
    <p:extLst>
      <p:ext uri="{BB962C8B-B14F-4D97-AF65-F5344CB8AC3E}">
        <p14:creationId xmlns:p14="http://schemas.microsoft.com/office/powerpoint/2010/main" val="19237249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C301528-1483-4855-89AF-A6F5FB2D5247}" type="datetimeFigureOut">
              <a:rPr lang="en-US" smtClean="0"/>
              <a:t>11/20/2013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2E505C3-16E3-435D-BC3A-8D399E3FBD21}" type="slidenum">
              <a:rPr lang="en-US" smtClean="0"/>
              <a:t>‹#›</a:t>
            </a:fld>
            <a:endParaRPr lang="en-US"/>
          </a:p>
        </p:txBody>
      </p:sp>
    </p:spTree>
    <p:extLst>
      <p:ext uri="{BB962C8B-B14F-4D97-AF65-F5344CB8AC3E}">
        <p14:creationId xmlns:p14="http://schemas.microsoft.com/office/powerpoint/2010/main" val="4142710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E505C3-16E3-435D-BC3A-8D399E3FBD21}" type="slidenum">
              <a:rPr lang="en-US" smtClean="0"/>
              <a:t>1</a:t>
            </a:fld>
            <a:endParaRPr lang="en-US"/>
          </a:p>
        </p:txBody>
      </p:sp>
    </p:spTree>
    <p:extLst>
      <p:ext uri="{BB962C8B-B14F-4D97-AF65-F5344CB8AC3E}">
        <p14:creationId xmlns:p14="http://schemas.microsoft.com/office/powerpoint/2010/main" val="3463065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defRPr/>
            </a:pPr>
            <a:r>
              <a:rPr lang="en-US" b="0" dirty="0" smtClean="0">
                <a:solidFill>
                  <a:srgbClr val="644A1A"/>
                </a:solidFill>
              </a:rPr>
              <a:t>Where </a:t>
            </a:r>
            <a:r>
              <a:rPr lang="en-US" b="0" dirty="0" err="1" smtClean="0">
                <a:solidFill>
                  <a:srgbClr val="644A1A"/>
                </a:solidFill>
              </a:rPr>
              <a:t>b</a:t>
            </a:r>
            <a:r>
              <a:rPr lang="en-US" b="0" baseline="-25000" dirty="0" err="1" smtClean="0">
                <a:solidFill>
                  <a:srgbClr val="644A1A"/>
                </a:solidFill>
              </a:rPr>
              <a:t>L</a:t>
            </a:r>
            <a:r>
              <a:rPr lang="en-US" b="0" dirty="0" smtClean="0">
                <a:solidFill>
                  <a:srgbClr val="644A1A"/>
                </a:solidFill>
              </a:rPr>
              <a:t> is levered (equity) beta, </a:t>
            </a:r>
            <a:r>
              <a:rPr lang="en-US" b="0" dirty="0" err="1" smtClean="0">
                <a:solidFill>
                  <a:srgbClr val="644A1A"/>
                </a:solidFill>
              </a:rPr>
              <a:t>b</a:t>
            </a:r>
            <a:r>
              <a:rPr lang="en-US" b="0" baseline="-25000" dirty="0" err="1" smtClean="0">
                <a:solidFill>
                  <a:srgbClr val="644A1A"/>
                </a:solidFill>
              </a:rPr>
              <a:t>U</a:t>
            </a:r>
            <a:r>
              <a:rPr lang="en-US" b="0" dirty="0" smtClean="0">
                <a:solidFill>
                  <a:srgbClr val="644A1A"/>
                </a:solidFill>
              </a:rPr>
              <a:t> is unlevered (asset) beta, T is tax rate, D/E is debt to equity ratio.</a:t>
            </a:r>
          </a:p>
          <a:p>
            <a:pPr marL="342900" indent="-342900">
              <a:defRPr/>
            </a:pPr>
            <a:r>
              <a:rPr lang="en-US" sz="1400" b="0" dirty="0" smtClean="0"/>
              <a:t>Financial leverage always increases the levered beta. </a:t>
            </a:r>
          </a:p>
          <a:p>
            <a:endParaRPr lang="en-US" dirty="0"/>
          </a:p>
        </p:txBody>
      </p:sp>
      <p:sp>
        <p:nvSpPr>
          <p:cNvPr id="4" name="Slide Number Placeholder 3"/>
          <p:cNvSpPr>
            <a:spLocks noGrp="1"/>
          </p:cNvSpPr>
          <p:nvPr>
            <p:ph type="sldNum" sz="quarter" idx="10"/>
          </p:nvPr>
        </p:nvSpPr>
        <p:spPr/>
        <p:txBody>
          <a:bodyPr/>
          <a:lstStyle/>
          <a:p>
            <a:fld id="{D2E505C3-16E3-435D-BC3A-8D399E3FBD21}" type="slidenum">
              <a:rPr lang="en-US" smtClean="0"/>
              <a:t>11</a:t>
            </a:fld>
            <a:endParaRPr lang="en-US"/>
          </a:p>
        </p:txBody>
      </p:sp>
    </p:spTree>
    <p:extLst>
      <p:ext uri="{BB962C8B-B14F-4D97-AF65-F5344CB8AC3E}">
        <p14:creationId xmlns:p14="http://schemas.microsoft.com/office/powerpoint/2010/main" val="1316434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=0.9[1+(1-0.35)*(1/1)=1.485</a:t>
            </a:r>
            <a:endParaRPr lang="en-US" dirty="0"/>
          </a:p>
        </p:txBody>
      </p:sp>
      <p:sp>
        <p:nvSpPr>
          <p:cNvPr id="4" name="Slide Number Placeholder 3"/>
          <p:cNvSpPr>
            <a:spLocks noGrp="1"/>
          </p:cNvSpPr>
          <p:nvPr>
            <p:ph type="sldNum" sz="quarter" idx="10"/>
          </p:nvPr>
        </p:nvSpPr>
        <p:spPr/>
        <p:txBody>
          <a:bodyPr/>
          <a:lstStyle/>
          <a:p>
            <a:fld id="{D2E505C3-16E3-435D-BC3A-8D399E3FBD21}" type="slidenum">
              <a:rPr lang="en-US" smtClean="0"/>
              <a:t>12</a:t>
            </a:fld>
            <a:endParaRPr lang="en-US"/>
          </a:p>
        </p:txBody>
      </p:sp>
    </p:spTree>
    <p:extLst>
      <p:ext uri="{BB962C8B-B14F-4D97-AF65-F5344CB8AC3E}">
        <p14:creationId xmlns:p14="http://schemas.microsoft.com/office/powerpoint/2010/main" val="3358724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smtClean="0"/>
              <a:t>We need to calculate the yield to maturity on these bonds.</a:t>
            </a:r>
          </a:p>
          <a:p>
            <a:pPr marL="400050" lvl="1" indent="0" eaLnBrk="1" hangingPunct="1">
              <a:buFontTx/>
              <a:buNone/>
            </a:pPr>
            <a:r>
              <a:rPr lang="en-US" altLang="en-US" dirty="0" smtClean="0"/>
              <a:t>N= 44</a:t>
            </a:r>
          </a:p>
          <a:p>
            <a:pPr marL="400050" lvl="1" indent="0" eaLnBrk="1" hangingPunct="1">
              <a:buFontTx/>
              <a:buNone/>
            </a:pPr>
            <a:r>
              <a:rPr lang="en-US" altLang="en-US" dirty="0" smtClean="0"/>
              <a:t>PMT = 35</a:t>
            </a:r>
          </a:p>
          <a:p>
            <a:pPr marL="400050" lvl="1" indent="0" eaLnBrk="1" hangingPunct="1">
              <a:buFontTx/>
              <a:buNone/>
            </a:pPr>
            <a:r>
              <a:rPr lang="en-US" altLang="en-US" dirty="0" smtClean="0"/>
              <a:t>FV=1,000</a:t>
            </a:r>
          </a:p>
          <a:p>
            <a:pPr marL="400050" lvl="1" indent="0" eaLnBrk="1" hangingPunct="1">
              <a:buFontTx/>
              <a:buNone/>
            </a:pPr>
            <a:r>
              <a:rPr lang="en-US" altLang="en-US" dirty="0" smtClean="0"/>
              <a:t>PV = -960</a:t>
            </a:r>
          </a:p>
          <a:p>
            <a:pPr marL="400050" lvl="1" indent="0" eaLnBrk="1" hangingPunct="1">
              <a:buFontTx/>
              <a:buNone/>
            </a:pPr>
            <a:r>
              <a:rPr lang="en-US" altLang="en-US" dirty="0" smtClean="0"/>
              <a:t>Solve for I/Y = 3.685%</a:t>
            </a:r>
          </a:p>
          <a:p>
            <a:pPr marL="400050" lvl="1" indent="0" eaLnBrk="1" hangingPunct="1">
              <a:buFontTx/>
              <a:buNone/>
            </a:pPr>
            <a:r>
              <a:rPr lang="en-US" altLang="en-US" dirty="0" smtClean="0"/>
              <a:t>YTM= 3.69% × 2= 7.37%</a:t>
            </a:r>
          </a:p>
          <a:p>
            <a:endParaRPr lang="en-US" dirty="0"/>
          </a:p>
        </p:txBody>
      </p:sp>
      <p:sp>
        <p:nvSpPr>
          <p:cNvPr id="4" name="Slide Number Placeholder 3"/>
          <p:cNvSpPr>
            <a:spLocks noGrp="1"/>
          </p:cNvSpPr>
          <p:nvPr>
            <p:ph type="sldNum" sz="quarter" idx="10"/>
          </p:nvPr>
        </p:nvSpPr>
        <p:spPr/>
        <p:txBody>
          <a:bodyPr/>
          <a:lstStyle/>
          <a:p>
            <a:fld id="{D2E505C3-16E3-435D-BC3A-8D399E3FBD21}" type="slidenum">
              <a:rPr lang="en-US" smtClean="0"/>
              <a:t>14</a:t>
            </a:fld>
            <a:endParaRPr lang="en-US"/>
          </a:p>
        </p:txBody>
      </p:sp>
    </p:spTree>
    <p:extLst>
      <p:ext uri="{BB962C8B-B14F-4D97-AF65-F5344CB8AC3E}">
        <p14:creationId xmlns:p14="http://schemas.microsoft.com/office/powerpoint/2010/main" val="29016432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defRPr/>
            </a:pPr>
            <a:r>
              <a:rPr lang="en-US" dirty="0" err="1" smtClean="0"/>
              <a:t>R</a:t>
            </a:r>
            <a:r>
              <a:rPr lang="en-US" baseline="-25000" dirty="0" err="1" smtClean="0"/>
              <a:t>p</a:t>
            </a:r>
            <a:r>
              <a:rPr lang="en-US" dirty="0" smtClean="0"/>
              <a:t> = D/P</a:t>
            </a:r>
            <a:r>
              <a:rPr lang="en-US" baseline="-25000" dirty="0" smtClean="0"/>
              <a:t>0</a:t>
            </a:r>
          </a:p>
          <a:p>
            <a:pPr marL="0" indent="0">
              <a:buNone/>
              <a:defRPr/>
            </a:pPr>
            <a:r>
              <a:rPr lang="en-US" baseline="-25000" dirty="0" smtClean="0"/>
              <a:t>	 </a:t>
            </a:r>
            <a:r>
              <a:rPr lang="en-US" dirty="0" smtClean="0"/>
              <a:t>     </a:t>
            </a:r>
            <a:r>
              <a:rPr lang="en-US" baseline="-25000" dirty="0" smtClean="0"/>
              <a:t>=</a:t>
            </a:r>
            <a:r>
              <a:rPr lang="en-US" dirty="0" smtClean="0"/>
              <a:t> $1.30/21.05 = 6.2%</a:t>
            </a:r>
          </a:p>
          <a:p>
            <a:endParaRPr lang="en-US" dirty="0"/>
          </a:p>
        </p:txBody>
      </p:sp>
      <p:sp>
        <p:nvSpPr>
          <p:cNvPr id="4" name="Slide Number Placeholder 3"/>
          <p:cNvSpPr>
            <a:spLocks noGrp="1"/>
          </p:cNvSpPr>
          <p:nvPr>
            <p:ph type="sldNum" sz="quarter" idx="10"/>
          </p:nvPr>
        </p:nvSpPr>
        <p:spPr/>
        <p:txBody>
          <a:bodyPr/>
          <a:lstStyle/>
          <a:p>
            <a:fld id="{D2E505C3-16E3-435D-BC3A-8D399E3FBD21}" type="slidenum">
              <a:rPr lang="en-US" smtClean="0"/>
              <a:t>16</a:t>
            </a:fld>
            <a:endParaRPr lang="en-US"/>
          </a:p>
        </p:txBody>
      </p:sp>
    </p:spTree>
    <p:extLst>
      <p:ext uri="{BB962C8B-B14F-4D97-AF65-F5344CB8AC3E}">
        <p14:creationId xmlns:p14="http://schemas.microsoft.com/office/powerpoint/2010/main" val="2988109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eaLnBrk="1" hangingPunct="1">
              <a:buFontTx/>
              <a:buNone/>
              <a:defRPr/>
            </a:pPr>
            <a:r>
              <a:rPr lang="en-US" dirty="0" smtClean="0"/>
              <a:t>Cost of equity = 8% + (0.74 x 7%) = 13.18%</a:t>
            </a:r>
          </a:p>
          <a:p>
            <a:pPr marL="0" indent="0" eaLnBrk="1" hangingPunct="1">
              <a:buFontTx/>
              <a:buNone/>
              <a:defRPr/>
            </a:pPr>
            <a:r>
              <a:rPr lang="en-US" dirty="0" smtClean="0"/>
              <a:t>Cost of debt (before tax) = 11%</a:t>
            </a:r>
          </a:p>
          <a:p>
            <a:pPr marL="0" indent="0" eaLnBrk="1" hangingPunct="1">
              <a:buFontTx/>
              <a:buNone/>
              <a:defRPr/>
            </a:pPr>
            <a:r>
              <a:rPr lang="en-US" dirty="0" smtClean="0"/>
              <a:t>Market value of equity = 20 x 1,400,000 = $28,000,000</a:t>
            </a:r>
          </a:p>
          <a:p>
            <a:pPr marL="0" indent="0" eaLnBrk="1" hangingPunct="1">
              <a:buFontTx/>
              <a:buNone/>
              <a:defRPr/>
            </a:pPr>
            <a:r>
              <a:rPr lang="en-US" dirty="0" smtClean="0"/>
              <a:t>Market value of debt = .93 x 5,000,000 = $4,650,000</a:t>
            </a:r>
          </a:p>
          <a:p>
            <a:pPr marL="0" indent="0" eaLnBrk="1" hangingPunct="1">
              <a:buFontTx/>
              <a:buNone/>
              <a:defRPr/>
            </a:pPr>
            <a:r>
              <a:rPr lang="en-US" dirty="0" smtClean="0"/>
              <a:t>V= E + D = 28,000,000 + 4,650,000 = 32,650,000</a:t>
            </a:r>
          </a:p>
          <a:p>
            <a:pPr marL="0" indent="0" eaLnBrk="1" hangingPunct="1">
              <a:buFontTx/>
              <a:buNone/>
              <a:defRPr/>
            </a:pPr>
            <a:r>
              <a:rPr lang="en-US" dirty="0" smtClean="0"/>
              <a:t>E/V= 28,000,000 / 32,650,000 = 0.8579</a:t>
            </a:r>
          </a:p>
          <a:p>
            <a:pPr marL="0" indent="0" eaLnBrk="1" hangingPunct="1">
              <a:buFontTx/>
              <a:buNone/>
              <a:defRPr/>
            </a:pPr>
            <a:r>
              <a:rPr lang="en-US" dirty="0" smtClean="0"/>
              <a:t>D/V = 4,650,000/32,650,000 = 0.1424</a:t>
            </a:r>
          </a:p>
          <a:p>
            <a:pPr marL="0" indent="0" eaLnBrk="1" hangingPunct="1">
              <a:buFontTx/>
              <a:buNone/>
              <a:defRPr/>
            </a:pPr>
            <a:r>
              <a:rPr lang="en-US" dirty="0" smtClean="0"/>
              <a:t>WACC= (E/V) × R</a:t>
            </a:r>
            <a:r>
              <a:rPr lang="en-US" baseline="-25000" dirty="0" smtClean="0"/>
              <a:t>E</a:t>
            </a:r>
            <a:r>
              <a:rPr lang="en-US" dirty="0" smtClean="0"/>
              <a:t> + (D/V) × R</a:t>
            </a:r>
            <a:r>
              <a:rPr lang="en-US" baseline="-25000" dirty="0" smtClean="0"/>
              <a:t>D </a:t>
            </a:r>
            <a:r>
              <a:rPr lang="en-US" dirty="0" smtClean="0"/>
              <a:t>× (1- T</a:t>
            </a:r>
            <a:r>
              <a:rPr lang="en-US" baseline="-25000" dirty="0" smtClean="0"/>
              <a:t>C</a:t>
            </a:r>
            <a:r>
              <a:rPr lang="en-US" dirty="0" smtClean="0"/>
              <a:t>)</a:t>
            </a:r>
          </a:p>
          <a:p>
            <a:pPr marL="0" indent="0" eaLnBrk="1" hangingPunct="1">
              <a:buFontTx/>
              <a:buNone/>
              <a:defRPr/>
            </a:pPr>
            <a:r>
              <a:rPr lang="en-US" dirty="0" smtClean="0"/>
              <a:t>WACC = 0.8579 × 13.18% + 0.1424 × 11% × (1- 0.34) = 12.34% </a:t>
            </a:r>
          </a:p>
          <a:p>
            <a:endParaRPr lang="en-US" dirty="0"/>
          </a:p>
        </p:txBody>
      </p:sp>
      <p:sp>
        <p:nvSpPr>
          <p:cNvPr id="4" name="Slide Number Placeholder 3"/>
          <p:cNvSpPr>
            <a:spLocks noGrp="1"/>
          </p:cNvSpPr>
          <p:nvPr>
            <p:ph type="sldNum" sz="quarter" idx="10"/>
          </p:nvPr>
        </p:nvSpPr>
        <p:spPr/>
        <p:txBody>
          <a:bodyPr/>
          <a:lstStyle/>
          <a:p>
            <a:fld id="{D2E505C3-16E3-435D-BC3A-8D399E3FBD21}" type="slidenum">
              <a:rPr lang="en-US" smtClean="0"/>
              <a:t>18</a:t>
            </a:fld>
            <a:endParaRPr lang="en-US"/>
          </a:p>
        </p:txBody>
      </p:sp>
    </p:spTree>
    <p:extLst>
      <p:ext uri="{BB962C8B-B14F-4D97-AF65-F5344CB8AC3E}">
        <p14:creationId xmlns:p14="http://schemas.microsoft.com/office/powerpoint/2010/main" val="32163206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smtClean="0"/>
              <a:t>A firm that uses one discount rate for all projects may over time increase the risk of the firm while decreasing its value.</a:t>
            </a:r>
          </a:p>
          <a:p>
            <a:endParaRPr lang="en-US" dirty="0"/>
          </a:p>
        </p:txBody>
      </p:sp>
      <p:sp>
        <p:nvSpPr>
          <p:cNvPr id="4" name="Slide Number Placeholder 3"/>
          <p:cNvSpPr>
            <a:spLocks noGrp="1"/>
          </p:cNvSpPr>
          <p:nvPr>
            <p:ph type="sldNum" sz="quarter" idx="10"/>
          </p:nvPr>
        </p:nvSpPr>
        <p:spPr/>
        <p:txBody>
          <a:bodyPr/>
          <a:lstStyle/>
          <a:p>
            <a:fld id="{D2E505C3-16E3-435D-BC3A-8D399E3FBD21}" type="slidenum">
              <a:rPr lang="en-US" smtClean="0"/>
              <a:t>20</a:t>
            </a:fld>
            <a:endParaRPr lang="en-US"/>
          </a:p>
        </p:txBody>
      </p:sp>
    </p:spTree>
    <p:extLst>
      <p:ext uri="{BB962C8B-B14F-4D97-AF65-F5344CB8AC3E}">
        <p14:creationId xmlns:p14="http://schemas.microsoft.com/office/powerpoint/2010/main" val="162192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34D8DEE8-7A87-4E01-8ADE-4C49CDD43F74}" type="datetime1">
              <a:rPr lang="en-US" smtClean="0"/>
              <a:pPr/>
              <a:t>11/20/2013</a:t>
            </a:fld>
            <a:endParaRPr lang="en-US" dirty="0"/>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dirty="0"/>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EC43563C-D9B3-4432-B336-144C997D6215}" type="datetime1">
              <a:rPr lang="en-US" smtClean="0"/>
              <a:pPr/>
              <a:t>11/20/2013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r"/>
            <a:fld id="{F7886C9C-DC18-4195-8FD5-A50AA931D419}" type="slidenum">
              <a:rPr lang="en-US" smtClean="0"/>
              <a:pPr algn="r"/>
              <a:t>‹#›</a:t>
            </a:fld>
            <a:endParaRPr lang="en-US" dirty="0"/>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4CF13737-8506-438E-ABC0-0BE7E06DCCA6}" type="datetime1">
              <a:rPr lang="en-US" smtClean="0"/>
              <a:pPr/>
              <a:t>11/20/2013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886C9C-DC18-4195-8FD5-A50AA931D419}"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941D58AA-1C84-40C9-BFEE-631CCB17636C}" type="datetime1">
              <a:rPr lang="en-US" smtClean="0"/>
              <a:pPr/>
              <a:t>11/20/2013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886C9C-DC18-4195-8FD5-A50AA931D419}"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936542C1-4E96-413B-B72E-6C4B39D85C9D}" type="datetime1">
              <a:rPr lang="en-US" smtClean="0"/>
              <a:pPr/>
              <a:t>11/20/2013</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F0542AA2-D442-471A-9D69-80392E1E581D}" type="datetime1">
              <a:rPr lang="en-US" smtClean="0"/>
              <a:pPr/>
              <a:t>11/20/2013</a:t>
            </a:fld>
            <a:endParaRPr lang="en-US" dirty="0"/>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43563C-D9B3-4432-B336-144C997D6215}" type="datetime1">
              <a:rPr lang="en-US" smtClean="0"/>
              <a:pPr/>
              <a:t>11/20/2013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r"/>
            <a:fld id="{F7886C9C-DC18-4195-8FD5-A50AA931D419}" type="slidenum">
              <a:rPr lang="en-US" smtClean="0"/>
              <a:pPr algn="r"/>
              <a:t>‹#›</a:t>
            </a:fld>
            <a:endParaRPr lang="en-US" dirty="0"/>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EC43563C-D9B3-4432-B336-144C997D6215}" type="datetime1">
              <a:rPr lang="en-US" smtClean="0"/>
              <a:pPr/>
              <a:t>11/20/2013</a:t>
            </a:fld>
            <a:endParaRPr lang="en-US" dirty="0"/>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p>
            <a:pPr algn="r"/>
            <a:fld id="{F7886C9C-DC18-4195-8FD5-A50AA931D419}" type="slidenum">
              <a:rPr lang="en-US" smtClean="0"/>
              <a:pPr algn="r"/>
              <a:t>‹#›</a:t>
            </a:fld>
            <a:endParaRPr lang="en-US" dirty="0"/>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Click icon to add picture</a:t>
            </a:r>
            <a:endParaRP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EC43563C-D9B3-4432-B336-144C997D6215}" type="datetime1">
              <a:rPr lang="en-US" smtClean="0"/>
              <a:pPr/>
              <a:t>11/20/2013</a:t>
            </a:fld>
            <a:endParaRPr lang="en-US" dirty="0"/>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p>
            <a:pPr algn="r"/>
            <a:fld id="{F7886C9C-DC18-4195-8FD5-A50AA931D419}" type="slidenum">
              <a:rPr lang="en-US" smtClean="0"/>
              <a:pPr algn="r"/>
              <a:t>‹#›</a:t>
            </a:fld>
            <a:endParaRPr lang="en-US" dirty="0"/>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Click icon to add picture</a:t>
            </a:r>
            <a:endParaRP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EC43563C-D9B3-4432-B336-144C997D6215}" type="datetime1">
              <a:rPr lang="en-US" smtClean="0"/>
              <a:pPr/>
              <a:t>11/20/2013</a:t>
            </a:fld>
            <a:endParaRPr lang="en-US" dirty="0"/>
          </a:p>
        </p:txBody>
      </p:sp>
      <p:sp>
        <p:nvSpPr>
          <p:cNvPr id="6" name="Footer Placeholder 5"/>
          <p:cNvSpPr>
            <a:spLocks noGrp="1"/>
          </p:cNvSpPr>
          <p:nvPr>
            <p:ph type="ftr" sz="quarter" idx="11"/>
          </p:nvPr>
        </p:nvSpPr>
        <p:spPr>
          <a:xfrm>
            <a:off x="4191000" y="6423585"/>
            <a:ext cx="3005138" cy="365125"/>
          </a:xfrm>
        </p:spPr>
        <p:txBody>
          <a:bodyPr/>
          <a:lstStyle/>
          <a:p>
            <a:endParaRPr lang="en-US" dirty="0"/>
          </a:p>
        </p:txBody>
      </p:sp>
      <p:sp>
        <p:nvSpPr>
          <p:cNvPr id="7" name="Slide Number Placeholder 6"/>
          <p:cNvSpPr>
            <a:spLocks noGrp="1"/>
          </p:cNvSpPr>
          <p:nvPr>
            <p:ph type="sldNum" sz="quarter" idx="12"/>
          </p:nvPr>
        </p:nvSpPr>
        <p:spPr/>
        <p:txBody>
          <a:bodyPr/>
          <a:lstStyle/>
          <a:p>
            <a:pPr algn="r"/>
            <a:fld id="{F7886C9C-DC18-4195-8FD5-A50AA931D419}" type="slidenum">
              <a:rPr lang="en-US" smtClean="0"/>
              <a:pPr algn="r"/>
              <a:t>‹#›</a:t>
            </a:fld>
            <a:endParaRPr lang="en-US" dirty="0"/>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Click icon to add picture</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Click icon to add picture</a:t>
            </a:r>
            <a:endParaRP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F8F9461-E3EB-40CD-B93F-E5CBBBD8E0BA}" type="datetimeFigureOut">
              <a:rPr lang="en-US" smtClean="0"/>
              <a:pPr/>
              <a:t>11/20/2013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A7543-9AAE-4E9F-B28C-4FCCFD07D4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2EFF424-F111-43CB-9C75-D52325012943}" type="datetime1">
              <a:rPr lang="en-US" smtClean="0"/>
              <a:pPr/>
              <a:t>11/20/2013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886C9C-DC18-4195-8FD5-A50AA931D419}"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0578FA3-38AD-400D-A4D2-18E8EF129E5F}" type="datetime1">
              <a:rPr lang="en-US" smtClean="0"/>
              <a:pPr/>
              <a:t>11/20/2013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886C9C-DC18-4195-8FD5-A50AA931D419}" type="slidenum">
              <a:rPr lang="en-US" smtClean="0"/>
              <a:pPr/>
              <a:t>‹#›</a:t>
            </a:fld>
            <a:endParaRPr lang="en-US" dirty="0"/>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cSld name="1_Section Header">
    <p:spTree>
      <p:nvGrpSpPr>
        <p:cNvPr id="1" name=""/>
        <p:cNvGrpSpPr/>
        <p:nvPr/>
      </p:nvGrpSpPr>
      <p:grpSpPr>
        <a:xfrm>
          <a:off x="0" y="0"/>
          <a:ext cx="0" cy="0"/>
          <a:chOff x="0" y="0"/>
          <a:chExt cx="0" cy="0"/>
        </a:xfrm>
      </p:grpSpPr>
      <p:sp>
        <p:nvSpPr>
          <p:cNvPr id="9" name="Rectangle 8"/>
          <p:cNvSpPr/>
          <p:nvPr/>
        </p:nvSpPr>
        <p:spPr>
          <a:xfrm>
            <a:off x="0" y="4038600"/>
            <a:ext cx="9144000" cy="609600"/>
          </a:xfrm>
          <a:prstGeom prst="rect">
            <a:avLst/>
          </a:prstGeom>
          <a:solidFill>
            <a:schemeClr val="accent6">
              <a:shade val="75000"/>
            </a:schemeClr>
          </a:solidFill>
          <a:ln w="25400" cap="rnd" cmpd="sng" algn="ctr">
            <a:noFill/>
            <a:prstDash val="solid"/>
          </a:ln>
          <a:effectLst/>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14" name="Title 13"/>
          <p:cNvSpPr>
            <a:spLocks noGrp="1"/>
          </p:cNvSpPr>
          <p:nvPr>
            <p:ph type="ctrTitle"/>
          </p:nvPr>
        </p:nvSpPr>
        <p:spPr>
          <a:xfrm>
            <a:off x="228600" y="4114800"/>
            <a:ext cx="7239000" cy="533400"/>
          </a:xfrm>
          <a:noFill/>
        </p:spPr>
        <p:txBody>
          <a:bodyPr vert="horz"/>
          <a:lstStyle>
            <a:lvl1pPr algn="l">
              <a:defRPr sz="2000" b="0" cap="all" spc="150" baseline="0">
                <a:solidFill>
                  <a:schemeClr val="bg1"/>
                </a:solidFill>
              </a:defRPr>
            </a:lvl1pPr>
            <a:extLst/>
          </a:lstStyle>
          <a:p>
            <a:r>
              <a:rPr lang="en-US" smtClean="0"/>
              <a:t>Click to edit Master title style</a:t>
            </a:r>
            <a:endParaRPr lang="en-US" dirty="0"/>
          </a:p>
        </p:txBody>
      </p:sp>
      <p:sp>
        <p:nvSpPr>
          <p:cNvPr id="3" name="Rectangle 3"/>
          <p:cNvSpPr>
            <a:spLocks noGrp="1"/>
          </p:cNvSpPr>
          <p:nvPr>
            <p:ph type="dt" sz="half" idx="10"/>
          </p:nvPr>
        </p:nvSpPr>
        <p:spPr>
          <a:xfrm>
            <a:off x="228600" y="6477000"/>
            <a:ext cx="1600200" cy="304800"/>
          </a:xfrm>
        </p:spPr>
        <p:txBody>
          <a:bodyPr anchor="ctr"/>
          <a:lstStyle>
            <a:lvl1pPr algn="l">
              <a:defRPr>
                <a:solidFill>
                  <a:srgbClr val="A0A0A0"/>
                </a:solidFill>
              </a:defRPr>
            </a:lvl1pPr>
            <a:extLst/>
          </a:lstStyle>
          <a:p>
            <a:fld id="{EC43563C-D9B3-4432-B336-144C997D6215}" type="datetime1">
              <a:rPr lang="en-US" smtClean="0"/>
              <a:pPr/>
              <a:t>11/20/2013</a:t>
            </a:fld>
            <a:endParaRPr lang="en-US" dirty="0"/>
          </a:p>
        </p:txBody>
      </p:sp>
      <p:sp>
        <p:nvSpPr>
          <p:cNvPr id="4" name="Rectangle 4"/>
          <p:cNvSpPr>
            <a:spLocks noGrp="1"/>
          </p:cNvSpPr>
          <p:nvPr>
            <p:ph type="ftr" sz="quarter" idx="11"/>
          </p:nvPr>
        </p:nvSpPr>
        <p:spPr>
          <a:xfrm>
            <a:off x="2705100" y="6477000"/>
            <a:ext cx="3733800" cy="304800"/>
          </a:xfrm>
        </p:spPr>
        <p:txBody>
          <a:bodyPr/>
          <a:lstStyle>
            <a:lvl1pPr>
              <a:defRPr>
                <a:solidFill>
                  <a:schemeClr val="bg1"/>
                </a:solidFill>
              </a:defRPr>
            </a:lvl1pPr>
            <a:extLst/>
          </a:lstStyle>
          <a:p>
            <a:endParaRPr lang="en-US" dirty="0"/>
          </a:p>
        </p:txBody>
      </p:sp>
      <p:sp>
        <p:nvSpPr>
          <p:cNvPr id="13" name="Slide Number Placeholder 12"/>
          <p:cNvSpPr>
            <a:spLocks noGrp="1"/>
          </p:cNvSpPr>
          <p:nvPr>
            <p:ph type="sldNum" sz="quarter" idx="12"/>
          </p:nvPr>
        </p:nvSpPr>
        <p:spPr>
          <a:xfrm>
            <a:off x="6477000" y="6477000"/>
            <a:ext cx="1021080" cy="304800"/>
          </a:xfrm>
        </p:spPr>
        <p:txBody>
          <a:bodyPr anchor="ctr"/>
          <a:lstStyle>
            <a:extLst/>
          </a:lstStyle>
          <a:p>
            <a:pPr algn="r"/>
            <a:fld id="{F7886C9C-DC18-4195-8FD5-A50AA931D419}" type="slidenum">
              <a:rPr lang="en-US" smtClean="0"/>
              <a:pPr algn="r"/>
              <a:t>‹#›</a:t>
            </a:fld>
            <a:endParaRPr lang="en-US" dirty="0"/>
          </a:p>
        </p:txBody>
      </p:sp>
      <p:sp>
        <p:nvSpPr>
          <p:cNvPr id="11" name="Rectangle 10"/>
          <p:cNvSpPr/>
          <p:nvPr/>
        </p:nvSpPr>
        <p:spPr>
          <a:xfrm>
            <a:off x="0" y="4645880"/>
            <a:ext cx="9144000" cy="27432"/>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EC43563C-D9B3-4432-B336-144C997D6215}" type="datetime1">
              <a:rPr lang="en-US" smtClean="0"/>
              <a:pPr/>
              <a:t>11/20/2013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r"/>
            <a:fld id="{F7886C9C-DC18-4195-8FD5-A50AA931D419}" type="slidenum">
              <a:rPr lang="en-US" smtClean="0"/>
              <a:pPr algn="r"/>
              <a:t>‹#›</a:t>
            </a:fld>
            <a:endParaRPr lang="en-US" dirty="0"/>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EC43563C-D9B3-4432-B336-144C997D6215}" type="datetime1">
              <a:rPr lang="en-US" smtClean="0"/>
              <a:pPr/>
              <a:t>11/20/2013</a:t>
            </a:fld>
            <a:endParaRPr lang="en-US" dirty="0"/>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dirty="0"/>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Click icon to add picture</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74A8BBF0-342D-409A-9C0A-B1B451E92883}" type="datetime1">
              <a:rPr lang="en-US" smtClean="0"/>
              <a:pPr/>
              <a:t>11/20/2013</a:t>
            </a:fld>
            <a:endParaRPr lang="en-US" dirty="0"/>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a:xfrm>
            <a:off x="8305800" y="6248774"/>
            <a:ext cx="554038" cy="365125"/>
          </a:xfrm>
        </p:spPr>
        <p:txBody>
          <a:bodyPr/>
          <a:lstStyle/>
          <a:p>
            <a:pPr algn="r"/>
            <a:fld id="{F7886C9C-DC18-4195-8FD5-A50AA931D419}" type="slidenum">
              <a:rPr lang="en-US" smtClean="0"/>
              <a:pPr algn="r"/>
              <a:t>‹#›</a:t>
            </a:fld>
            <a:endParaRPr lang="en-US" dirty="0"/>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345DA190-4BDC-4D39-B5BB-A14B3E8B1B3D}" type="datetime1">
              <a:rPr lang="en-US" smtClean="0"/>
              <a:pPr/>
              <a:t>11/20/2013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581D52F2-9B11-4FC0-9217-7D20B3AC9849}" type="datetime1">
              <a:rPr lang="en-US" smtClean="0"/>
              <a:pPr/>
              <a:t>11/20/2013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886C9C-DC18-4195-8FD5-A50AA931D419}" type="slidenum">
              <a:rPr lang="en-US" smtClean="0"/>
              <a:pPr/>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EC43563C-D9B3-4432-B336-144C997D6215}" type="datetime1">
              <a:rPr lang="en-US" smtClean="0"/>
              <a:pPr/>
              <a:t>11/20/2013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pPr algn="r"/>
            <a:fld id="{F7886C9C-DC18-4195-8FD5-A50AA931D419}" type="slidenum">
              <a:rPr lang="en-US" smtClean="0"/>
              <a:pPr algn="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EC43563C-D9B3-4432-B336-144C997D6215}" type="datetime1">
              <a:rPr lang="en-US" smtClean="0"/>
              <a:pPr/>
              <a:t>11/20/2013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r"/>
            <a:fld id="{F7886C9C-DC18-4195-8FD5-A50AA931D419}" type="slidenum">
              <a:rPr lang="en-US" smtClean="0"/>
              <a:pPr algn="r"/>
              <a:t>‹#›</a:t>
            </a:fld>
            <a:endParaRPr lang="en-US" dirty="0"/>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EC43563C-D9B3-4432-B336-144C997D6215}" type="datetime1">
              <a:rPr lang="en-US" smtClean="0"/>
              <a:pPr/>
              <a:t>11/20/2013</a:t>
            </a:fld>
            <a:endParaRPr lang="en-US" dirty="0"/>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pPr algn="r"/>
            <a:fld id="{F7886C9C-DC18-4195-8FD5-A50AA931D419}" type="slidenum">
              <a:rPr lang="en-US" smtClean="0"/>
              <a:pPr algn="r"/>
              <a:t>‹#›</a:t>
            </a:fld>
            <a:endParaRPr lang="en-US" dirty="0"/>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 id="2147483695" r:id="rId18"/>
    <p:sldLayoutId id="2147483696" r:id="rId19"/>
    <p:sldLayoutId id="2147483697" r:id="rId20"/>
    <p:sldLayoutId id="2147483698" r:id="rId21"/>
  </p:sldLayoutIdLst>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hf sldNum="0" hdr="0" ftr="0" dt="0"/>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3.emf"/><Relationship Id="rId4" Type="http://schemas.openxmlformats.org/officeDocument/2006/relationships/oleObject" Target="../embeddings/oleObject3.bin"/></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415621" y="4761235"/>
            <a:ext cx="6494666" cy="681622"/>
          </a:xfrm>
        </p:spPr>
        <p:txBody>
          <a:bodyPr>
            <a:normAutofit/>
          </a:bodyPr>
          <a:lstStyle/>
          <a:p>
            <a:pPr algn="ctr"/>
            <a:r>
              <a:rPr lang="en-US" sz="3600" dirty="0" smtClean="0"/>
              <a:t>Cost of Capital</a:t>
            </a:r>
            <a:endParaRPr lang="en-US" sz="3600" dirty="0"/>
          </a:p>
        </p:txBody>
      </p:sp>
      <p:sp>
        <p:nvSpPr>
          <p:cNvPr id="4" name="Subtitle 1"/>
          <p:cNvSpPr txBox="1">
            <a:spLocks/>
          </p:cNvSpPr>
          <p:nvPr/>
        </p:nvSpPr>
        <p:spPr>
          <a:xfrm>
            <a:off x="1568021" y="5813521"/>
            <a:ext cx="6494666" cy="681622"/>
          </a:xfrm>
          <a:prstGeom prst="rect">
            <a:avLst/>
          </a:prstGeom>
        </p:spPr>
        <p:txBody>
          <a:bodyPr vert="horz" lIns="91440" tIns="45720" rIns="91440" bIns="45720" rtlCol="0">
            <a:normAutofit/>
          </a:bodyPr>
          <a:lstStyle>
            <a:lvl1pPr marL="0" indent="0" algn="l" defTabSz="914400" rtl="0" eaLnBrk="1" latinLnBrk="0" hangingPunct="1">
              <a:spcBef>
                <a:spcPts val="300"/>
              </a:spcBef>
              <a:buClr>
                <a:schemeClr val="accent1"/>
              </a:buClr>
              <a:buSzPct val="75000"/>
              <a:buFont typeface="Wingdings" pitchFamily="2" charset="2"/>
              <a:buNone/>
              <a:defRPr sz="1400" kern="1200">
                <a:solidFill>
                  <a:schemeClr val="tx1">
                    <a:tint val="75000"/>
                  </a:schemeClr>
                </a:solidFill>
                <a:latin typeface="+mn-lt"/>
                <a:ea typeface="+mn-ea"/>
                <a:cs typeface="+mn-cs"/>
              </a:defRPr>
            </a:lvl1pPr>
            <a:lvl2pPr marL="457200" indent="0" algn="ctr" defTabSz="914400" rtl="0" eaLnBrk="1" latinLnBrk="0" hangingPunct="1">
              <a:spcBef>
                <a:spcPts val="600"/>
              </a:spcBef>
              <a:buClr>
                <a:schemeClr val="accent1">
                  <a:lumMod val="60000"/>
                  <a:lumOff val="40000"/>
                </a:schemeClr>
              </a:buClr>
              <a:buSzPct val="75000"/>
              <a:buFont typeface="Wingdings" pitchFamily="2" charset="2"/>
              <a:buNone/>
              <a:defRPr sz="1800" kern="1200">
                <a:solidFill>
                  <a:schemeClr val="tx1">
                    <a:tint val="75000"/>
                  </a:schemeClr>
                </a:solidFill>
                <a:latin typeface="+mn-lt"/>
                <a:ea typeface="+mn-ea"/>
                <a:cs typeface="+mn-cs"/>
              </a:defRPr>
            </a:lvl2pPr>
            <a:lvl3pPr marL="914400" indent="0" algn="ctr" defTabSz="914400" rtl="0" eaLnBrk="1" latinLnBrk="0" hangingPunct="1">
              <a:spcBef>
                <a:spcPts val="600"/>
              </a:spcBef>
              <a:buClr>
                <a:schemeClr val="accent1"/>
              </a:buClr>
              <a:buSzPct val="75000"/>
              <a:buFont typeface="Wingdings" pitchFamily="2" charset="2"/>
              <a:buNone/>
              <a:defRPr sz="1800" kern="1200">
                <a:solidFill>
                  <a:schemeClr val="tx1">
                    <a:tint val="75000"/>
                  </a:schemeClr>
                </a:solidFill>
                <a:latin typeface="+mn-lt"/>
                <a:ea typeface="+mn-ea"/>
                <a:cs typeface="+mn-cs"/>
              </a:defRPr>
            </a:lvl3pPr>
            <a:lvl4pPr marL="1371600" indent="0" algn="ctr" defTabSz="914400" rtl="0" eaLnBrk="1" latinLnBrk="0" hangingPunct="1">
              <a:spcBef>
                <a:spcPts val="600"/>
              </a:spcBef>
              <a:buClr>
                <a:schemeClr val="accent1">
                  <a:lumMod val="60000"/>
                  <a:lumOff val="40000"/>
                </a:schemeClr>
              </a:buClr>
              <a:buSzPct val="75000"/>
              <a:buFont typeface="Wingdings" pitchFamily="2"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ts val="600"/>
              </a:spcBef>
              <a:buClr>
                <a:schemeClr val="accent1"/>
              </a:buClr>
              <a:buSzPct val="75000"/>
              <a:buFont typeface="Wingdings" pitchFamily="2" charset="2"/>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lumMod val="60000"/>
                  <a:lumOff val="40000"/>
                </a:schemeClr>
              </a:buClr>
              <a:buSzPct val="75000"/>
              <a:buFont typeface="Wingdings" pitchFamily="2" charset="2"/>
              <a:buNone/>
              <a:defRPr lang="en-US"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SzPct val="75000"/>
              <a:buFont typeface="Wingdings" pitchFamily="2" charset="2"/>
              <a:buNone/>
              <a:defRPr lang="en-US" sz="1800" kern="1200" baseline="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lumMod val="60000"/>
                  <a:lumOff val="40000"/>
                </a:schemeClr>
              </a:buClr>
              <a:buSzPct val="75000"/>
              <a:buFont typeface="Wingdings" pitchFamily="2" charset="2"/>
              <a:buNone/>
              <a:defRPr lang="en-US" sz="1800" kern="1200" baseline="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SzPct val="75000"/>
              <a:buFont typeface="Wingdings" pitchFamily="2" charset="2"/>
              <a:buNone/>
              <a:defRPr lang="en-US" sz="1800" kern="1200" baseline="0">
                <a:solidFill>
                  <a:schemeClr val="tx1">
                    <a:tint val="75000"/>
                  </a:schemeClr>
                </a:solidFill>
                <a:latin typeface="+mn-lt"/>
                <a:ea typeface="+mn-ea"/>
                <a:cs typeface="+mn-cs"/>
              </a:defRPr>
            </a:lvl9pPr>
          </a:lstStyle>
          <a:p>
            <a:pPr algn="ctr"/>
            <a:r>
              <a:rPr lang="en-US" sz="2400" dirty="0" smtClean="0"/>
              <a:t>RWJ-Chapter 14</a:t>
            </a:r>
          </a:p>
          <a:p>
            <a:pPr algn="ctr"/>
            <a:endParaRPr lang="en-US" sz="2400" dirty="0"/>
          </a:p>
        </p:txBody>
      </p:sp>
    </p:spTree>
    <p:extLst>
      <p:ext uri="{BB962C8B-B14F-4D97-AF65-F5344CB8AC3E}">
        <p14:creationId xmlns:p14="http://schemas.microsoft.com/office/powerpoint/2010/main" val="43155099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Operating Leverage</a:t>
            </a:r>
            <a:endParaRPr lang="en-US" dirty="0"/>
          </a:p>
        </p:txBody>
      </p:sp>
      <p:sp>
        <p:nvSpPr>
          <p:cNvPr id="3" name="Content Placeholder 2"/>
          <p:cNvSpPr>
            <a:spLocks noGrp="1"/>
          </p:cNvSpPr>
          <p:nvPr>
            <p:ph idx="1"/>
          </p:nvPr>
        </p:nvSpPr>
        <p:spPr>
          <a:xfrm>
            <a:off x="498474" y="5277853"/>
            <a:ext cx="7556313" cy="848310"/>
          </a:xfrm>
        </p:spPr>
        <p:txBody>
          <a:bodyPr/>
          <a:lstStyle/>
          <a:p>
            <a:r>
              <a:rPr lang="en-US" altLang="en-US" dirty="0"/>
              <a:t>Operating leverage increases as fixed costs rise and variable costs fall.</a:t>
            </a:r>
          </a:p>
          <a:p>
            <a:endParaRPr lang="en-US" dirty="0"/>
          </a:p>
        </p:txBody>
      </p:sp>
      <p:sp>
        <p:nvSpPr>
          <p:cNvPr id="4" name="Line 3"/>
          <p:cNvSpPr>
            <a:spLocks noChangeShapeType="1"/>
          </p:cNvSpPr>
          <p:nvPr/>
        </p:nvSpPr>
        <p:spPr bwMode="auto">
          <a:xfrm>
            <a:off x="1447800" y="4267200"/>
            <a:ext cx="3048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Text Box 4"/>
          <p:cNvSpPr txBox="1">
            <a:spLocks noChangeArrowheads="1"/>
          </p:cNvSpPr>
          <p:nvPr/>
        </p:nvSpPr>
        <p:spPr bwMode="auto">
          <a:xfrm>
            <a:off x="3505200" y="4251325"/>
            <a:ext cx="144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r>
              <a:rPr lang="en-US" altLang="en-US" sz="2000" b="0"/>
              <a:t>Volume</a:t>
            </a:r>
          </a:p>
        </p:txBody>
      </p:sp>
      <p:sp>
        <p:nvSpPr>
          <p:cNvPr id="6" name="Text Box 5"/>
          <p:cNvSpPr txBox="1">
            <a:spLocks noChangeArrowheads="1"/>
          </p:cNvSpPr>
          <p:nvPr/>
        </p:nvSpPr>
        <p:spPr bwMode="auto">
          <a:xfrm>
            <a:off x="914400" y="2209800"/>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r" eaLnBrk="1" hangingPunct="1">
              <a:spcBef>
                <a:spcPct val="50000"/>
              </a:spcBef>
            </a:pPr>
            <a:r>
              <a:rPr lang="en-US" altLang="en-US" b="0"/>
              <a:t>$</a:t>
            </a:r>
          </a:p>
        </p:txBody>
      </p:sp>
      <p:sp>
        <p:nvSpPr>
          <p:cNvPr id="7" name="Line 6"/>
          <p:cNvSpPr>
            <a:spLocks noChangeShapeType="1"/>
          </p:cNvSpPr>
          <p:nvPr/>
        </p:nvSpPr>
        <p:spPr bwMode="auto">
          <a:xfrm>
            <a:off x="1447800" y="4008438"/>
            <a:ext cx="2057400" cy="0"/>
          </a:xfrm>
          <a:prstGeom prst="line">
            <a:avLst/>
          </a:prstGeom>
          <a:noFill/>
          <a:ln w="381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Text Box 7"/>
          <p:cNvSpPr txBox="1">
            <a:spLocks noChangeArrowheads="1"/>
          </p:cNvSpPr>
          <p:nvPr/>
        </p:nvSpPr>
        <p:spPr bwMode="auto">
          <a:xfrm>
            <a:off x="3505200" y="3824288"/>
            <a:ext cx="1219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CC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r>
              <a:rPr lang="en-US" altLang="en-US" sz="1800" b="0">
                <a:solidFill>
                  <a:srgbClr val="CC0000"/>
                </a:solidFill>
              </a:rPr>
              <a:t>Fixed costs</a:t>
            </a:r>
          </a:p>
        </p:txBody>
      </p:sp>
      <p:sp>
        <p:nvSpPr>
          <p:cNvPr id="9" name="Line 8"/>
          <p:cNvSpPr>
            <a:spLocks noChangeShapeType="1"/>
          </p:cNvSpPr>
          <p:nvPr/>
        </p:nvSpPr>
        <p:spPr bwMode="auto">
          <a:xfrm flipV="1">
            <a:off x="1447800" y="2514600"/>
            <a:ext cx="2057400" cy="1447800"/>
          </a:xfrm>
          <a:prstGeom prst="line">
            <a:avLst/>
          </a:prstGeom>
          <a:noFill/>
          <a:ln w="381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Text Box 9"/>
          <p:cNvSpPr txBox="1">
            <a:spLocks noChangeArrowheads="1"/>
          </p:cNvSpPr>
          <p:nvPr/>
        </p:nvSpPr>
        <p:spPr bwMode="auto">
          <a:xfrm>
            <a:off x="3505200" y="2133600"/>
            <a:ext cx="914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r>
              <a:rPr lang="en-US" altLang="en-US" sz="1800" b="0">
                <a:solidFill>
                  <a:srgbClr val="CC0000"/>
                </a:solidFill>
              </a:rPr>
              <a:t>Total costs</a:t>
            </a:r>
          </a:p>
        </p:txBody>
      </p:sp>
      <p:sp>
        <p:nvSpPr>
          <p:cNvPr id="11" name="Line 10"/>
          <p:cNvSpPr>
            <a:spLocks noChangeShapeType="1"/>
          </p:cNvSpPr>
          <p:nvPr/>
        </p:nvSpPr>
        <p:spPr bwMode="auto">
          <a:xfrm>
            <a:off x="1447800" y="1981200"/>
            <a:ext cx="0" cy="2286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Line 11"/>
          <p:cNvSpPr>
            <a:spLocks noChangeShapeType="1"/>
          </p:cNvSpPr>
          <p:nvPr/>
        </p:nvSpPr>
        <p:spPr bwMode="auto">
          <a:xfrm>
            <a:off x="6858000" y="1981200"/>
            <a:ext cx="0" cy="2438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Line 12"/>
          <p:cNvSpPr>
            <a:spLocks noChangeShapeType="1"/>
          </p:cNvSpPr>
          <p:nvPr/>
        </p:nvSpPr>
        <p:spPr bwMode="auto">
          <a:xfrm>
            <a:off x="5410200" y="3200400"/>
            <a:ext cx="28956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Line 13"/>
          <p:cNvSpPr>
            <a:spLocks noChangeShapeType="1"/>
          </p:cNvSpPr>
          <p:nvPr/>
        </p:nvSpPr>
        <p:spPr bwMode="auto">
          <a:xfrm flipV="1">
            <a:off x="5410200" y="2743200"/>
            <a:ext cx="2895600" cy="914400"/>
          </a:xfrm>
          <a:prstGeom prst="line">
            <a:avLst/>
          </a:prstGeom>
          <a:noFill/>
          <a:ln w="381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Text Box 14"/>
          <p:cNvSpPr txBox="1">
            <a:spLocks noChangeArrowheads="1"/>
          </p:cNvSpPr>
          <p:nvPr/>
        </p:nvSpPr>
        <p:spPr bwMode="auto">
          <a:xfrm>
            <a:off x="5867400" y="1905000"/>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r>
              <a:rPr lang="en-US" altLang="en-US" b="0">
                <a:sym typeface="Symbol" pitchFamily="18" charset="2"/>
              </a:rPr>
              <a:t> </a:t>
            </a:r>
            <a:r>
              <a:rPr lang="en-US" altLang="en-US" sz="2000" b="0">
                <a:sym typeface="Symbol" pitchFamily="18" charset="2"/>
              </a:rPr>
              <a:t>EBIT</a:t>
            </a:r>
            <a:endParaRPr lang="en-US" altLang="en-US" sz="2000" b="0"/>
          </a:p>
        </p:txBody>
      </p:sp>
      <p:sp>
        <p:nvSpPr>
          <p:cNvPr id="16" name="Text Box 15"/>
          <p:cNvSpPr txBox="1">
            <a:spLocks noChangeArrowheads="1"/>
          </p:cNvSpPr>
          <p:nvPr/>
        </p:nvSpPr>
        <p:spPr bwMode="auto">
          <a:xfrm>
            <a:off x="7162800" y="3200400"/>
            <a:ext cx="137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r" eaLnBrk="1" hangingPunct="1">
              <a:spcBef>
                <a:spcPct val="50000"/>
              </a:spcBef>
            </a:pPr>
            <a:r>
              <a:rPr lang="en-US" altLang="en-US" b="0">
                <a:sym typeface="Symbol" pitchFamily="18" charset="2"/>
              </a:rPr>
              <a:t> </a:t>
            </a:r>
            <a:r>
              <a:rPr lang="en-US" altLang="en-US" sz="2000" b="0">
                <a:sym typeface="Symbol" pitchFamily="18" charset="2"/>
              </a:rPr>
              <a:t>Volume</a:t>
            </a:r>
            <a:endParaRPr lang="en-US" altLang="en-US" sz="2000" b="0"/>
          </a:p>
        </p:txBody>
      </p:sp>
      <p:grpSp>
        <p:nvGrpSpPr>
          <p:cNvPr id="17" name="Group 17"/>
          <p:cNvGrpSpPr>
            <a:grpSpLocks/>
          </p:cNvGrpSpPr>
          <p:nvPr/>
        </p:nvGrpSpPr>
        <p:grpSpPr bwMode="auto">
          <a:xfrm>
            <a:off x="1447800" y="2971800"/>
            <a:ext cx="3276600" cy="366713"/>
            <a:chOff x="912" y="1488"/>
            <a:chExt cx="2064" cy="231"/>
          </a:xfrm>
        </p:grpSpPr>
        <p:sp>
          <p:nvSpPr>
            <p:cNvPr id="18" name="Line 18"/>
            <p:cNvSpPr>
              <a:spLocks noChangeShapeType="1"/>
            </p:cNvSpPr>
            <p:nvPr/>
          </p:nvSpPr>
          <p:spPr bwMode="auto">
            <a:xfrm>
              <a:off x="912" y="1603"/>
              <a:ext cx="1296" cy="0"/>
            </a:xfrm>
            <a:prstGeom prst="line">
              <a:avLst/>
            </a:prstGeom>
            <a:noFill/>
            <a:ln w="38100">
              <a:solidFill>
                <a:srgbClr val="33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Text Box 19"/>
            <p:cNvSpPr txBox="1">
              <a:spLocks noChangeArrowheads="1"/>
            </p:cNvSpPr>
            <p:nvPr/>
          </p:nvSpPr>
          <p:spPr bwMode="auto">
            <a:xfrm>
              <a:off x="2208" y="1488"/>
              <a:ext cx="76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CC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r>
                <a:rPr lang="en-US" altLang="en-US" sz="1800" b="0">
                  <a:solidFill>
                    <a:srgbClr val="336600"/>
                  </a:solidFill>
                </a:rPr>
                <a:t>Fixed costs</a:t>
              </a:r>
            </a:p>
          </p:txBody>
        </p:sp>
      </p:grpSp>
      <p:grpSp>
        <p:nvGrpSpPr>
          <p:cNvPr id="20" name="Group 20"/>
          <p:cNvGrpSpPr>
            <a:grpSpLocks/>
          </p:cNvGrpSpPr>
          <p:nvPr/>
        </p:nvGrpSpPr>
        <p:grpSpPr bwMode="auto">
          <a:xfrm>
            <a:off x="1447800" y="2133600"/>
            <a:ext cx="2971800" cy="990600"/>
            <a:chOff x="912" y="960"/>
            <a:chExt cx="1872" cy="624"/>
          </a:xfrm>
        </p:grpSpPr>
        <p:sp>
          <p:nvSpPr>
            <p:cNvPr id="21" name="Line 21"/>
            <p:cNvSpPr>
              <a:spLocks noChangeShapeType="1"/>
            </p:cNvSpPr>
            <p:nvPr/>
          </p:nvSpPr>
          <p:spPr bwMode="auto">
            <a:xfrm flipV="1">
              <a:off x="912" y="1200"/>
              <a:ext cx="1296" cy="384"/>
            </a:xfrm>
            <a:prstGeom prst="line">
              <a:avLst/>
            </a:prstGeom>
            <a:noFill/>
            <a:ln w="38100">
              <a:solidFill>
                <a:srgbClr val="33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Text Box 22"/>
            <p:cNvSpPr txBox="1">
              <a:spLocks noChangeArrowheads="1"/>
            </p:cNvSpPr>
            <p:nvPr/>
          </p:nvSpPr>
          <p:spPr bwMode="auto">
            <a:xfrm>
              <a:off x="2208" y="960"/>
              <a:ext cx="57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r>
                <a:rPr lang="en-US" altLang="en-US" sz="1800" b="0">
                  <a:solidFill>
                    <a:srgbClr val="336600"/>
                  </a:solidFill>
                </a:rPr>
                <a:t>Total costs</a:t>
              </a:r>
            </a:p>
          </p:txBody>
        </p:sp>
      </p:grpSp>
      <p:sp>
        <p:nvSpPr>
          <p:cNvPr id="23" name="Line 23"/>
          <p:cNvSpPr>
            <a:spLocks noChangeShapeType="1"/>
          </p:cNvSpPr>
          <p:nvPr/>
        </p:nvSpPr>
        <p:spPr bwMode="auto">
          <a:xfrm flipV="1">
            <a:off x="5943600" y="1905000"/>
            <a:ext cx="1828800" cy="2590800"/>
          </a:xfrm>
          <a:prstGeom prst="line">
            <a:avLst/>
          </a:prstGeom>
          <a:noFill/>
          <a:ln w="38100">
            <a:solidFill>
              <a:srgbClr val="33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74470801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Leverage</a:t>
            </a:r>
            <a:endParaRPr lang="en-US" dirty="0"/>
          </a:p>
        </p:txBody>
      </p:sp>
      <p:sp>
        <p:nvSpPr>
          <p:cNvPr id="3" name="Content Placeholder 2"/>
          <p:cNvSpPr>
            <a:spLocks noGrp="1"/>
          </p:cNvSpPr>
          <p:nvPr>
            <p:ph idx="1"/>
          </p:nvPr>
        </p:nvSpPr>
        <p:spPr>
          <a:xfrm>
            <a:off x="498474" y="1981201"/>
            <a:ext cx="7556313" cy="2350168"/>
          </a:xfrm>
        </p:spPr>
        <p:txBody>
          <a:bodyPr/>
          <a:lstStyle/>
          <a:p>
            <a:r>
              <a:rPr lang="en-US" altLang="en-US" u="sng" dirty="0"/>
              <a:t>Operating leverage</a:t>
            </a:r>
            <a:r>
              <a:rPr lang="en-US" altLang="en-US" dirty="0"/>
              <a:t> refers to the sensitivity to the firm’s fixed costs of </a:t>
            </a:r>
            <a:r>
              <a:rPr lang="en-US" altLang="en-US" i="1" dirty="0"/>
              <a:t>production</a:t>
            </a:r>
            <a:r>
              <a:rPr lang="en-US" altLang="en-US" dirty="0"/>
              <a:t>.</a:t>
            </a:r>
          </a:p>
          <a:p>
            <a:r>
              <a:rPr lang="en-US" altLang="en-US" u="sng" dirty="0"/>
              <a:t>Financial leverage</a:t>
            </a:r>
            <a:r>
              <a:rPr lang="en-US" altLang="en-US" dirty="0"/>
              <a:t> is the sensitivity of a firm’s fixed costs of </a:t>
            </a:r>
            <a:r>
              <a:rPr lang="en-US" altLang="en-US" i="1" dirty="0"/>
              <a:t>financing</a:t>
            </a:r>
            <a:r>
              <a:rPr lang="en-US" altLang="en-US" dirty="0"/>
              <a:t>.</a:t>
            </a:r>
          </a:p>
          <a:p>
            <a:r>
              <a:rPr lang="en-US" altLang="en-US" dirty="0"/>
              <a:t>The relationship between the betas and leverage is given by:</a:t>
            </a:r>
          </a:p>
        </p:txBody>
      </p:sp>
      <mc:AlternateContent xmlns:mc="http://schemas.openxmlformats.org/markup-compatibility/2006" xmlns:a14="http://schemas.microsoft.com/office/drawing/2010/main">
        <mc:Choice Requires="a14">
          <p:sp>
            <p:nvSpPr>
              <p:cNvPr id="5" name="TextBox 4"/>
              <p:cNvSpPr txBox="1"/>
              <p:nvPr/>
            </p:nvSpPr>
            <p:spPr>
              <a:xfrm>
                <a:off x="1163053" y="4644189"/>
                <a:ext cx="2481833" cy="84548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i="1" smtClean="0">
                              <a:latin typeface="Cambria Math"/>
                              <a:ea typeface="Cambria Math"/>
                            </a:rPr>
                            <m:t>𝛽</m:t>
                          </m:r>
                        </m:e>
                        <m:sub>
                          <m:r>
                            <a:rPr lang="en-US" b="0" i="1" smtClean="0">
                              <a:latin typeface="Cambria Math"/>
                            </a:rPr>
                            <m:t>𝑈</m:t>
                          </m:r>
                        </m:sub>
                      </m:sSub>
                      <m:r>
                        <a:rPr lang="en-US" b="0" i="1" smtClean="0">
                          <a:latin typeface="Cambria Math"/>
                        </a:rPr>
                        <m:t>=</m:t>
                      </m:r>
                      <m:f>
                        <m:fPr>
                          <m:ctrlPr>
                            <a:rPr lang="en-US" b="0" i="1" smtClean="0">
                              <a:latin typeface="Cambria Math"/>
                            </a:rPr>
                          </m:ctrlPr>
                        </m:fPr>
                        <m:num>
                          <m:sSub>
                            <m:sSubPr>
                              <m:ctrlPr>
                                <a:rPr lang="en-US" b="0" i="1" smtClean="0">
                                  <a:latin typeface="Cambria Math"/>
                                </a:rPr>
                              </m:ctrlPr>
                            </m:sSubPr>
                            <m:e>
                              <m:r>
                                <a:rPr lang="en-US" b="0" i="1" smtClean="0">
                                  <a:latin typeface="Cambria Math"/>
                                  <a:ea typeface="Cambria Math"/>
                                </a:rPr>
                                <m:t>𝛽</m:t>
                              </m:r>
                            </m:e>
                            <m:sub>
                              <m:r>
                                <a:rPr lang="en-US" b="0" i="1" smtClean="0">
                                  <a:latin typeface="Cambria Math"/>
                                </a:rPr>
                                <m:t>𝐿</m:t>
                              </m:r>
                            </m:sub>
                          </m:sSub>
                        </m:num>
                        <m:den>
                          <m:d>
                            <m:dPr>
                              <m:begChr m:val="["/>
                              <m:endChr m:val="]"/>
                              <m:ctrlPr>
                                <a:rPr lang="en-US" b="0" i="1" smtClean="0">
                                  <a:latin typeface="Cambria Math"/>
                                </a:rPr>
                              </m:ctrlPr>
                            </m:dPr>
                            <m:e>
                              <m:r>
                                <a:rPr lang="en-US" b="0" i="1" smtClean="0">
                                  <a:latin typeface="Cambria Math"/>
                                </a:rPr>
                                <m:t>1+(1−</m:t>
                              </m:r>
                              <m:r>
                                <a:rPr lang="en-US" b="0" i="1" smtClean="0">
                                  <a:latin typeface="Cambria Math"/>
                                </a:rPr>
                                <m:t>𝑇</m:t>
                              </m:r>
                              <m:r>
                                <a:rPr lang="en-US" b="0" i="1" smtClean="0">
                                  <a:latin typeface="Cambria Math"/>
                                </a:rPr>
                                <m:t>)(</m:t>
                              </m:r>
                              <m:f>
                                <m:fPr>
                                  <m:ctrlPr>
                                    <a:rPr lang="en-US" b="0" i="1" smtClean="0">
                                      <a:latin typeface="Cambria Math"/>
                                    </a:rPr>
                                  </m:ctrlPr>
                                </m:fPr>
                                <m:num>
                                  <m:r>
                                    <a:rPr lang="en-US" b="0" i="1" smtClean="0">
                                      <a:latin typeface="Cambria Math"/>
                                    </a:rPr>
                                    <m:t>𝐷</m:t>
                                  </m:r>
                                </m:num>
                                <m:den>
                                  <m:r>
                                    <a:rPr lang="en-US" b="0" i="1" smtClean="0">
                                      <a:latin typeface="Cambria Math"/>
                                    </a:rPr>
                                    <m:t>𝐸</m:t>
                                  </m:r>
                                </m:den>
                              </m:f>
                              <m:r>
                                <a:rPr lang="en-US" b="0" i="1" smtClean="0">
                                  <a:latin typeface="Cambria Math"/>
                                </a:rPr>
                                <m:t>)</m:t>
                              </m:r>
                            </m:e>
                          </m:d>
                        </m:den>
                      </m:f>
                    </m:oMath>
                  </m:oMathPara>
                </a14:m>
                <a:endParaRPr lang="en-US" dirty="0"/>
              </a:p>
            </p:txBody>
          </p:sp>
        </mc:Choice>
        <mc:Fallback xmlns="">
          <p:sp>
            <p:nvSpPr>
              <p:cNvPr id="5" name="TextBox 4"/>
              <p:cNvSpPr txBox="1">
                <a:spLocks noRot="1" noChangeAspect="1" noMove="1" noResize="1" noEditPoints="1" noAdjustHandles="1" noChangeArrowheads="1" noChangeShapeType="1" noTextEdit="1"/>
              </p:cNvSpPr>
              <p:nvPr/>
            </p:nvSpPr>
            <p:spPr>
              <a:xfrm>
                <a:off x="1163053" y="4644189"/>
                <a:ext cx="2481833" cy="845488"/>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5374105" y="4644189"/>
                <a:ext cx="2861361" cy="484172"/>
              </a:xfrm>
              <a:prstGeom prst="rect">
                <a:avLst/>
              </a:prstGeom>
              <a:noFill/>
            </p:spPr>
            <p:txBody>
              <a:bodyPr wrap="none" rtlCol="0">
                <a:spAutoFit/>
              </a:bodyPr>
              <a:lstStyle/>
              <a:p>
                <a14:m>
                  <m:oMath xmlns:m="http://schemas.openxmlformats.org/officeDocument/2006/math">
                    <m:sSub>
                      <m:sSubPr>
                        <m:ctrlPr>
                          <a:rPr lang="en-US" i="1" smtClean="0">
                            <a:latin typeface="Cambria Math"/>
                          </a:rPr>
                        </m:ctrlPr>
                      </m:sSubPr>
                      <m:e>
                        <m:r>
                          <a:rPr lang="en-US" i="1" smtClean="0">
                            <a:latin typeface="Cambria Math"/>
                            <a:ea typeface="Cambria Math"/>
                          </a:rPr>
                          <m:t>𝛽</m:t>
                        </m:r>
                      </m:e>
                      <m:sub>
                        <m:r>
                          <a:rPr lang="en-US" b="0" i="1" smtClean="0">
                            <a:latin typeface="Cambria Math"/>
                          </a:rPr>
                          <m:t>𝐿</m:t>
                        </m:r>
                      </m:sub>
                    </m:sSub>
                    <m:r>
                      <a:rPr lang="en-US" b="0" i="1" smtClean="0">
                        <a:latin typeface="Cambria Math"/>
                      </a:rPr>
                      <m:t>=</m:t>
                    </m:r>
                    <m:sSub>
                      <m:sSubPr>
                        <m:ctrlPr>
                          <a:rPr lang="en-US" b="0" i="1" smtClean="0">
                            <a:latin typeface="Cambria Math"/>
                          </a:rPr>
                        </m:ctrlPr>
                      </m:sSubPr>
                      <m:e>
                        <m:r>
                          <a:rPr lang="en-US" b="0" i="1" smtClean="0">
                            <a:latin typeface="Cambria Math"/>
                            <a:ea typeface="Cambria Math"/>
                          </a:rPr>
                          <m:t>𝛽</m:t>
                        </m:r>
                      </m:e>
                      <m:sub>
                        <m:r>
                          <a:rPr lang="en-US" b="0" i="1" smtClean="0">
                            <a:latin typeface="Cambria Math"/>
                          </a:rPr>
                          <m:t>𝑈</m:t>
                        </m:r>
                      </m:sub>
                    </m:sSub>
                    <m:r>
                      <a:rPr lang="en-US" b="0" i="1" smtClean="0">
                        <a:latin typeface="Cambria Math"/>
                        <a:ea typeface="Cambria Math"/>
                      </a:rPr>
                      <m:t>×</m:t>
                    </m:r>
                  </m:oMath>
                </a14:m>
                <a:r>
                  <a:rPr lang="en-US" dirty="0" smtClean="0"/>
                  <a:t> [</a:t>
                </a:r>
                <a14:m>
                  <m:oMath xmlns:m="http://schemas.openxmlformats.org/officeDocument/2006/math">
                    <m:r>
                      <a:rPr lang="en-US" i="1">
                        <a:latin typeface="Cambria Math"/>
                      </a:rPr>
                      <m:t>1+(1−</m:t>
                    </m:r>
                    <m:r>
                      <a:rPr lang="en-US" i="1">
                        <a:latin typeface="Cambria Math"/>
                      </a:rPr>
                      <m:t>𝑇</m:t>
                    </m:r>
                    <m:r>
                      <a:rPr lang="en-US" i="1">
                        <a:latin typeface="Cambria Math"/>
                      </a:rPr>
                      <m:t>)(</m:t>
                    </m:r>
                    <m:f>
                      <m:fPr>
                        <m:ctrlPr>
                          <a:rPr lang="en-US" i="1">
                            <a:latin typeface="Cambria Math"/>
                          </a:rPr>
                        </m:ctrlPr>
                      </m:fPr>
                      <m:num>
                        <m:r>
                          <a:rPr lang="en-US" i="1">
                            <a:latin typeface="Cambria Math"/>
                          </a:rPr>
                          <m:t>𝐷</m:t>
                        </m:r>
                      </m:num>
                      <m:den>
                        <m:r>
                          <a:rPr lang="en-US" i="1">
                            <a:latin typeface="Cambria Math"/>
                          </a:rPr>
                          <m:t>𝐸</m:t>
                        </m:r>
                      </m:den>
                    </m:f>
                    <m:r>
                      <a:rPr lang="en-US" i="1">
                        <a:latin typeface="Cambria Math"/>
                      </a:rPr>
                      <m:t>)</m:t>
                    </m:r>
                    <m:r>
                      <a:rPr lang="en-US" b="0" i="1" smtClean="0">
                        <a:latin typeface="Cambria Math"/>
                      </a:rPr>
                      <m:t>]</m:t>
                    </m:r>
                  </m:oMath>
                </a14:m>
                <a:endParaRPr lang="en-US" dirty="0"/>
              </a:p>
            </p:txBody>
          </p:sp>
        </mc:Choice>
        <mc:Fallback xmlns="">
          <p:sp>
            <p:nvSpPr>
              <p:cNvPr id="6" name="TextBox 5"/>
              <p:cNvSpPr txBox="1">
                <a:spLocks noRot="1" noChangeAspect="1" noMove="1" noResize="1" noEditPoints="1" noAdjustHandles="1" noChangeArrowheads="1" noChangeShapeType="1" noTextEdit="1"/>
              </p:cNvSpPr>
              <p:nvPr/>
            </p:nvSpPr>
            <p:spPr>
              <a:xfrm>
                <a:off x="5374105" y="4644189"/>
                <a:ext cx="2861361" cy="484172"/>
              </a:xfrm>
              <a:prstGeom prst="rect">
                <a:avLst/>
              </a:prstGeom>
              <a:blipFill rotWithShape="1">
                <a:blip r:embed="rId4"/>
                <a:stretch>
                  <a:fillRect l="-640" b="-7595"/>
                </a:stretch>
              </a:blipFill>
            </p:spPr>
            <p:txBody>
              <a:bodyPr/>
              <a:lstStyle/>
              <a:p>
                <a:r>
                  <a:rPr lang="en-US">
                    <a:noFill/>
                  </a:rPr>
                  <a:t> </a:t>
                </a:r>
              </a:p>
            </p:txBody>
          </p:sp>
        </mc:Fallback>
      </mc:AlternateContent>
    </p:spTree>
    <p:extLst>
      <p:ext uri="{BB962C8B-B14F-4D97-AF65-F5344CB8AC3E}">
        <p14:creationId xmlns:p14="http://schemas.microsoft.com/office/powerpoint/2010/main" val="57393752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pPr>
              <a:buNone/>
            </a:pPr>
            <a:r>
              <a:rPr lang="en-US" altLang="en-US" dirty="0"/>
              <a:t>Consider Grand Sport, Inc., which is currently all-equity and has a beta of 0.90.</a:t>
            </a:r>
          </a:p>
          <a:p>
            <a:pPr>
              <a:buNone/>
            </a:pPr>
            <a:r>
              <a:rPr lang="en-US" altLang="en-US" dirty="0"/>
              <a:t>The firm has decided to lever up to a capital structure of 1 part debt to 1 part equity.</a:t>
            </a:r>
          </a:p>
          <a:p>
            <a:pPr>
              <a:buNone/>
            </a:pPr>
            <a:r>
              <a:rPr lang="en-US" altLang="en-US" dirty="0"/>
              <a:t>Since the firm will remain in the same industry, its asset beta should remain 0.90. Assume that the tax rate is 35%.</a:t>
            </a:r>
            <a:endParaRPr lang="en-US" dirty="0"/>
          </a:p>
        </p:txBody>
      </p:sp>
    </p:spTree>
    <p:extLst>
      <p:ext uri="{BB962C8B-B14F-4D97-AF65-F5344CB8AC3E}">
        <p14:creationId xmlns:p14="http://schemas.microsoft.com/office/powerpoint/2010/main" val="151846707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Costs of Debt and Preferred Stock</a:t>
            </a:r>
            <a:endParaRPr lang="en-US" dirty="0"/>
          </a:p>
        </p:txBody>
      </p:sp>
      <p:sp>
        <p:nvSpPr>
          <p:cNvPr id="3" name="Content Placeholder 2"/>
          <p:cNvSpPr>
            <a:spLocks noGrp="1"/>
          </p:cNvSpPr>
          <p:nvPr>
            <p:ph idx="1"/>
          </p:nvPr>
        </p:nvSpPr>
        <p:spPr/>
        <p:txBody>
          <a:bodyPr>
            <a:normAutofit lnSpcReduction="10000"/>
          </a:bodyPr>
          <a:lstStyle/>
          <a:p>
            <a:r>
              <a:rPr lang="en-US" altLang="en-US" dirty="0"/>
              <a:t>Cost of debt is the return that lenders require on the firm’s debt.</a:t>
            </a:r>
          </a:p>
          <a:p>
            <a:r>
              <a:rPr lang="en-US" altLang="en-US" dirty="0"/>
              <a:t>Cost of debt is the interest rate the firm must pay on NEW borrowing.</a:t>
            </a:r>
          </a:p>
          <a:p>
            <a:r>
              <a:rPr lang="en-US" altLang="en-US" dirty="0"/>
              <a:t>If the firm has bonds outstanding, then the yield to maturity on those bonds is the market-required rate on the firm’s debt.</a:t>
            </a:r>
          </a:p>
          <a:p>
            <a:r>
              <a:rPr lang="en-US" altLang="en-US" dirty="0"/>
              <a:t> If the firm’s bonds are rated, say AA, then we can use the interest rate on newly issued AA-rated bonds as cost of debt. </a:t>
            </a:r>
          </a:p>
          <a:p>
            <a:r>
              <a:rPr lang="en-US" altLang="en-US" dirty="0"/>
              <a:t>Caution: Coupon rate on the existing debt is irrelevant here. Coupon rate tells us the cost of debt when the bonds were first issued, not the cost of debt today. </a:t>
            </a:r>
          </a:p>
          <a:p>
            <a:endParaRPr lang="en-US" dirty="0"/>
          </a:p>
        </p:txBody>
      </p:sp>
    </p:spTree>
    <p:extLst>
      <p:ext uri="{BB962C8B-B14F-4D97-AF65-F5344CB8AC3E}">
        <p14:creationId xmlns:p14="http://schemas.microsoft.com/office/powerpoint/2010/main" val="393627706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altLang="en-US" dirty="0"/>
              <a:t>Suppose General Tool Company issued a 30-year, 7 percent semiannual coupon bond with $1,000 face value 8 years ago. The bond is currently selling for 96 percent of its face value. What is General Tool’s cost of debt?</a:t>
            </a:r>
          </a:p>
          <a:p>
            <a:pPr marL="0" indent="0">
              <a:buNone/>
            </a:pPr>
            <a:endParaRPr lang="en-US" dirty="0"/>
          </a:p>
        </p:txBody>
      </p:sp>
    </p:spTree>
    <p:extLst>
      <p:ext uri="{BB962C8B-B14F-4D97-AF65-F5344CB8AC3E}">
        <p14:creationId xmlns:p14="http://schemas.microsoft.com/office/powerpoint/2010/main" val="427888681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Cost of Preferred Stock</a:t>
            </a:r>
            <a:endParaRPr lang="en-US" dirty="0"/>
          </a:p>
        </p:txBody>
      </p:sp>
      <p:sp>
        <p:nvSpPr>
          <p:cNvPr id="3" name="Content Placeholder 2"/>
          <p:cNvSpPr>
            <a:spLocks noGrp="1"/>
          </p:cNvSpPr>
          <p:nvPr>
            <p:ph idx="1"/>
          </p:nvPr>
        </p:nvSpPr>
        <p:spPr/>
        <p:txBody>
          <a:bodyPr/>
          <a:lstStyle/>
          <a:p>
            <a:pPr>
              <a:defRPr/>
            </a:pPr>
            <a:r>
              <a:rPr lang="en-US" dirty="0"/>
              <a:t>Preferred stock has a fixed dividend paid every period forever. </a:t>
            </a:r>
          </a:p>
          <a:p>
            <a:pPr>
              <a:defRPr/>
            </a:pPr>
            <a:r>
              <a:rPr lang="en-US" dirty="0"/>
              <a:t>So, the cash flows from the preferred stock is a perpetuity. </a:t>
            </a:r>
          </a:p>
          <a:p>
            <a:pPr>
              <a:defRPr/>
            </a:pPr>
            <a:r>
              <a:rPr lang="en-US" dirty="0"/>
              <a:t>Cost of preferred stock is calculated as:</a:t>
            </a:r>
          </a:p>
          <a:p>
            <a:pPr marL="0" indent="0">
              <a:buNone/>
              <a:defRPr/>
            </a:pPr>
            <a:r>
              <a:rPr lang="en-US" dirty="0"/>
              <a:t>	</a:t>
            </a:r>
            <a:r>
              <a:rPr lang="en-US" dirty="0" err="1"/>
              <a:t>R</a:t>
            </a:r>
            <a:r>
              <a:rPr lang="en-US" baseline="-25000" dirty="0" err="1"/>
              <a:t>p</a:t>
            </a:r>
            <a:r>
              <a:rPr lang="en-US" dirty="0"/>
              <a:t> = D/P</a:t>
            </a:r>
            <a:r>
              <a:rPr lang="en-US" baseline="-25000" dirty="0"/>
              <a:t>0</a:t>
            </a:r>
          </a:p>
          <a:p>
            <a:endParaRPr lang="en-US" dirty="0"/>
          </a:p>
        </p:txBody>
      </p:sp>
    </p:spTree>
    <p:extLst>
      <p:ext uri="{BB962C8B-B14F-4D97-AF65-F5344CB8AC3E}">
        <p14:creationId xmlns:p14="http://schemas.microsoft.com/office/powerpoint/2010/main" val="158488541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pPr marL="0" indent="0">
              <a:buNone/>
              <a:defRPr/>
            </a:pPr>
            <a:r>
              <a:rPr lang="en-US" dirty="0"/>
              <a:t>Alabama Power Co. has an issue of ordinary preferred stock with a $25 par value that traded on NYSE. The issue pays $1.30 annually per share and sells for $21.05 per share.  What is Alabama Power’s cost of preferred stock?</a:t>
            </a:r>
          </a:p>
          <a:p>
            <a:pPr marL="0" indent="0">
              <a:buNone/>
              <a:defRPr/>
            </a:pPr>
            <a:r>
              <a:rPr lang="en-US" dirty="0"/>
              <a:t>	</a:t>
            </a:r>
          </a:p>
          <a:p>
            <a:pPr marL="0" indent="0">
              <a:buNone/>
              <a:defRPr/>
            </a:pPr>
            <a:r>
              <a:rPr lang="en-US" dirty="0"/>
              <a:t>	</a:t>
            </a:r>
          </a:p>
        </p:txBody>
      </p:sp>
    </p:spTree>
    <p:extLst>
      <p:ext uri="{BB962C8B-B14F-4D97-AF65-F5344CB8AC3E}">
        <p14:creationId xmlns:p14="http://schemas.microsoft.com/office/powerpoint/2010/main" val="75586176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670938"/>
          </a:xfrm>
        </p:spPr>
        <p:txBody>
          <a:bodyPr/>
          <a:lstStyle/>
          <a:p>
            <a:r>
              <a:rPr lang="en-US" sz="3000" dirty="0" smtClean="0"/>
              <a:t>The Weighted Average of Cost of Capital</a:t>
            </a:r>
            <a:endParaRPr lang="en-US" sz="3000" dirty="0"/>
          </a:p>
        </p:txBody>
      </p:sp>
      <p:sp>
        <p:nvSpPr>
          <p:cNvPr id="3" name="Content Placeholder 2"/>
          <p:cNvSpPr>
            <a:spLocks noGrp="1"/>
          </p:cNvSpPr>
          <p:nvPr>
            <p:ph idx="1"/>
          </p:nvPr>
        </p:nvSpPr>
        <p:spPr>
          <a:xfrm>
            <a:off x="498474" y="1155032"/>
            <a:ext cx="7556313" cy="4971131"/>
          </a:xfrm>
        </p:spPr>
        <p:txBody>
          <a:bodyPr>
            <a:normAutofit fontScale="92500" lnSpcReduction="20000"/>
          </a:bodyPr>
          <a:lstStyle/>
          <a:p>
            <a:pPr>
              <a:defRPr/>
            </a:pPr>
            <a:r>
              <a:rPr lang="en-US" dirty="0"/>
              <a:t>Now that we know how to calculate the cost of the main sources of capital the firm employs, we will see how to combine these costs. </a:t>
            </a:r>
          </a:p>
          <a:p>
            <a:pPr>
              <a:defRPr/>
            </a:pPr>
            <a:r>
              <a:rPr lang="en-US" dirty="0"/>
              <a:t>We will use market value weights. </a:t>
            </a:r>
          </a:p>
          <a:p>
            <a:pPr>
              <a:defRPr/>
            </a:pPr>
            <a:r>
              <a:rPr lang="en-US" dirty="0"/>
              <a:t>First, calculate market value of equity and debt.</a:t>
            </a:r>
          </a:p>
          <a:p>
            <a:pPr>
              <a:defRPr/>
            </a:pPr>
            <a:r>
              <a:rPr lang="en-US" dirty="0"/>
              <a:t>Then use the percentages of each source of capital as the weights. </a:t>
            </a:r>
          </a:p>
          <a:p>
            <a:pPr>
              <a:defRPr/>
            </a:pPr>
            <a:endParaRPr lang="en-US" dirty="0"/>
          </a:p>
          <a:p>
            <a:pPr>
              <a:defRPr/>
            </a:pPr>
            <a:endParaRPr lang="en-US" dirty="0"/>
          </a:p>
          <a:p>
            <a:pPr>
              <a:defRPr/>
            </a:pPr>
            <a:endParaRPr lang="en-US" dirty="0"/>
          </a:p>
          <a:p>
            <a:pPr marL="0" indent="0">
              <a:buNone/>
              <a:defRPr/>
            </a:pPr>
            <a:r>
              <a:rPr lang="en-US" dirty="0"/>
              <a:t>WACC= (E/V) × R</a:t>
            </a:r>
            <a:r>
              <a:rPr lang="en-US" baseline="-25000" dirty="0"/>
              <a:t>E</a:t>
            </a:r>
            <a:r>
              <a:rPr lang="en-US" dirty="0"/>
              <a:t> + (D/V) × R</a:t>
            </a:r>
            <a:r>
              <a:rPr lang="en-US" baseline="-25000" dirty="0"/>
              <a:t>D </a:t>
            </a:r>
            <a:r>
              <a:rPr lang="en-US" dirty="0"/>
              <a:t>× (1- T</a:t>
            </a:r>
            <a:r>
              <a:rPr lang="en-US" baseline="-25000" dirty="0"/>
              <a:t>C</a:t>
            </a:r>
            <a:r>
              <a:rPr lang="en-US" dirty="0"/>
              <a:t>)</a:t>
            </a:r>
          </a:p>
          <a:p>
            <a:pPr marL="0" indent="0">
              <a:buNone/>
              <a:defRPr/>
            </a:pPr>
            <a:r>
              <a:rPr lang="en-US" dirty="0"/>
              <a:t>It is because interest expense is tax-deductible that we multiply the last term by (1 </a:t>
            </a:r>
            <a:r>
              <a:rPr lang="en-US" dirty="0">
                <a:cs typeface="Times New Roman" pitchFamily="18" charset="0"/>
              </a:rPr>
              <a:t>–</a:t>
            </a:r>
            <a:r>
              <a:rPr lang="en-US" dirty="0"/>
              <a:t> </a:t>
            </a:r>
            <a:r>
              <a:rPr lang="en-US" i="1" dirty="0"/>
              <a:t>T</a:t>
            </a:r>
            <a:r>
              <a:rPr lang="en-US" i="1" baseline="-25000" dirty="0"/>
              <a:t>C</a:t>
            </a:r>
            <a:r>
              <a:rPr lang="en-US" dirty="0"/>
              <a:t>)</a:t>
            </a:r>
          </a:p>
          <a:p>
            <a:endParaRPr lang="en-US" dirty="0"/>
          </a:p>
        </p:txBody>
      </p:sp>
      <p:grpSp>
        <p:nvGrpSpPr>
          <p:cNvPr id="4" name="Group 17"/>
          <p:cNvGrpSpPr>
            <a:grpSpLocks/>
          </p:cNvGrpSpPr>
          <p:nvPr/>
        </p:nvGrpSpPr>
        <p:grpSpPr bwMode="auto">
          <a:xfrm>
            <a:off x="300790" y="3657600"/>
            <a:ext cx="8610600" cy="914400"/>
            <a:chOff x="432" y="3129"/>
            <a:chExt cx="5424" cy="576"/>
          </a:xfrm>
        </p:grpSpPr>
        <p:sp>
          <p:nvSpPr>
            <p:cNvPr id="5" name="Text Box 7"/>
            <p:cNvSpPr txBox="1">
              <a:spLocks noChangeArrowheads="1"/>
            </p:cNvSpPr>
            <p:nvPr/>
          </p:nvSpPr>
          <p:spPr bwMode="auto">
            <a:xfrm>
              <a:off x="432" y="3273"/>
              <a:ext cx="8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r>
                <a:rPr lang="en-US" altLang="en-US" b="0" i="1"/>
                <a:t>WACC</a:t>
              </a:r>
              <a:r>
                <a:rPr lang="en-US" altLang="en-US" b="0"/>
                <a:t> = </a:t>
              </a:r>
            </a:p>
          </p:txBody>
        </p:sp>
        <p:sp>
          <p:nvSpPr>
            <p:cNvPr id="6" name="Text Box 8"/>
            <p:cNvSpPr txBox="1">
              <a:spLocks noChangeArrowheads="1"/>
            </p:cNvSpPr>
            <p:nvPr/>
          </p:nvSpPr>
          <p:spPr bwMode="auto">
            <a:xfrm>
              <a:off x="1056" y="3417"/>
              <a:ext cx="144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eaLnBrk="1" hangingPunct="1">
                <a:spcBef>
                  <a:spcPct val="50000"/>
                </a:spcBef>
              </a:pPr>
              <a:r>
                <a:rPr lang="en-US" altLang="en-US" b="0"/>
                <a:t>Equity + Debt </a:t>
              </a:r>
            </a:p>
          </p:txBody>
        </p:sp>
        <p:sp>
          <p:nvSpPr>
            <p:cNvPr id="7" name="Text Box 9"/>
            <p:cNvSpPr txBox="1">
              <a:spLocks noChangeArrowheads="1"/>
            </p:cNvSpPr>
            <p:nvPr/>
          </p:nvSpPr>
          <p:spPr bwMode="auto">
            <a:xfrm>
              <a:off x="1176" y="3129"/>
              <a:ext cx="12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eaLnBrk="1" hangingPunct="1">
                <a:spcBef>
                  <a:spcPct val="50000"/>
                </a:spcBef>
              </a:pPr>
              <a:r>
                <a:rPr lang="en-US" altLang="en-US" b="0"/>
                <a:t>Equity</a:t>
              </a:r>
            </a:p>
          </p:txBody>
        </p:sp>
        <p:sp>
          <p:nvSpPr>
            <p:cNvPr id="8" name="Line 10"/>
            <p:cNvSpPr>
              <a:spLocks noChangeShapeType="1"/>
            </p:cNvSpPr>
            <p:nvPr/>
          </p:nvSpPr>
          <p:spPr bwMode="auto">
            <a:xfrm>
              <a:off x="1200" y="3408"/>
              <a:ext cx="1152" cy="9"/>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 name="Text Box 11"/>
            <p:cNvSpPr txBox="1">
              <a:spLocks noChangeArrowheads="1"/>
            </p:cNvSpPr>
            <p:nvPr/>
          </p:nvSpPr>
          <p:spPr bwMode="auto">
            <a:xfrm>
              <a:off x="2304" y="3234"/>
              <a:ext cx="9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r>
                <a:rPr lang="en-US" altLang="en-US" b="0" i="1">
                  <a:cs typeface="Times New Roman" pitchFamily="18" charset="0"/>
                </a:rPr>
                <a:t>× </a:t>
              </a:r>
              <a:r>
                <a:rPr lang="en-US" altLang="en-US" b="0" i="1"/>
                <a:t>R</a:t>
              </a:r>
              <a:r>
                <a:rPr lang="en-US" altLang="en-US" b="0" i="1" baseline="-25000"/>
                <a:t>Equity</a:t>
              </a:r>
              <a:r>
                <a:rPr lang="en-US" altLang="en-US" b="0"/>
                <a:t> + </a:t>
              </a:r>
            </a:p>
          </p:txBody>
        </p:sp>
        <p:sp>
          <p:nvSpPr>
            <p:cNvPr id="10" name="Text Box 12"/>
            <p:cNvSpPr txBox="1">
              <a:spLocks noChangeArrowheads="1"/>
            </p:cNvSpPr>
            <p:nvPr/>
          </p:nvSpPr>
          <p:spPr bwMode="auto">
            <a:xfrm>
              <a:off x="3072" y="3417"/>
              <a:ext cx="144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eaLnBrk="1" hangingPunct="1">
                <a:spcBef>
                  <a:spcPct val="50000"/>
                </a:spcBef>
              </a:pPr>
              <a:r>
                <a:rPr lang="en-US" altLang="en-US" b="0"/>
                <a:t>Equity + Debt</a:t>
              </a:r>
              <a:r>
                <a:rPr lang="en-US" altLang="en-US"/>
                <a:t> </a:t>
              </a:r>
            </a:p>
          </p:txBody>
        </p:sp>
        <p:sp>
          <p:nvSpPr>
            <p:cNvPr id="11" name="Text Box 13"/>
            <p:cNvSpPr txBox="1">
              <a:spLocks noChangeArrowheads="1"/>
            </p:cNvSpPr>
            <p:nvPr/>
          </p:nvSpPr>
          <p:spPr bwMode="auto">
            <a:xfrm>
              <a:off x="3192" y="3129"/>
              <a:ext cx="12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eaLnBrk="1" hangingPunct="1">
                <a:spcBef>
                  <a:spcPct val="50000"/>
                </a:spcBef>
              </a:pPr>
              <a:r>
                <a:rPr lang="en-US" altLang="en-US" b="0"/>
                <a:t>Debt</a:t>
              </a:r>
            </a:p>
          </p:txBody>
        </p:sp>
        <p:sp>
          <p:nvSpPr>
            <p:cNvPr id="12" name="Line 14"/>
            <p:cNvSpPr>
              <a:spLocks noChangeShapeType="1"/>
            </p:cNvSpPr>
            <p:nvPr/>
          </p:nvSpPr>
          <p:spPr bwMode="auto">
            <a:xfrm>
              <a:off x="3168" y="3417"/>
              <a:ext cx="1248" cy="0"/>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3" name="Text Box 15"/>
            <p:cNvSpPr txBox="1">
              <a:spLocks noChangeArrowheads="1"/>
            </p:cNvSpPr>
            <p:nvPr/>
          </p:nvSpPr>
          <p:spPr bwMode="auto">
            <a:xfrm>
              <a:off x="4416" y="3234"/>
              <a:ext cx="144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r>
                <a:rPr lang="en-US" altLang="en-US" b="0" i="1">
                  <a:cs typeface="Times New Roman" pitchFamily="18" charset="0"/>
                </a:rPr>
                <a:t>× </a:t>
              </a:r>
              <a:r>
                <a:rPr lang="en-US" altLang="en-US" b="0" i="1"/>
                <a:t>R</a:t>
              </a:r>
              <a:r>
                <a:rPr lang="en-US" altLang="en-US" b="0" i="1" baseline="-25000"/>
                <a:t>Debt </a:t>
              </a:r>
              <a:r>
                <a:rPr lang="en-US" altLang="en-US" b="0" i="1"/>
                <a:t>×</a:t>
              </a:r>
              <a:r>
                <a:rPr lang="en-US" altLang="en-US" b="0"/>
                <a:t>(1 </a:t>
              </a:r>
              <a:r>
                <a:rPr lang="en-US" altLang="en-US" b="0">
                  <a:cs typeface="Times New Roman" pitchFamily="18" charset="0"/>
                </a:rPr>
                <a:t>– </a:t>
              </a:r>
              <a:r>
                <a:rPr lang="en-US" altLang="en-US" b="0" i="1">
                  <a:cs typeface="Times New Roman" pitchFamily="18" charset="0"/>
                </a:rPr>
                <a:t>T</a:t>
              </a:r>
              <a:r>
                <a:rPr lang="en-US" altLang="en-US" b="0" i="1" baseline="-25000">
                  <a:cs typeface="Times New Roman" pitchFamily="18" charset="0"/>
                </a:rPr>
                <a:t>C</a:t>
              </a:r>
              <a:r>
                <a:rPr lang="en-US" altLang="en-US" b="0">
                  <a:cs typeface="Times New Roman" pitchFamily="18" charset="0"/>
                </a:rPr>
                <a:t>)</a:t>
              </a:r>
              <a:endParaRPr lang="en-US" altLang="en-US" b="0" i="1">
                <a:cs typeface="Times New Roman" pitchFamily="18" charset="0"/>
              </a:endParaRPr>
            </a:p>
          </p:txBody>
        </p:sp>
      </p:grpSp>
    </p:spTree>
    <p:extLst>
      <p:ext uri="{BB962C8B-B14F-4D97-AF65-F5344CB8AC3E}">
        <p14:creationId xmlns:p14="http://schemas.microsoft.com/office/powerpoint/2010/main" val="388967441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498474" y="1600200"/>
            <a:ext cx="7556313" cy="4720389"/>
          </a:xfrm>
        </p:spPr>
        <p:txBody>
          <a:bodyPr>
            <a:normAutofit fontScale="77500" lnSpcReduction="20000"/>
          </a:bodyPr>
          <a:lstStyle/>
          <a:p>
            <a:pPr marL="228600" lvl="1">
              <a:spcBef>
                <a:spcPts val="2000"/>
              </a:spcBef>
              <a:buClr>
                <a:schemeClr val="accent1"/>
              </a:buClr>
            </a:pPr>
            <a:r>
              <a:rPr lang="en-US" altLang="en-US" sz="2800" dirty="0"/>
              <a:t>The B.B. Lean Co. has 1.4 million shares of stock outstanding. The stock currently sells for $20 per share. </a:t>
            </a:r>
            <a:endParaRPr lang="en-US" altLang="en-US" sz="2800" dirty="0" smtClean="0"/>
          </a:p>
          <a:p>
            <a:pPr marL="228600" lvl="1">
              <a:spcBef>
                <a:spcPts val="2000"/>
              </a:spcBef>
              <a:buClr>
                <a:schemeClr val="accent1"/>
              </a:buClr>
            </a:pPr>
            <a:r>
              <a:rPr lang="en-US" altLang="en-US" sz="2800" dirty="0" smtClean="0"/>
              <a:t>The </a:t>
            </a:r>
            <a:r>
              <a:rPr lang="en-US" altLang="en-US" sz="2800" dirty="0"/>
              <a:t>firm’s debt is publicly traded and was recently quoted at 93 percent of face value. </a:t>
            </a:r>
            <a:endParaRPr lang="en-US" altLang="en-US" sz="2800" dirty="0" smtClean="0"/>
          </a:p>
          <a:p>
            <a:pPr marL="228600" lvl="1">
              <a:spcBef>
                <a:spcPts val="2000"/>
              </a:spcBef>
              <a:buClr>
                <a:schemeClr val="accent1"/>
              </a:buClr>
            </a:pPr>
            <a:r>
              <a:rPr lang="en-US" altLang="en-US" sz="2800" dirty="0" smtClean="0"/>
              <a:t>It </a:t>
            </a:r>
            <a:r>
              <a:rPr lang="en-US" altLang="en-US" sz="2800" dirty="0"/>
              <a:t>has a total face value of $5 million, and it is currently priced to yield 11 percent. </a:t>
            </a:r>
            <a:endParaRPr lang="en-US" altLang="en-US" sz="2800" dirty="0" smtClean="0"/>
          </a:p>
          <a:p>
            <a:pPr marL="228600" lvl="1">
              <a:spcBef>
                <a:spcPts val="2000"/>
              </a:spcBef>
              <a:buClr>
                <a:schemeClr val="accent1"/>
              </a:buClr>
            </a:pPr>
            <a:r>
              <a:rPr lang="en-US" altLang="en-US" sz="2800" dirty="0" smtClean="0"/>
              <a:t>The </a:t>
            </a:r>
            <a:r>
              <a:rPr lang="en-US" altLang="en-US" sz="2800" dirty="0"/>
              <a:t>risk-free rate is 8 percent, and the market risk premium is 7 percent. </a:t>
            </a:r>
            <a:endParaRPr lang="en-US" altLang="en-US" sz="2800" dirty="0" smtClean="0"/>
          </a:p>
          <a:p>
            <a:pPr marL="228600" lvl="1">
              <a:spcBef>
                <a:spcPts val="2000"/>
              </a:spcBef>
              <a:buClr>
                <a:schemeClr val="accent1"/>
              </a:buClr>
            </a:pPr>
            <a:r>
              <a:rPr lang="en-US" altLang="en-US" sz="2800" dirty="0" smtClean="0"/>
              <a:t>You </a:t>
            </a:r>
            <a:r>
              <a:rPr lang="en-US" altLang="en-US" sz="2800" dirty="0"/>
              <a:t>have estimated that Lean has a beta of 0.74. If the corporate tax rate is 34 percent, </a:t>
            </a:r>
            <a:endParaRPr lang="en-US" altLang="en-US" sz="2800" dirty="0" smtClean="0"/>
          </a:p>
          <a:p>
            <a:pPr marL="228600" lvl="1">
              <a:spcBef>
                <a:spcPts val="2000"/>
              </a:spcBef>
              <a:buClr>
                <a:schemeClr val="accent1"/>
              </a:buClr>
            </a:pPr>
            <a:r>
              <a:rPr lang="en-US" altLang="en-US" sz="2800" dirty="0" smtClean="0"/>
              <a:t>what </a:t>
            </a:r>
            <a:r>
              <a:rPr lang="en-US" altLang="en-US" sz="2800" dirty="0"/>
              <a:t>is the WAAC of Lean Co.?</a:t>
            </a:r>
          </a:p>
          <a:p>
            <a:endParaRPr lang="en-US" dirty="0"/>
          </a:p>
        </p:txBody>
      </p:sp>
    </p:spTree>
    <p:extLst>
      <p:ext uri="{BB962C8B-B14F-4D97-AF65-F5344CB8AC3E}">
        <p14:creationId xmlns:p14="http://schemas.microsoft.com/office/powerpoint/2010/main" val="283116407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767190"/>
          </a:xfrm>
        </p:spPr>
        <p:txBody>
          <a:bodyPr/>
          <a:lstStyle/>
          <a:p>
            <a:r>
              <a:rPr lang="en-US" altLang="en-US" sz="3200" dirty="0"/>
              <a:t>Divisional and Project Costs of Capital</a:t>
            </a:r>
            <a:endParaRPr lang="en-US" sz="3200" dirty="0"/>
          </a:p>
        </p:txBody>
      </p:sp>
      <p:sp>
        <p:nvSpPr>
          <p:cNvPr id="3" name="Content Placeholder 2"/>
          <p:cNvSpPr>
            <a:spLocks noGrp="1"/>
          </p:cNvSpPr>
          <p:nvPr>
            <p:ph idx="1"/>
          </p:nvPr>
        </p:nvSpPr>
        <p:spPr/>
        <p:txBody>
          <a:bodyPr/>
          <a:lstStyle/>
          <a:p>
            <a:r>
              <a:rPr lang="en-US" altLang="en-US" dirty="0"/>
              <a:t>Any project’s cost of capital depends on the </a:t>
            </a:r>
            <a:r>
              <a:rPr lang="en-US" altLang="en-US" i="1" u="sng" dirty="0"/>
              <a:t>use</a:t>
            </a:r>
            <a:r>
              <a:rPr lang="en-US" altLang="en-US" dirty="0"/>
              <a:t> to which the capital is being put—not the source.  </a:t>
            </a:r>
          </a:p>
          <a:p>
            <a:pPr>
              <a:buNone/>
            </a:pPr>
            <a:endParaRPr lang="en-US" altLang="en-US" dirty="0"/>
          </a:p>
          <a:p>
            <a:r>
              <a:rPr lang="en-US" altLang="en-US" dirty="0"/>
              <a:t>Therefore, it depends on the </a:t>
            </a:r>
            <a:r>
              <a:rPr lang="en-US" altLang="en-US" i="1" dirty="0"/>
              <a:t>risk of the project</a:t>
            </a:r>
            <a:r>
              <a:rPr lang="en-US" altLang="en-US" dirty="0"/>
              <a:t> and not the risk of the </a:t>
            </a:r>
            <a:r>
              <a:rPr lang="en-US" altLang="en-US" i="1" dirty="0"/>
              <a:t>company</a:t>
            </a:r>
            <a:r>
              <a:rPr lang="en-US" altLang="en-US" dirty="0"/>
              <a:t>.  </a:t>
            </a:r>
          </a:p>
          <a:p>
            <a:endParaRPr lang="en-US" dirty="0"/>
          </a:p>
        </p:txBody>
      </p:sp>
    </p:spTree>
    <p:extLst>
      <p:ext uri="{BB962C8B-B14F-4D97-AF65-F5344CB8AC3E}">
        <p14:creationId xmlns:p14="http://schemas.microsoft.com/office/powerpoint/2010/main" val="19900080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Once again: </a:t>
            </a:r>
            <a:r>
              <a:rPr lang="en-US" altLang="en-US" dirty="0"/>
              <a:t>What’s the Big Idea?</a:t>
            </a:r>
            <a:endParaRPr lang="en-US" dirty="0"/>
          </a:p>
        </p:txBody>
      </p:sp>
      <p:sp>
        <p:nvSpPr>
          <p:cNvPr id="3" name="Content Placeholder 2"/>
          <p:cNvSpPr>
            <a:spLocks noGrp="1"/>
          </p:cNvSpPr>
          <p:nvPr>
            <p:ph idx="1"/>
          </p:nvPr>
        </p:nvSpPr>
        <p:spPr/>
        <p:txBody>
          <a:bodyPr>
            <a:normAutofit fontScale="85000" lnSpcReduction="10000"/>
          </a:bodyPr>
          <a:lstStyle/>
          <a:p>
            <a:pPr>
              <a:defRPr/>
            </a:pPr>
            <a:r>
              <a:rPr lang="en-US" dirty="0"/>
              <a:t>Earlier chapters on capital budgeting focused on the appropriate size and timing of cash flows.</a:t>
            </a:r>
          </a:p>
          <a:p>
            <a:pPr>
              <a:defRPr/>
            </a:pPr>
            <a:r>
              <a:rPr lang="en-US" dirty="0"/>
              <a:t>This chapter discusses the appropriate discount rate when cash flows are risky.</a:t>
            </a:r>
          </a:p>
          <a:p>
            <a:pPr>
              <a:defRPr/>
            </a:pPr>
            <a:endParaRPr lang="en-US" dirty="0"/>
          </a:p>
          <a:p>
            <a:pPr>
              <a:defRPr/>
            </a:pPr>
            <a:endParaRPr lang="en-US" dirty="0"/>
          </a:p>
          <a:p>
            <a:pPr>
              <a:defRPr/>
            </a:pPr>
            <a:endParaRPr lang="en-US" dirty="0"/>
          </a:p>
          <a:p>
            <a:pPr>
              <a:defRPr/>
            </a:pPr>
            <a:r>
              <a:rPr lang="en-US" dirty="0"/>
              <a:t>Appropriate discount rate is also called required return and cost of capital.</a:t>
            </a:r>
          </a:p>
          <a:p>
            <a:pPr>
              <a:defRPr/>
            </a:pPr>
            <a:r>
              <a:rPr lang="en-US" b="1" dirty="0"/>
              <a:t>Cost of capital associated with an investment depends on the risk of that investment. </a:t>
            </a:r>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733409866"/>
              </p:ext>
            </p:extLst>
          </p:nvPr>
        </p:nvGraphicFramePr>
        <p:xfrm>
          <a:off x="336884" y="3561347"/>
          <a:ext cx="8229600" cy="909638"/>
        </p:xfrm>
        <a:graphic>
          <a:graphicData uri="http://schemas.openxmlformats.org/presentationml/2006/ole">
            <mc:AlternateContent xmlns:mc="http://schemas.openxmlformats.org/markup-compatibility/2006">
              <mc:Choice xmlns:v="urn:schemas-microsoft-com:vml" Requires="v">
                <p:oleObj spid="_x0000_s4108" name="Equation" r:id="rId3" imgW="3898900" imgH="431800" progId="Equation.3">
                  <p:embed/>
                </p:oleObj>
              </mc:Choice>
              <mc:Fallback>
                <p:oleObj name="Equation" r:id="rId3" imgW="3898900" imgH="43180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6884" y="3561347"/>
                        <a:ext cx="8229600" cy="909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80424079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Capital Budgeting &amp; Project Risk</a:t>
            </a:r>
            <a:endParaRPr lang="en-US" dirty="0"/>
          </a:p>
        </p:txBody>
      </p:sp>
      <p:sp>
        <p:nvSpPr>
          <p:cNvPr id="3" name="Content Placeholder 2"/>
          <p:cNvSpPr>
            <a:spLocks noGrp="1"/>
          </p:cNvSpPr>
          <p:nvPr>
            <p:ph idx="1"/>
          </p:nvPr>
        </p:nvSpPr>
        <p:spPr>
          <a:xfrm>
            <a:off x="498474" y="5438274"/>
            <a:ext cx="7556313" cy="687889"/>
          </a:xfrm>
        </p:spPr>
        <p:txBody>
          <a:bodyPr/>
          <a:lstStyle/>
          <a:p>
            <a:r>
              <a:rPr lang="en-US" dirty="0" err="1" smtClean="0"/>
              <a:t>sa</a:t>
            </a:r>
            <a:endParaRPr lang="en-US" dirty="0"/>
          </a:p>
        </p:txBody>
      </p:sp>
      <p:sp>
        <p:nvSpPr>
          <p:cNvPr id="4" name="Line 4"/>
          <p:cNvSpPr>
            <a:spLocks noChangeShapeType="1"/>
          </p:cNvSpPr>
          <p:nvPr/>
        </p:nvSpPr>
        <p:spPr bwMode="auto">
          <a:xfrm>
            <a:off x="1676400" y="4570413"/>
            <a:ext cx="38862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Text Box 5"/>
          <p:cNvSpPr txBox="1">
            <a:spLocks noChangeArrowheads="1"/>
          </p:cNvSpPr>
          <p:nvPr/>
        </p:nvSpPr>
        <p:spPr bwMode="auto">
          <a:xfrm rot="16200000">
            <a:off x="457200" y="1749426"/>
            <a:ext cx="1828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r">
              <a:spcBef>
                <a:spcPct val="50000"/>
              </a:spcBef>
            </a:pPr>
            <a:r>
              <a:rPr lang="en-US" altLang="en-US" b="0"/>
              <a:t>Project IRR</a:t>
            </a:r>
          </a:p>
        </p:txBody>
      </p:sp>
      <p:sp>
        <p:nvSpPr>
          <p:cNvPr id="6" name="Text Box 6"/>
          <p:cNvSpPr txBox="1">
            <a:spLocks noChangeArrowheads="1"/>
          </p:cNvSpPr>
          <p:nvPr/>
        </p:nvSpPr>
        <p:spPr bwMode="auto">
          <a:xfrm>
            <a:off x="4267200" y="4341813"/>
            <a:ext cx="396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r">
              <a:spcBef>
                <a:spcPct val="50000"/>
              </a:spcBef>
            </a:pPr>
            <a:r>
              <a:rPr lang="en-US" altLang="en-US" b="0">
                <a:sym typeface="Symbol" pitchFamily="18" charset="2"/>
              </a:rPr>
              <a:t>Firm’s risk (beta)</a:t>
            </a:r>
            <a:endParaRPr lang="en-US" altLang="en-US" b="0" baseline="-25000"/>
          </a:p>
        </p:txBody>
      </p:sp>
      <p:sp>
        <p:nvSpPr>
          <p:cNvPr id="7" name="Line 7"/>
          <p:cNvSpPr>
            <a:spLocks noChangeShapeType="1"/>
          </p:cNvSpPr>
          <p:nvPr/>
        </p:nvSpPr>
        <p:spPr bwMode="auto">
          <a:xfrm flipV="1">
            <a:off x="1676400" y="1827213"/>
            <a:ext cx="4419600" cy="2209800"/>
          </a:xfrm>
          <a:prstGeom prst="line">
            <a:avLst/>
          </a:prstGeom>
          <a:noFill/>
          <a:ln w="38100">
            <a:solidFill>
              <a:srgbClr val="CC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8" name="Object 8"/>
          <p:cNvGraphicFramePr>
            <a:graphicFrameLocks noChangeAspect="1"/>
          </p:cNvGraphicFramePr>
          <p:nvPr>
            <p:extLst>
              <p:ext uri="{D42A27DB-BD31-4B8C-83A1-F6EECF244321}">
                <p14:modId xmlns:p14="http://schemas.microsoft.com/office/powerpoint/2010/main" val="264996499"/>
              </p:ext>
            </p:extLst>
          </p:nvPr>
        </p:nvGraphicFramePr>
        <p:xfrm>
          <a:off x="6096000" y="1590676"/>
          <a:ext cx="752475" cy="388937"/>
        </p:xfrm>
        <a:graphic>
          <a:graphicData uri="http://schemas.openxmlformats.org/presentationml/2006/ole">
            <mc:AlternateContent xmlns:mc="http://schemas.openxmlformats.org/markup-compatibility/2006">
              <mc:Choice xmlns:v="urn:schemas-microsoft-com:vml" Requires="v">
                <p:oleObj spid="_x0000_s6156" name="Equation" r:id="rId4" imgW="314241" imgH="152400" progId="Equation.3">
                  <p:embed/>
                </p:oleObj>
              </mc:Choice>
              <mc:Fallback>
                <p:oleObj name="Equation" r:id="rId4" imgW="314241" imgH="1524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0" y="1590676"/>
                        <a:ext cx="752475" cy="388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 name="Line 10"/>
          <p:cNvSpPr>
            <a:spLocks noChangeShapeType="1"/>
          </p:cNvSpPr>
          <p:nvPr/>
        </p:nvSpPr>
        <p:spPr bwMode="auto">
          <a:xfrm flipV="1">
            <a:off x="1676400" y="1522413"/>
            <a:ext cx="0" cy="3048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 name="Group 38"/>
          <p:cNvGrpSpPr>
            <a:grpSpLocks/>
          </p:cNvGrpSpPr>
          <p:nvPr/>
        </p:nvGrpSpPr>
        <p:grpSpPr bwMode="auto">
          <a:xfrm>
            <a:off x="990600" y="3808413"/>
            <a:ext cx="685800" cy="457200"/>
            <a:chOff x="1008" y="2448"/>
            <a:chExt cx="432" cy="288"/>
          </a:xfrm>
        </p:grpSpPr>
        <p:sp>
          <p:nvSpPr>
            <p:cNvPr id="11" name="Line 11"/>
            <p:cNvSpPr>
              <a:spLocks noChangeShapeType="1"/>
            </p:cNvSpPr>
            <p:nvPr/>
          </p:nvSpPr>
          <p:spPr bwMode="auto">
            <a:xfrm flipH="1" flipV="1">
              <a:off x="1344" y="2592"/>
              <a:ext cx="96"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Text Box 12"/>
            <p:cNvSpPr txBox="1">
              <a:spLocks noChangeArrowheads="1"/>
            </p:cNvSpPr>
            <p:nvPr/>
          </p:nvSpPr>
          <p:spPr bwMode="auto">
            <a:xfrm>
              <a:off x="1008" y="2448"/>
              <a:ext cx="3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eaLnBrk="1" hangingPunct="1">
                <a:spcBef>
                  <a:spcPct val="50000"/>
                </a:spcBef>
              </a:pPr>
              <a:r>
                <a:rPr lang="en-US" altLang="en-US" b="0" i="1"/>
                <a:t>r</a:t>
              </a:r>
              <a:r>
                <a:rPr lang="en-US" altLang="en-US" b="0" i="1" baseline="-25000"/>
                <a:t>f</a:t>
              </a:r>
            </a:p>
          </p:txBody>
        </p:sp>
      </p:grpSp>
      <p:sp>
        <p:nvSpPr>
          <p:cNvPr id="13" name="Line 13"/>
          <p:cNvSpPr>
            <a:spLocks noChangeShapeType="1"/>
          </p:cNvSpPr>
          <p:nvPr/>
        </p:nvSpPr>
        <p:spPr bwMode="auto">
          <a:xfrm flipH="1" flipV="1">
            <a:off x="1547813" y="3201988"/>
            <a:ext cx="157162"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Oval 14"/>
          <p:cNvSpPr>
            <a:spLocks noChangeArrowheads="1"/>
          </p:cNvSpPr>
          <p:nvPr/>
        </p:nvSpPr>
        <p:spPr bwMode="auto">
          <a:xfrm>
            <a:off x="4343400" y="2817813"/>
            <a:ext cx="76200" cy="76200"/>
          </a:xfrm>
          <a:prstGeom prst="ellipse">
            <a:avLst/>
          </a:prstGeom>
          <a:solidFill>
            <a:srgbClr val="33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a:p>
        </p:txBody>
      </p:sp>
      <p:sp>
        <p:nvSpPr>
          <p:cNvPr id="15" name="Oval 15"/>
          <p:cNvSpPr>
            <a:spLocks noChangeArrowheads="1"/>
          </p:cNvSpPr>
          <p:nvPr/>
        </p:nvSpPr>
        <p:spPr bwMode="auto">
          <a:xfrm>
            <a:off x="2133600" y="3351213"/>
            <a:ext cx="76200" cy="762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a:p>
        </p:txBody>
      </p:sp>
      <p:sp>
        <p:nvSpPr>
          <p:cNvPr id="16" name="Line 16"/>
          <p:cNvSpPr>
            <a:spLocks noChangeShapeType="1"/>
          </p:cNvSpPr>
          <p:nvPr/>
        </p:nvSpPr>
        <p:spPr bwMode="auto">
          <a:xfrm>
            <a:off x="3314700" y="4570413"/>
            <a:ext cx="0" cy="152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7" name="Group 18"/>
          <p:cNvGrpSpPr>
            <a:grpSpLocks/>
          </p:cNvGrpSpPr>
          <p:nvPr/>
        </p:nvGrpSpPr>
        <p:grpSpPr bwMode="auto">
          <a:xfrm>
            <a:off x="2895600" y="3198813"/>
            <a:ext cx="838200" cy="1981200"/>
            <a:chOff x="2208" y="2064"/>
            <a:chExt cx="528" cy="1248"/>
          </a:xfrm>
        </p:grpSpPr>
        <p:sp>
          <p:nvSpPr>
            <p:cNvPr id="18" name="Text Box 19"/>
            <p:cNvSpPr txBox="1">
              <a:spLocks noChangeArrowheads="1"/>
            </p:cNvSpPr>
            <p:nvPr/>
          </p:nvSpPr>
          <p:spPr bwMode="auto">
            <a:xfrm>
              <a:off x="2208" y="3024"/>
              <a:ext cx="5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eaLnBrk="1" hangingPunct="1">
                <a:spcBef>
                  <a:spcPct val="50000"/>
                </a:spcBef>
              </a:pPr>
              <a:r>
                <a:rPr lang="en-US" altLang="en-US" b="0" i="1">
                  <a:latin typeface="Symbol" pitchFamily="18" charset="2"/>
                </a:rPr>
                <a:t>b</a:t>
              </a:r>
              <a:r>
                <a:rPr lang="en-US" altLang="en-US" b="0" i="1" baseline="-25000"/>
                <a:t>FIRM</a:t>
              </a:r>
            </a:p>
          </p:txBody>
        </p:sp>
        <p:sp>
          <p:nvSpPr>
            <p:cNvPr id="19" name="Line 20"/>
            <p:cNvSpPr>
              <a:spLocks noChangeShapeType="1"/>
            </p:cNvSpPr>
            <p:nvPr/>
          </p:nvSpPr>
          <p:spPr bwMode="auto">
            <a:xfrm flipV="1">
              <a:off x="2472" y="2064"/>
              <a:ext cx="0" cy="864"/>
            </a:xfrm>
            <a:prstGeom prst="line">
              <a:avLst/>
            </a:prstGeom>
            <a:ln>
              <a:headEnd/>
              <a:tailEnd/>
            </a:ln>
          </p:spPr>
          <p:style>
            <a:lnRef idx="1">
              <a:schemeClr val="dk1"/>
            </a:lnRef>
            <a:fillRef idx="0">
              <a:schemeClr val="dk1"/>
            </a:fillRef>
            <a:effectRef idx="0">
              <a:schemeClr val="dk1"/>
            </a:effectRef>
            <a:fontRef idx="minor">
              <a:schemeClr val="tx1"/>
            </a:fontRef>
          </p:style>
          <p:txBody>
            <a:bodyPr/>
            <a:lstStyle/>
            <a:p>
              <a:endParaRPr lang="en-US"/>
            </a:p>
          </p:txBody>
        </p:sp>
      </p:grpSp>
      <p:grpSp>
        <p:nvGrpSpPr>
          <p:cNvPr id="20" name="Group 21"/>
          <p:cNvGrpSpPr>
            <a:grpSpLocks/>
          </p:cNvGrpSpPr>
          <p:nvPr/>
        </p:nvGrpSpPr>
        <p:grpSpPr bwMode="auto">
          <a:xfrm>
            <a:off x="2209800" y="3519488"/>
            <a:ext cx="4495800" cy="822325"/>
            <a:chOff x="1920" y="2256"/>
            <a:chExt cx="2832" cy="518"/>
          </a:xfrm>
        </p:grpSpPr>
        <p:sp>
          <p:nvSpPr>
            <p:cNvPr id="21" name="Text Box 22"/>
            <p:cNvSpPr txBox="1">
              <a:spLocks noChangeArrowheads="1"/>
            </p:cNvSpPr>
            <p:nvPr/>
          </p:nvSpPr>
          <p:spPr bwMode="auto">
            <a:xfrm>
              <a:off x="2784" y="2256"/>
              <a:ext cx="1968"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r>
                <a:rPr lang="en-US" altLang="en-US" b="0">
                  <a:solidFill>
                    <a:schemeClr val="accent2"/>
                  </a:solidFill>
                </a:rPr>
                <a:t>Incorrectly rejected positive NPV projects</a:t>
              </a:r>
            </a:p>
          </p:txBody>
        </p:sp>
        <p:sp>
          <p:nvSpPr>
            <p:cNvPr id="22" name="Arc 23"/>
            <p:cNvSpPr>
              <a:spLocks/>
            </p:cNvSpPr>
            <p:nvPr/>
          </p:nvSpPr>
          <p:spPr bwMode="auto">
            <a:xfrm flipH="1" flipV="1">
              <a:off x="1920" y="2256"/>
              <a:ext cx="768" cy="384"/>
            </a:xfrm>
            <a:custGeom>
              <a:avLst/>
              <a:gdLst>
                <a:gd name="T0" fmla="*/ 0 w 21600"/>
                <a:gd name="T1" fmla="*/ 0 h 21600"/>
                <a:gd name="T2" fmla="*/ 1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chemeClr val="accent2"/>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3" name="Group 24"/>
          <p:cNvGrpSpPr>
            <a:grpSpLocks/>
          </p:cNvGrpSpPr>
          <p:nvPr/>
        </p:nvGrpSpPr>
        <p:grpSpPr bwMode="auto">
          <a:xfrm>
            <a:off x="4953000" y="2055813"/>
            <a:ext cx="3581400" cy="822325"/>
            <a:chOff x="3264" y="1498"/>
            <a:chExt cx="2256" cy="518"/>
          </a:xfrm>
        </p:grpSpPr>
        <p:sp>
          <p:nvSpPr>
            <p:cNvPr id="24" name="Text Box 25"/>
            <p:cNvSpPr txBox="1">
              <a:spLocks noChangeArrowheads="1"/>
            </p:cNvSpPr>
            <p:nvPr/>
          </p:nvSpPr>
          <p:spPr bwMode="auto">
            <a:xfrm>
              <a:off x="3600" y="1498"/>
              <a:ext cx="1920"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r>
                <a:rPr lang="en-US" altLang="en-US" b="0">
                  <a:solidFill>
                    <a:srgbClr val="336600"/>
                  </a:solidFill>
                </a:rPr>
                <a:t>Incorrectly accepted negative NPV projects</a:t>
              </a:r>
            </a:p>
          </p:txBody>
        </p:sp>
        <p:sp>
          <p:nvSpPr>
            <p:cNvPr id="25" name="Line 26"/>
            <p:cNvSpPr>
              <a:spLocks noChangeShapeType="1"/>
            </p:cNvSpPr>
            <p:nvPr/>
          </p:nvSpPr>
          <p:spPr bwMode="auto">
            <a:xfrm flipH="1">
              <a:off x="3264" y="1728"/>
              <a:ext cx="384" cy="96"/>
            </a:xfrm>
            <a:prstGeom prst="line">
              <a:avLst/>
            </a:prstGeom>
            <a:noFill/>
            <a:ln w="38100">
              <a:solidFill>
                <a:srgbClr val="33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6" name="Oval 27"/>
          <p:cNvSpPr>
            <a:spLocks noChangeArrowheads="1"/>
          </p:cNvSpPr>
          <p:nvPr/>
        </p:nvSpPr>
        <p:spPr bwMode="auto">
          <a:xfrm>
            <a:off x="1828800" y="3351213"/>
            <a:ext cx="76200" cy="762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a:p>
        </p:txBody>
      </p:sp>
      <p:sp>
        <p:nvSpPr>
          <p:cNvPr id="27" name="Oval 28"/>
          <p:cNvSpPr>
            <a:spLocks noChangeArrowheads="1"/>
          </p:cNvSpPr>
          <p:nvPr/>
        </p:nvSpPr>
        <p:spPr bwMode="auto">
          <a:xfrm>
            <a:off x="1905000" y="3656013"/>
            <a:ext cx="76200" cy="762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a:p>
        </p:txBody>
      </p:sp>
      <p:sp>
        <p:nvSpPr>
          <p:cNvPr id="28" name="Oval 29"/>
          <p:cNvSpPr>
            <a:spLocks noChangeArrowheads="1"/>
          </p:cNvSpPr>
          <p:nvPr/>
        </p:nvSpPr>
        <p:spPr bwMode="auto">
          <a:xfrm>
            <a:off x="2590800" y="3351213"/>
            <a:ext cx="76200" cy="762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a:p>
        </p:txBody>
      </p:sp>
      <p:sp>
        <p:nvSpPr>
          <p:cNvPr id="29" name="Oval 30"/>
          <p:cNvSpPr>
            <a:spLocks noChangeArrowheads="1"/>
          </p:cNvSpPr>
          <p:nvPr/>
        </p:nvSpPr>
        <p:spPr bwMode="auto">
          <a:xfrm>
            <a:off x="4495800" y="2970213"/>
            <a:ext cx="76200" cy="76200"/>
          </a:xfrm>
          <a:prstGeom prst="ellipse">
            <a:avLst/>
          </a:prstGeom>
          <a:solidFill>
            <a:srgbClr val="33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a:p>
        </p:txBody>
      </p:sp>
      <p:sp>
        <p:nvSpPr>
          <p:cNvPr id="30" name="Oval 31"/>
          <p:cNvSpPr>
            <a:spLocks noChangeArrowheads="1"/>
          </p:cNvSpPr>
          <p:nvPr/>
        </p:nvSpPr>
        <p:spPr bwMode="auto">
          <a:xfrm>
            <a:off x="3886200" y="3046413"/>
            <a:ext cx="76200" cy="76200"/>
          </a:xfrm>
          <a:prstGeom prst="ellipse">
            <a:avLst/>
          </a:prstGeom>
          <a:solidFill>
            <a:srgbClr val="33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a:p>
        </p:txBody>
      </p:sp>
      <p:sp>
        <p:nvSpPr>
          <p:cNvPr id="31" name="Oval 32"/>
          <p:cNvSpPr>
            <a:spLocks noChangeArrowheads="1"/>
          </p:cNvSpPr>
          <p:nvPr/>
        </p:nvSpPr>
        <p:spPr bwMode="auto">
          <a:xfrm>
            <a:off x="5029200" y="2894013"/>
            <a:ext cx="76200" cy="76200"/>
          </a:xfrm>
          <a:prstGeom prst="ellipse">
            <a:avLst/>
          </a:prstGeom>
          <a:solidFill>
            <a:srgbClr val="33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a:p>
        </p:txBody>
      </p:sp>
      <p:sp>
        <p:nvSpPr>
          <p:cNvPr id="32" name="Text Box 33"/>
          <p:cNvSpPr txBox="1">
            <a:spLocks noChangeArrowheads="1"/>
          </p:cNvSpPr>
          <p:nvPr/>
        </p:nvSpPr>
        <p:spPr bwMode="auto">
          <a:xfrm>
            <a:off x="457200" y="2894013"/>
            <a:ext cx="1143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eaLnBrk="1" hangingPunct="1">
              <a:spcBef>
                <a:spcPct val="50000"/>
              </a:spcBef>
            </a:pPr>
            <a:r>
              <a:rPr lang="en-US" altLang="en-US" b="0"/>
              <a:t>Hurdle rate</a:t>
            </a:r>
          </a:p>
        </p:txBody>
      </p:sp>
      <p:graphicFrame>
        <p:nvGraphicFramePr>
          <p:cNvPr id="33" name="Object 34"/>
          <p:cNvGraphicFramePr>
            <a:graphicFrameLocks noChangeAspect="1"/>
          </p:cNvGraphicFramePr>
          <p:nvPr>
            <p:extLst>
              <p:ext uri="{D42A27DB-BD31-4B8C-83A1-F6EECF244321}">
                <p14:modId xmlns:p14="http://schemas.microsoft.com/office/powerpoint/2010/main" val="3653570924"/>
              </p:ext>
            </p:extLst>
          </p:nvPr>
        </p:nvGraphicFramePr>
        <p:xfrm>
          <a:off x="4618038" y="2909888"/>
          <a:ext cx="3246437" cy="585788"/>
        </p:xfrm>
        <a:graphic>
          <a:graphicData uri="http://schemas.openxmlformats.org/presentationml/2006/ole">
            <mc:AlternateContent xmlns:mc="http://schemas.openxmlformats.org/markup-compatibility/2006">
              <mc:Choice xmlns:v="urn:schemas-microsoft-com:vml" Requires="v">
                <p:oleObj spid="_x0000_s6157" name="Equation" r:id="rId6" imgW="1333500" imgH="241300" progId="Equation.3">
                  <p:embed/>
                </p:oleObj>
              </mc:Choice>
              <mc:Fallback>
                <p:oleObj name="Equation" r:id="rId6" imgW="1333500" imgH="2413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18038" y="2909888"/>
                        <a:ext cx="3246437" cy="585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4" name="Line 35"/>
          <p:cNvSpPr>
            <a:spLocks noChangeShapeType="1"/>
          </p:cNvSpPr>
          <p:nvPr/>
        </p:nvSpPr>
        <p:spPr bwMode="auto">
          <a:xfrm flipV="1">
            <a:off x="1676400" y="3198813"/>
            <a:ext cx="1676400"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 name="Line 36"/>
          <p:cNvSpPr>
            <a:spLocks noChangeShapeType="1"/>
          </p:cNvSpPr>
          <p:nvPr/>
        </p:nvSpPr>
        <p:spPr bwMode="auto">
          <a:xfrm>
            <a:off x="1676400" y="3198813"/>
            <a:ext cx="2895600" cy="0"/>
          </a:xfrm>
          <a:prstGeom prst="line">
            <a:avLst/>
          </a:prstGeom>
          <a:ln>
            <a:headEnd/>
            <a:tailEnd/>
          </a:ln>
        </p:spPr>
        <p:style>
          <a:lnRef idx="1">
            <a:schemeClr val="dk1"/>
          </a:lnRef>
          <a:fillRef idx="0">
            <a:schemeClr val="dk1"/>
          </a:fillRef>
          <a:effectRef idx="0">
            <a:schemeClr val="dk1"/>
          </a:effectRef>
          <a:fontRef idx="minor">
            <a:schemeClr val="tx1"/>
          </a:fontRef>
        </p:style>
        <p:txBody>
          <a:bodyPr/>
          <a:lstStyle/>
          <a:p>
            <a:endParaRPr lang="en-US"/>
          </a:p>
        </p:txBody>
      </p:sp>
      <p:sp>
        <p:nvSpPr>
          <p:cNvPr id="36" name="Text Box 37"/>
          <p:cNvSpPr txBox="1">
            <a:spLocks noChangeArrowheads="1"/>
          </p:cNvSpPr>
          <p:nvPr/>
        </p:nvSpPr>
        <p:spPr bwMode="auto">
          <a:xfrm>
            <a:off x="1981200" y="1827213"/>
            <a:ext cx="365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r>
              <a:rPr lang="en-US" altLang="en-US" b="0">
                <a:solidFill>
                  <a:srgbClr val="FF0000"/>
                </a:solidFill>
              </a:rPr>
              <a:t>The SML can tell us why:</a:t>
            </a:r>
          </a:p>
        </p:txBody>
      </p:sp>
    </p:spTree>
    <p:extLst>
      <p:ext uri="{BB962C8B-B14F-4D97-AF65-F5344CB8AC3E}">
        <p14:creationId xmlns:p14="http://schemas.microsoft.com/office/powerpoint/2010/main" val="65424310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500"/>
                                        <p:tgtEl>
                                          <p:spTgt spid="17"/>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499"/>
                                          </p:stCondLst>
                                        </p:cTn>
                                        <p:tgtEl>
                                          <p:spTgt spid="16"/>
                                        </p:tgtEl>
                                        <p:attrNameLst>
                                          <p:attrName>style.visibility</p:attrName>
                                        </p:attrNameLst>
                                      </p:cBhvr>
                                      <p:to>
                                        <p:strVal val="visible"/>
                                      </p:to>
                                    </p:set>
                                  </p:childTnLst>
                                </p:cTn>
                              </p:par>
                            </p:childTnLst>
                          </p:cTn>
                        </p:par>
                        <p:par>
                          <p:cTn id="11" fill="hold">
                            <p:stCondLst>
                              <p:cond delay="1000"/>
                            </p:stCondLst>
                            <p:childTnLst>
                              <p:par>
                                <p:cTn id="12" presetID="22" presetClass="entr" presetSubtype="2" fill="hold" grpId="0" nodeType="afterEffect">
                                  <p:stCondLst>
                                    <p:cond delay="0"/>
                                  </p:stCondLst>
                                  <p:childTnLst>
                                    <p:set>
                                      <p:cBhvr>
                                        <p:cTn id="13" dur="1" fill="hold">
                                          <p:stCondLst>
                                            <p:cond delay="0"/>
                                          </p:stCondLst>
                                        </p:cTn>
                                        <p:tgtEl>
                                          <p:spTgt spid="34"/>
                                        </p:tgtEl>
                                        <p:attrNameLst>
                                          <p:attrName>style.visibility</p:attrName>
                                        </p:attrNameLst>
                                      </p:cBhvr>
                                      <p:to>
                                        <p:strVal val="visible"/>
                                      </p:to>
                                    </p:set>
                                    <p:animEffect transition="in" filter="wipe(right)">
                                      <p:cBhvr>
                                        <p:cTn id="14" dur="500"/>
                                        <p:tgtEl>
                                          <p:spTgt spid="34"/>
                                        </p:tgtEl>
                                      </p:cBhvr>
                                    </p:animEffect>
                                  </p:childTnLst>
                                </p:cTn>
                              </p:par>
                            </p:childTnLst>
                          </p:cTn>
                        </p:par>
                        <p:par>
                          <p:cTn id="15" fill="hold">
                            <p:stCondLst>
                              <p:cond delay="1500"/>
                            </p:stCondLst>
                            <p:childTnLst>
                              <p:par>
                                <p:cTn id="16" presetID="1" presetClass="entr" presetSubtype="0" fill="hold" grpId="0" nodeType="afterEffect">
                                  <p:stCondLst>
                                    <p:cond delay="0"/>
                                  </p:stCondLst>
                                  <p:childTnLst>
                                    <p:set>
                                      <p:cBhvr>
                                        <p:cTn id="17" dur="1" fill="hold">
                                          <p:stCondLst>
                                            <p:cond delay="499"/>
                                          </p:stCondLst>
                                        </p:cTn>
                                        <p:tgtEl>
                                          <p:spTgt spid="13"/>
                                        </p:tgtEl>
                                        <p:attrNameLst>
                                          <p:attrName>style.visibility</p:attrName>
                                        </p:attrNameLst>
                                      </p:cBhvr>
                                      <p:to>
                                        <p:strVal val="visible"/>
                                      </p:to>
                                    </p:set>
                                  </p:childTnLst>
                                </p:cTn>
                              </p:par>
                            </p:childTnLst>
                          </p:cTn>
                        </p:par>
                        <p:par>
                          <p:cTn id="18" fill="hold">
                            <p:stCondLst>
                              <p:cond delay="2000"/>
                            </p:stCondLst>
                            <p:childTnLst>
                              <p:par>
                                <p:cTn id="19" presetID="1" presetClass="entr" presetSubtype="0" fill="hold" grpId="0" nodeType="afterEffect">
                                  <p:stCondLst>
                                    <p:cond delay="0"/>
                                  </p:stCondLst>
                                  <p:childTnLst>
                                    <p:set>
                                      <p:cBhvr>
                                        <p:cTn id="20" dur="1" fill="hold">
                                          <p:stCondLst>
                                            <p:cond delay="499"/>
                                          </p:stCondLst>
                                        </p:cTn>
                                        <p:tgtEl>
                                          <p:spTgt spid="32"/>
                                        </p:tgtEl>
                                        <p:attrNameLst>
                                          <p:attrName>style.visibility</p:attrName>
                                        </p:attrNameLst>
                                      </p:cBhvr>
                                      <p:to>
                                        <p:strVal val="visible"/>
                                      </p:to>
                                    </p:set>
                                  </p:childTnLst>
                                </p:cTn>
                              </p:par>
                            </p:childTnLst>
                          </p:cTn>
                        </p:par>
                        <p:par>
                          <p:cTn id="21" fill="hold">
                            <p:stCondLst>
                              <p:cond delay="2500"/>
                            </p:stCondLst>
                            <p:childTnLst>
                              <p:par>
                                <p:cTn id="22" presetID="22" presetClass="entr" presetSubtype="8" fill="hold" grpId="0" nodeType="afterEffect">
                                  <p:stCondLst>
                                    <p:cond delay="0"/>
                                  </p:stCondLst>
                                  <p:childTnLst>
                                    <p:set>
                                      <p:cBhvr>
                                        <p:cTn id="23" dur="1" fill="hold">
                                          <p:stCondLst>
                                            <p:cond delay="0"/>
                                          </p:stCondLst>
                                        </p:cTn>
                                        <p:tgtEl>
                                          <p:spTgt spid="35"/>
                                        </p:tgtEl>
                                        <p:attrNameLst>
                                          <p:attrName>style.visibility</p:attrName>
                                        </p:attrNameLst>
                                      </p:cBhvr>
                                      <p:to>
                                        <p:strVal val="visible"/>
                                      </p:to>
                                    </p:set>
                                    <p:animEffect transition="in" filter="wipe(left)">
                                      <p:cBhvr>
                                        <p:cTn id="24" dur="500"/>
                                        <p:tgtEl>
                                          <p:spTgt spid="35"/>
                                        </p:tgtEl>
                                      </p:cBhvr>
                                    </p:animEffect>
                                  </p:childTnLst>
                                </p:cTn>
                              </p:par>
                            </p:childTnLst>
                          </p:cTn>
                        </p:par>
                        <p:par>
                          <p:cTn id="25" fill="hold">
                            <p:stCondLst>
                              <p:cond delay="3000"/>
                            </p:stCondLst>
                            <p:childTnLst>
                              <p:par>
                                <p:cTn id="26" presetID="1" presetClass="entr" presetSubtype="0" fill="hold" nodeType="afterEffect">
                                  <p:stCondLst>
                                    <p:cond delay="0"/>
                                  </p:stCondLst>
                                  <p:childTnLst>
                                    <p:set>
                                      <p:cBhvr>
                                        <p:cTn id="27" dur="1" fill="hold">
                                          <p:stCondLst>
                                            <p:cond delay="499"/>
                                          </p:stCondLst>
                                        </p:cTn>
                                        <p:tgtEl>
                                          <p:spTgt spid="33"/>
                                        </p:tgtEl>
                                        <p:attrNameLst>
                                          <p:attrName>style.visibility</p:attrName>
                                        </p:attrNameLst>
                                      </p:cBhvr>
                                      <p:to>
                                        <p:strVal val="visible"/>
                                      </p:to>
                                    </p:set>
                                  </p:childTnLst>
                                </p:cTn>
                              </p:par>
                            </p:childTnLst>
                          </p:cTn>
                        </p:par>
                        <p:par>
                          <p:cTn id="28" fill="hold">
                            <p:stCondLst>
                              <p:cond delay="3500"/>
                            </p:stCondLst>
                            <p:childTnLst>
                              <p:par>
                                <p:cTn id="29" presetID="1" presetClass="entr" presetSubtype="0" fill="hold" grpId="0" nodeType="afterEffect">
                                  <p:stCondLst>
                                    <p:cond delay="0"/>
                                  </p:stCondLst>
                                  <p:childTnLst>
                                    <p:set>
                                      <p:cBhvr>
                                        <p:cTn id="30" dur="1" fill="hold">
                                          <p:stCondLst>
                                            <p:cond delay="499"/>
                                          </p:stCondLst>
                                        </p:cTn>
                                        <p:tgtEl>
                                          <p:spTgt spid="27"/>
                                        </p:tgtEl>
                                        <p:attrNameLst>
                                          <p:attrName>style.visibility</p:attrName>
                                        </p:attrNameLst>
                                      </p:cBhvr>
                                      <p:to>
                                        <p:strVal val="visible"/>
                                      </p:to>
                                    </p:set>
                                  </p:childTnLst>
                                </p:cTn>
                              </p:par>
                            </p:childTnLst>
                          </p:cTn>
                        </p:par>
                        <p:par>
                          <p:cTn id="31" fill="hold">
                            <p:stCondLst>
                              <p:cond delay="4000"/>
                            </p:stCondLst>
                            <p:childTnLst>
                              <p:par>
                                <p:cTn id="32" presetID="1" presetClass="entr" presetSubtype="0" fill="hold" grpId="0" nodeType="afterEffect">
                                  <p:stCondLst>
                                    <p:cond delay="0"/>
                                  </p:stCondLst>
                                  <p:childTnLst>
                                    <p:set>
                                      <p:cBhvr>
                                        <p:cTn id="33" dur="1" fill="hold">
                                          <p:stCondLst>
                                            <p:cond delay="499"/>
                                          </p:stCondLst>
                                        </p:cTn>
                                        <p:tgtEl>
                                          <p:spTgt spid="26"/>
                                        </p:tgtEl>
                                        <p:attrNameLst>
                                          <p:attrName>style.visibility</p:attrName>
                                        </p:attrNameLst>
                                      </p:cBhvr>
                                      <p:to>
                                        <p:strVal val="visible"/>
                                      </p:to>
                                    </p:set>
                                  </p:childTnLst>
                                </p:cTn>
                              </p:par>
                            </p:childTnLst>
                          </p:cTn>
                        </p:par>
                        <p:par>
                          <p:cTn id="34" fill="hold">
                            <p:stCondLst>
                              <p:cond delay="4500"/>
                            </p:stCondLst>
                            <p:childTnLst>
                              <p:par>
                                <p:cTn id="35" presetID="1" presetClass="entr" presetSubtype="0" fill="hold" grpId="0" nodeType="afterEffect">
                                  <p:stCondLst>
                                    <p:cond delay="0"/>
                                  </p:stCondLst>
                                  <p:childTnLst>
                                    <p:set>
                                      <p:cBhvr>
                                        <p:cTn id="36" dur="1" fill="hold">
                                          <p:stCondLst>
                                            <p:cond delay="499"/>
                                          </p:stCondLst>
                                        </p:cTn>
                                        <p:tgtEl>
                                          <p:spTgt spid="15"/>
                                        </p:tgtEl>
                                        <p:attrNameLst>
                                          <p:attrName>style.visibility</p:attrName>
                                        </p:attrNameLst>
                                      </p:cBhvr>
                                      <p:to>
                                        <p:strVal val="visible"/>
                                      </p:to>
                                    </p:set>
                                  </p:childTnLst>
                                </p:cTn>
                              </p:par>
                            </p:childTnLst>
                          </p:cTn>
                        </p:par>
                        <p:par>
                          <p:cTn id="37" fill="hold">
                            <p:stCondLst>
                              <p:cond delay="5000"/>
                            </p:stCondLst>
                            <p:childTnLst>
                              <p:par>
                                <p:cTn id="38" presetID="1" presetClass="entr" presetSubtype="0" fill="hold" grpId="0" nodeType="afterEffect">
                                  <p:stCondLst>
                                    <p:cond delay="0"/>
                                  </p:stCondLst>
                                  <p:childTnLst>
                                    <p:set>
                                      <p:cBhvr>
                                        <p:cTn id="39" dur="1" fill="hold">
                                          <p:stCondLst>
                                            <p:cond delay="499"/>
                                          </p:stCondLst>
                                        </p:cTn>
                                        <p:tgtEl>
                                          <p:spTgt spid="28"/>
                                        </p:tgtEl>
                                        <p:attrNameLst>
                                          <p:attrName>style.visibility</p:attrName>
                                        </p:attrNameLst>
                                      </p:cBhvr>
                                      <p:to>
                                        <p:strVal val="visible"/>
                                      </p:to>
                                    </p:set>
                                  </p:childTnLst>
                                </p:cTn>
                              </p:par>
                            </p:childTnLst>
                          </p:cTn>
                        </p:par>
                        <p:par>
                          <p:cTn id="40" fill="hold">
                            <p:stCondLst>
                              <p:cond delay="5500"/>
                            </p:stCondLst>
                            <p:childTnLst>
                              <p:par>
                                <p:cTn id="41" presetID="1" presetClass="entr" presetSubtype="0" fill="hold" grpId="0" nodeType="afterEffect">
                                  <p:stCondLst>
                                    <p:cond delay="0"/>
                                  </p:stCondLst>
                                  <p:childTnLst>
                                    <p:set>
                                      <p:cBhvr>
                                        <p:cTn id="42" dur="1" fill="hold">
                                          <p:stCondLst>
                                            <p:cond delay="499"/>
                                          </p:stCondLst>
                                        </p:cTn>
                                        <p:tgtEl>
                                          <p:spTgt spid="30"/>
                                        </p:tgtEl>
                                        <p:attrNameLst>
                                          <p:attrName>style.visibility</p:attrName>
                                        </p:attrNameLst>
                                      </p:cBhvr>
                                      <p:to>
                                        <p:strVal val="visible"/>
                                      </p:to>
                                    </p:set>
                                  </p:childTnLst>
                                </p:cTn>
                              </p:par>
                            </p:childTnLst>
                          </p:cTn>
                        </p:par>
                        <p:par>
                          <p:cTn id="43" fill="hold">
                            <p:stCondLst>
                              <p:cond delay="6000"/>
                            </p:stCondLst>
                            <p:childTnLst>
                              <p:par>
                                <p:cTn id="44" presetID="1" presetClass="entr" presetSubtype="0" fill="hold" grpId="0" nodeType="afterEffect">
                                  <p:stCondLst>
                                    <p:cond delay="0"/>
                                  </p:stCondLst>
                                  <p:childTnLst>
                                    <p:set>
                                      <p:cBhvr>
                                        <p:cTn id="45" dur="1" fill="hold">
                                          <p:stCondLst>
                                            <p:cond delay="499"/>
                                          </p:stCondLst>
                                        </p:cTn>
                                        <p:tgtEl>
                                          <p:spTgt spid="14"/>
                                        </p:tgtEl>
                                        <p:attrNameLst>
                                          <p:attrName>style.visibility</p:attrName>
                                        </p:attrNameLst>
                                      </p:cBhvr>
                                      <p:to>
                                        <p:strVal val="visible"/>
                                      </p:to>
                                    </p:set>
                                  </p:childTnLst>
                                </p:cTn>
                              </p:par>
                            </p:childTnLst>
                          </p:cTn>
                        </p:par>
                        <p:par>
                          <p:cTn id="46" fill="hold">
                            <p:stCondLst>
                              <p:cond delay="6500"/>
                            </p:stCondLst>
                            <p:childTnLst>
                              <p:par>
                                <p:cTn id="47" presetID="1" presetClass="entr" presetSubtype="0" fill="hold" grpId="0" nodeType="afterEffect">
                                  <p:stCondLst>
                                    <p:cond delay="0"/>
                                  </p:stCondLst>
                                  <p:childTnLst>
                                    <p:set>
                                      <p:cBhvr>
                                        <p:cTn id="48" dur="1" fill="hold">
                                          <p:stCondLst>
                                            <p:cond delay="499"/>
                                          </p:stCondLst>
                                        </p:cTn>
                                        <p:tgtEl>
                                          <p:spTgt spid="29"/>
                                        </p:tgtEl>
                                        <p:attrNameLst>
                                          <p:attrName>style.visibility</p:attrName>
                                        </p:attrNameLst>
                                      </p:cBhvr>
                                      <p:to>
                                        <p:strVal val="visible"/>
                                      </p:to>
                                    </p:set>
                                  </p:childTnLst>
                                </p:cTn>
                              </p:par>
                            </p:childTnLst>
                          </p:cTn>
                        </p:par>
                        <p:par>
                          <p:cTn id="49" fill="hold">
                            <p:stCondLst>
                              <p:cond delay="7000"/>
                            </p:stCondLst>
                            <p:childTnLst>
                              <p:par>
                                <p:cTn id="50" presetID="1" presetClass="entr" presetSubtype="0" fill="hold" grpId="0" nodeType="afterEffect">
                                  <p:stCondLst>
                                    <p:cond delay="0"/>
                                  </p:stCondLst>
                                  <p:childTnLst>
                                    <p:set>
                                      <p:cBhvr>
                                        <p:cTn id="51" dur="1" fill="hold">
                                          <p:stCondLst>
                                            <p:cond delay="499"/>
                                          </p:stCondLst>
                                        </p:cTn>
                                        <p:tgtEl>
                                          <p:spTgt spid="31"/>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499"/>
                                          </p:stCondLst>
                                        </p:cTn>
                                        <p:tgtEl>
                                          <p:spTgt spid="36"/>
                                        </p:tgtEl>
                                        <p:attrNameLst>
                                          <p:attrName>style.visibility</p:attrName>
                                        </p:attrNameLst>
                                      </p:cBhvr>
                                      <p:to>
                                        <p:strVal val="visible"/>
                                      </p:to>
                                    </p:set>
                                  </p:childTnLst>
                                </p:cTn>
                              </p:par>
                            </p:childTnLst>
                          </p:cTn>
                        </p:par>
                        <p:par>
                          <p:cTn id="56" fill="hold">
                            <p:stCondLst>
                              <p:cond delay="500"/>
                            </p:stCondLst>
                            <p:childTnLst>
                              <p:par>
                                <p:cTn id="57" presetID="1" presetClass="entr" presetSubtype="0" fill="hold" nodeType="afterEffect">
                                  <p:stCondLst>
                                    <p:cond delay="0"/>
                                  </p:stCondLst>
                                  <p:childTnLst>
                                    <p:set>
                                      <p:cBhvr>
                                        <p:cTn id="58" dur="1" fill="hold">
                                          <p:stCondLst>
                                            <p:cond delay="499"/>
                                          </p:stCondLst>
                                        </p:cTn>
                                        <p:tgtEl>
                                          <p:spTgt spid="10"/>
                                        </p:tgtEl>
                                        <p:attrNameLst>
                                          <p:attrName>style.visibility</p:attrName>
                                        </p:attrNameLst>
                                      </p:cBhvr>
                                      <p:to>
                                        <p:strVal val="visible"/>
                                      </p:to>
                                    </p:set>
                                  </p:childTnLst>
                                </p:cTn>
                              </p:par>
                            </p:childTnLst>
                          </p:cTn>
                        </p:par>
                        <p:par>
                          <p:cTn id="59" fill="hold">
                            <p:stCondLst>
                              <p:cond delay="1000"/>
                            </p:stCondLst>
                            <p:childTnLst>
                              <p:par>
                                <p:cTn id="60" presetID="22" presetClass="entr" presetSubtype="4" fill="hold" grpId="0" nodeType="afterEffect">
                                  <p:stCondLst>
                                    <p:cond delay="0"/>
                                  </p:stCondLst>
                                  <p:childTnLst>
                                    <p:set>
                                      <p:cBhvr>
                                        <p:cTn id="61" dur="1" fill="hold">
                                          <p:stCondLst>
                                            <p:cond delay="0"/>
                                          </p:stCondLst>
                                        </p:cTn>
                                        <p:tgtEl>
                                          <p:spTgt spid="7"/>
                                        </p:tgtEl>
                                        <p:attrNameLst>
                                          <p:attrName>style.visibility</p:attrName>
                                        </p:attrNameLst>
                                      </p:cBhvr>
                                      <p:to>
                                        <p:strVal val="visible"/>
                                      </p:to>
                                    </p:set>
                                    <p:animEffect transition="in" filter="wipe(down)">
                                      <p:cBhvr>
                                        <p:cTn id="62" dur="500"/>
                                        <p:tgtEl>
                                          <p:spTgt spid="7"/>
                                        </p:tgtEl>
                                      </p:cBhvr>
                                    </p:animEffect>
                                  </p:childTnLst>
                                </p:cTn>
                              </p:par>
                            </p:childTnLst>
                          </p:cTn>
                        </p:par>
                        <p:par>
                          <p:cTn id="63" fill="hold">
                            <p:stCondLst>
                              <p:cond delay="1500"/>
                            </p:stCondLst>
                            <p:childTnLst>
                              <p:par>
                                <p:cTn id="64" presetID="1" presetClass="entr" presetSubtype="0" fill="hold" nodeType="afterEffect">
                                  <p:stCondLst>
                                    <p:cond delay="0"/>
                                  </p:stCondLst>
                                  <p:childTnLst>
                                    <p:set>
                                      <p:cBhvr>
                                        <p:cTn id="65" dur="1" fill="hold">
                                          <p:stCondLst>
                                            <p:cond delay="499"/>
                                          </p:stCondLst>
                                        </p:cTn>
                                        <p:tgtEl>
                                          <p:spTgt spid="8"/>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nodeType="clickEffect">
                                  <p:stCondLst>
                                    <p:cond delay="0"/>
                                  </p:stCondLst>
                                  <p:childTnLst>
                                    <p:set>
                                      <p:cBhvr>
                                        <p:cTn id="69" dur="1" fill="hold">
                                          <p:stCondLst>
                                            <p:cond delay="499"/>
                                          </p:stCondLst>
                                        </p:cTn>
                                        <p:tgtEl>
                                          <p:spTgt spid="20"/>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nodeType="clickEffect">
                                  <p:stCondLst>
                                    <p:cond delay="0"/>
                                  </p:stCondLst>
                                  <p:childTnLst>
                                    <p:set>
                                      <p:cBhvr>
                                        <p:cTn id="73" dur="1" fill="hold">
                                          <p:stCondLst>
                                            <p:cond delay="499"/>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animBg="1"/>
      <p:bldP spid="14" grpId="0" animBg="1"/>
      <p:bldP spid="15" grpId="0" animBg="1"/>
      <p:bldP spid="16" grpId="0" animBg="1"/>
      <p:bldP spid="26" grpId="0" animBg="1"/>
      <p:bldP spid="27" grpId="0" animBg="1"/>
      <p:bldP spid="28" grpId="0" animBg="1"/>
      <p:bldP spid="29" grpId="0" animBg="1"/>
      <p:bldP spid="30" grpId="0" animBg="1"/>
      <p:bldP spid="31" grpId="0" animBg="1"/>
      <p:bldP spid="32" grpId="0" autoUpdateAnimBg="0"/>
      <p:bldP spid="34" grpId="0" animBg="1"/>
      <p:bldP spid="35" grpId="0" animBg="1"/>
      <p:bldP spid="36"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686980"/>
          </a:xfrm>
        </p:spPr>
        <p:txBody>
          <a:bodyPr/>
          <a:lstStyle/>
          <a:p>
            <a:r>
              <a:rPr lang="en-US" altLang="en-US" dirty="0"/>
              <a:t>Capital Budgeting &amp; Project Risk</a:t>
            </a:r>
            <a:endParaRPr lang="en-US" dirty="0"/>
          </a:p>
        </p:txBody>
      </p:sp>
      <p:sp>
        <p:nvSpPr>
          <p:cNvPr id="3" name="Content Placeholder 2"/>
          <p:cNvSpPr>
            <a:spLocks noGrp="1"/>
          </p:cNvSpPr>
          <p:nvPr>
            <p:ph idx="1"/>
          </p:nvPr>
        </p:nvSpPr>
        <p:spPr>
          <a:xfrm>
            <a:off x="498474" y="1451810"/>
            <a:ext cx="7556313" cy="2751221"/>
          </a:xfrm>
        </p:spPr>
        <p:txBody>
          <a:bodyPr/>
          <a:lstStyle/>
          <a:p>
            <a:r>
              <a:rPr lang="en-US" altLang="en-US" dirty="0"/>
              <a:t>Suppose the Conglomerate Company has a cost of capital, based on the CAPM, of  17%. The risk-free rate is 4%; the market risk premium is 10% and the firm’s beta is 1.3.</a:t>
            </a:r>
          </a:p>
          <a:p>
            <a:pPr algn="ctr">
              <a:buNone/>
            </a:pPr>
            <a:r>
              <a:rPr lang="en-US" altLang="en-US" dirty="0"/>
              <a:t>17% = 4% + 1.3 </a:t>
            </a:r>
            <a:r>
              <a:rPr lang="en-US" altLang="en-US" dirty="0">
                <a:cs typeface="Times New Roman" pitchFamily="18" charset="0"/>
              </a:rPr>
              <a:t>× </a:t>
            </a:r>
            <a:r>
              <a:rPr lang="en-US" altLang="en-US" dirty="0"/>
              <a:t>[14% </a:t>
            </a:r>
            <a:r>
              <a:rPr lang="en-US" altLang="en-US" dirty="0">
                <a:cs typeface="Times New Roman" pitchFamily="18" charset="0"/>
              </a:rPr>
              <a:t>–</a:t>
            </a:r>
            <a:r>
              <a:rPr lang="en-US" altLang="en-US" dirty="0"/>
              <a:t> 4%]  </a:t>
            </a:r>
          </a:p>
          <a:p>
            <a:pPr>
              <a:buNone/>
            </a:pPr>
            <a:r>
              <a:rPr lang="en-US" altLang="en-US" dirty="0"/>
              <a:t>This is a breakdown of the company’s investment projects:</a:t>
            </a:r>
            <a:endParaRPr lang="en-US" dirty="0"/>
          </a:p>
        </p:txBody>
      </p:sp>
      <p:sp>
        <p:nvSpPr>
          <p:cNvPr id="4" name="Rectangle 3"/>
          <p:cNvSpPr>
            <a:spLocks noChangeArrowheads="1"/>
          </p:cNvSpPr>
          <p:nvPr/>
        </p:nvSpPr>
        <p:spPr bwMode="auto">
          <a:xfrm>
            <a:off x="1371600" y="3758282"/>
            <a:ext cx="6400800" cy="1443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nSpc>
                <a:spcPct val="90000"/>
              </a:lnSpc>
              <a:spcBef>
                <a:spcPct val="50000"/>
              </a:spcBef>
              <a:buSzPct val="90000"/>
              <a:buFont typeface="Symbol" pitchFamily="18" charset="2"/>
              <a:buNone/>
            </a:pPr>
            <a:r>
              <a:rPr lang="en-US" altLang="en-US" b="0" dirty="0"/>
              <a:t>1/3 Automotive retailer </a:t>
            </a:r>
            <a:r>
              <a:rPr lang="en-US" altLang="en-US" b="0" dirty="0">
                <a:latin typeface="Symbol" pitchFamily="18" charset="2"/>
              </a:rPr>
              <a:t>b </a:t>
            </a:r>
            <a:r>
              <a:rPr lang="en-US" altLang="en-US" b="0" dirty="0"/>
              <a:t>= 2.0</a:t>
            </a:r>
          </a:p>
          <a:p>
            <a:pPr>
              <a:lnSpc>
                <a:spcPct val="90000"/>
              </a:lnSpc>
              <a:spcBef>
                <a:spcPct val="50000"/>
              </a:spcBef>
              <a:buSzPct val="90000"/>
              <a:buFont typeface="Symbol" pitchFamily="18" charset="2"/>
              <a:buNone/>
            </a:pPr>
            <a:r>
              <a:rPr lang="en-US" altLang="en-US" b="0" dirty="0"/>
              <a:t>1/3 Computer Hard Drive Mfr. </a:t>
            </a:r>
            <a:r>
              <a:rPr lang="en-US" altLang="en-US" b="0" dirty="0">
                <a:latin typeface="Symbol" pitchFamily="18" charset="2"/>
              </a:rPr>
              <a:t>b</a:t>
            </a:r>
            <a:r>
              <a:rPr lang="en-US" altLang="en-US" b="0" dirty="0"/>
              <a:t> = 1.3</a:t>
            </a:r>
          </a:p>
          <a:p>
            <a:pPr>
              <a:lnSpc>
                <a:spcPct val="90000"/>
              </a:lnSpc>
              <a:spcBef>
                <a:spcPct val="50000"/>
              </a:spcBef>
              <a:buSzPct val="90000"/>
              <a:buFont typeface="Symbol" pitchFamily="18" charset="2"/>
              <a:buNone/>
            </a:pPr>
            <a:r>
              <a:rPr lang="en-US" altLang="en-US" b="0" dirty="0"/>
              <a:t>1/3 Electric Utility </a:t>
            </a:r>
            <a:r>
              <a:rPr lang="en-US" altLang="en-US" b="0" dirty="0">
                <a:latin typeface="Symbol" pitchFamily="18" charset="2"/>
              </a:rPr>
              <a:t>b</a:t>
            </a:r>
            <a:r>
              <a:rPr lang="en-US" altLang="en-US" b="0" dirty="0"/>
              <a:t> = 0.6</a:t>
            </a:r>
          </a:p>
        </p:txBody>
      </p:sp>
      <p:sp>
        <p:nvSpPr>
          <p:cNvPr id="5" name="Rectangle 4"/>
          <p:cNvSpPr>
            <a:spLocks noChangeArrowheads="1"/>
          </p:cNvSpPr>
          <p:nvPr/>
        </p:nvSpPr>
        <p:spPr bwMode="auto">
          <a:xfrm>
            <a:off x="2743200" y="5442702"/>
            <a:ext cx="3195638" cy="420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nSpc>
                <a:spcPct val="90000"/>
              </a:lnSpc>
              <a:spcBef>
                <a:spcPct val="30000"/>
              </a:spcBef>
              <a:buSzPct val="90000"/>
              <a:buFont typeface="Symbol" pitchFamily="18" charset="2"/>
              <a:buNone/>
            </a:pPr>
            <a:r>
              <a:rPr lang="en-US" altLang="en-US" b="0" dirty="0"/>
              <a:t>average </a:t>
            </a:r>
            <a:r>
              <a:rPr lang="en-US" altLang="en-US" b="0" dirty="0">
                <a:latin typeface="Symbol" pitchFamily="18" charset="2"/>
              </a:rPr>
              <a:t>b</a:t>
            </a:r>
            <a:r>
              <a:rPr lang="en-US" altLang="en-US" b="0" dirty="0"/>
              <a:t> of assets = 1.3</a:t>
            </a:r>
          </a:p>
        </p:txBody>
      </p:sp>
      <p:sp>
        <p:nvSpPr>
          <p:cNvPr id="6" name="Rectangle 5"/>
          <p:cNvSpPr>
            <a:spLocks noChangeArrowheads="1"/>
          </p:cNvSpPr>
          <p:nvPr/>
        </p:nvSpPr>
        <p:spPr bwMode="auto">
          <a:xfrm>
            <a:off x="647700" y="5973762"/>
            <a:ext cx="7848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20000"/>
              </a:spcBef>
            </a:pPr>
            <a:r>
              <a:rPr lang="en-US" altLang="en-US" b="0" dirty="0"/>
              <a:t>When evaluating a new electrical generation investment, which cost of capital should be used?</a:t>
            </a:r>
          </a:p>
        </p:txBody>
      </p:sp>
    </p:spTree>
    <p:extLst>
      <p:ext uri="{BB962C8B-B14F-4D97-AF65-F5344CB8AC3E}">
        <p14:creationId xmlns:p14="http://schemas.microsoft.com/office/powerpoint/2010/main" val="347116489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847401"/>
          </a:xfrm>
        </p:spPr>
        <p:txBody>
          <a:bodyPr/>
          <a:lstStyle/>
          <a:p>
            <a:r>
              <a:rPr lang="en-US" altLang="en-US" dirty="0"/>
              <a:t>Capital Budgeting &amp; Project Risk</a:t>
            </a:r>
            <a:endParaRPr lang="en-US" dirty="0"/>
          </a:p>
        </p:txBody>
      </p:sp>
      <p:sp>
        <p:nvSpPr>
          <p:cNvPr id="4" name="Line 3"/>
          <p:cNvSpPr>
            <a:spLocks noChangeShapeType="1"/>
          </p:cNvSpPr>
          <p:nvPr/>
        </p:nvSpPr>
        <p:spPr bwMode="auto">
          <a:xfrm>
            <a:off x="1472406" y="4762500"/>
            <a:ext cx="38862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Text Box 4"/>
          <p:cNvSpPr txBox="1">
            <a:spLocks noChangeArrowheads="1"/>
          </p:cNvSpPr>
          <p:nvPr/>
        </p:nvSpPr>
        <p:spPr bwMode="auto">
          <a:xfrm rot="16200000">
            <a:off x="405606" y="16383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r">
              <a:spcBef>
                <a:spcPct val="50000"/>
              </a:spcBef>
            </a:pPr>
            <a:r>
              <a:rPr lang="en-US" altLang="en-US" b="0"/>
              <a:t>Project IRR</a:t>
            </a:r>
          </a:p>
        </p:txBody>
      </p:sp>
      <p:sp>
        <p:nvSpPr>
          <p:cNvPr id="6" name="Text Box 5"/>
          <p:cNvSpPr txBox="1">
            <a:spLocks noChangeArrowheads="1"/>
          </p:cNvSpPr>
          <p:nvPr/>
        </p:nvSpPr>
        <p:spPr bwMode="auto">
          <a:xfrm>
            <a:off x="4901406" y="4533900"/>
            <a:ext cx="2819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r">
              <a:spcBef>
                <a:spcPct val="50000"/>
              </a:spcBef>
            </a:pPr>
            <a:r>
              <a:rPr lang="en-US" altLang="en-US" b="0">
                <a:sym typeface="Symbol" pitchFamily="18" charset="2"/>
              </a:rPr>
              <a:t>Project’s risk (</a:t>
            </a:r>
            <a:r>
              <a:rPr lang="en-US" altLang="en-US" b="0">
                <a:latin typeface="Symbol" pitchFamily="18" charset="2"/>
                <a:sym typeface="Symbol" pitchFamily="18" charset="2"/>
              </a:rPr>
              <a:t>b</a:t>
            </a:r>
            <a:r>
              <a:rPr lang="en-US" altLang="en-US" b="0">
                <a:sym typeface="Symbol" pitchFamily="18" charset="2"/>
              </a:rPr>
              <a:t>)</a:t>
            </a:r>
            <a:endParaRPr lang="en-US" altLang="en-US" b="0" baseline="-25000"/>
          </a:p>
        </p:txBody>
      </p:sp>
      <p:sp>
        <p:nvSpPr>
          <p:cNvPr id="7" name="Line 6"/>
          <p:cNvSpPr>
            <a:spLocks noChangeShapeType="1"/>
          </p:cNvSpPr>
          <p:nvPr/>
        </p:nvSpPr>
        <p:spPr bwMode="auto">
          <a:xfrm flipV="1">
            <a:off x="1472406" y="1714500"/>
            <a:ext cx="0" cy="3048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Line 7"/>
          <p:cNvSpPr>
            <a:spLocks noChangeShapeType="1"/>
          </p:cNvSpPr>
          <p:nvPr/>
        </p:nvSpPr>
        <p:spPr bwMode="auto">
          <a:xfrm flipV="1">
            <a:off x="1472406" y="2019300"/>
            <a:ext cx="4419600" cy="2209800"/>
          </a:xfrm>
          <a:prstGeom prst="line">
            <a:avLst/>
          </a:prstGeom>
          <a:noFill/>
          <a:ln w="38100">
            <a:solidFill>
              <a:srgbClr val="CC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 name="Line 10"/>
          <p:cNvSpPr>
            <a:spLocks noChangeShapeType="1"/>
          </p:cNvSpPr>
          <p:nvPr/>
        </p:nvSpPr>
        <p:spPr bwMode="auto">
          <a:xfrm flipH="1">
            <a:off x="1320006" y="3390900"/>
            <a:ext cx="1801813"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Line 11"/>
          <p:cNvSpPr>
            <a:spLocks noChangeShapeType="1"/>
          </p:cNvSpPr>
          <p:nvPr/>
        </p:nvSpPr>
        <p:spPr bwMode="auto">
          <a:xfrm flipH="1" flipV="1">
            <a:off x="1343819" y="3390900"/>
            <a:ext cx="15716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Text Box 12"/>
          <p:cNvSpPr txBox="1">
            <a:spLocks noChangeArrowheads="1"/>
          </p:cNvSpPr>
          <p:nvPr/>
        </p:nvSpPr>
        <p:spPr bwMode="auto">
          <a:xfrm>
            <a:off x="558006" y="3162300"/>
            <a:ext cx="8651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r" eaLnBrk="1" hangingPunct="1">
              <a:spcBef>
                <a:spcPct val="50000"/>
              </a:spcBef>
            </a:pPr>
            <a:r>
              <a:rPr lang="en-US" altLang="en-US" b="0"/>
              <a:t>17%</a:t>
            </a:r>
          </a:p>
        </p:txBody>
      </p:sp>
      <p:sp>
        <p:nvSpPr>
          <p:cNvPr id="12" name="Line 14"/>
          <p:cNvSpPr>
            <a:spLocks noChangeShapeType="1"/>
          </p:cNvSpPr>
          <p:nvPr/>
        </p:nvSpPr>
        <p:spPr bwMode="auto">
          <a:xfrm>
            <a:off x="3110706" y="4762500"/>
            <a:ext cx="0" cy="152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Text Box 15"/>
          <p:cNvSpPr txBox="1">
            <a:spLocks noChangeArrowheads="1"/>
          </p:cNvSpPr>
          <p:nvPr/>
        </p:nvSpPr>
        <p:spPr bwMode="auto">
          <a:xfrm>
            <a:off x="2691606" y="4914900"/>
            <a:ext cx="838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eaLnBrk="1" hangingPunct="1">
              <a:spcBef>
                <a:spcPct val="50000"/>
              </a:spcBef>
            </a:pPr>
            <a:r>
              <a:rPr lang="en-US" altLang="en-US" b="0"/>
              <a:t>1.3</a:t>
            </a:r>
          </a:p>
        </p:txBody>
      </p:sp>
      <p:sp>
        <p:nvSpPr>
          <p:cNvPr id="14" name="Oval 16"/>
          <p:cNvSpPr>
            <a:spLocks noChangeArrowheads="1"/>
          </p:cNvSpPr>
          <p:nvPr/>
        </p:nvSpPr>
        <p:spPr bwMode="auto">
          <a:xfrm>
            <a:off x="3072606" y="3352800"/>
            <a:ext cx="76200" cy="762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a:p>
        </p:txBody>
      </p:sp>
      <p:sp>
        <p:nvSpPr>
          <p:cNvPr id="15" name="Line 17"/>
          <p:cNvSpPr>
            <a:spLocks noChangeShapeType="1"/>
          </p:cNvSpPr>
          <p:nvPr/>
        </p:nvSpPr>
        <p:spPr bwMode="auto">
          <a:xfrm flipV="1">
            <a:off x="3110706" y="3390900"/>
            <a:ext cx="0" cy="137160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 name="Oval 19"/>
          <p:cNvSpPr>
            <a:spLocks noChangeArrowheads="1"/>
          </p:cNvSpPr>
          <p:nvPr/>
        </p:nvSpPr>
        <p:spPr bwMode="auto">
          <a:xfrm>
            <a:off x="4444206" y="2667000"/>
            <a:ext cx="76200" cy="76200"/>
          </a:xfrm>
          <a:prstGeom prst="ellipse">
            <a:avLst/>
          </a:prstGeom>
          <a:solidFill>
            <a:srgbClr val="33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a:p>
        </p:txBody>
      </p:sp>
      <p:sp>
        <p:nvSpPr>
          <p:cNvPr id="17" name="Line 20"/>
          <p:cNvSpPr>
            <a:spLocks noChangeShapeType="1"/>
          </p:cNvSpPr>
          <p:nvPr/>
        </p:nvSpPr>
        <p:spPr bwMode="auto">
          <a:xfrm>
            <a:off x="4482306" y="4762500"/>
            <a:ext cx="0" cy="152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Text Box 21"/>
          <p:cNvSpPr txBox="1">
            <a:spLocks noChangeArrowheads="1"/>
          </p:cNvSpPr>
          <p:nvPr/>
        </p:nvSpPr>
        <p:spPr bwMode="auto">
          <a:xfrm>
            <a:off x="4063206" y="4914900"/>
            <a:ext cx="838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eaLnBrk="1" hangingPunct="1">
              <a:spcBef>
                <a:spcPct val="50000"/>
              </a:spcBef>
            </a:pPr>
            <a:r>
              <a:rPr lang="en-US" altLang="en-US" b="0"/>
              <a:t>2.0</a:t>
            </a:r>
          </a:p>
        </p:txBody>
      </p:sp>
      <p:sp>
        <p:nvSpPr>
          <p:cNvPr id="19" name="Oval 22"/>
          <p:cNvSpPr>
            <a:spLocks noChangeArrowheads="1"/>
          </p:cNvSpPr>
          <p:nvPr/>
        </p:nvSpPr>
        <p:spPr bwMode="auto">
          <a:xfrm>
            <a:off x="4444206" y="2667000"/>
            <a:ext cx="76200" cy="762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a:p>
        </p:txBody>
      </p:sp>
      <p:sp>
        <p:nvSpPr>
          <p:cNvPr id="20" name="Line 23"/>
          <p:cNvSpPr>
            <a:spLocks noChangeShapeType="1"/>
          </p:cNvSpPr>
          <p:nvPr/>
        </p:nvSpPr>
        <p:spPr bwMode="auto">
          <a:xfrm flipV="1">
            <a:off x="4482306" y="2705100"/>
            <a:ext cx="0" cy="205740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 name="Text Box 25"/>
          <p:cNvSpPr txBox="1">
            <a:spLocks noChangeArrowheads="1"/>
          </p:cNvSpPr>
          <p:nvPr/>
        </p:nvSpPr>
        <p:spPr bwMode="auto">
          <a:xfrm>
            <a:off x="1777206" y="4914900"/>
            <a:ext cx="838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eaLnBrk="1" hangingPunct="1">
              <a:spcBef>
                <a:spcPct val="50000"/>
              </a:spcBef>
            </a:pPr>
            <a:r>
              <a:rPr lang="en-US" altLang="en-US" b="0"/>
              <a:t>0.6</a:t>
            </a:r>
          </a:p>
        </p:txBody>
      </p:sp>
      <p:sp>
        <p:nvSpPr>
          <p:cNvPr id="22" name="Line 26"/>
          <p:cNvSpPr>
            <a:spLocks noChangeShapeType="1"/>
          </p:cNvSpPr>
          <p:nvPr/>
        </p:nvSpPr>
        <p:spPr bwMode="auto">
          <a:xfrm flipV="1">
            <a:off x="2196306" y="3848100"/>
            <a:ext cx="0" cy="99060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 name="Rectangle 27"/>
          <p:cNvSpPr>
            <a:spLocks noChangeArrowheads="1"/>
          </p:cNvSpPr>
          <p:nvPr/>
        </p:nvSpPr>
        <p:spPr bwMode="auto">
          <a:xfrm>
            <a:off x="24606" y="5295900"/>
            <a:ext cx="8305800" cy="126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a:lnSpc>
                <a:spcPct val="90000"/>
              </a:lnSpc>
              <a:spcBef>
                <a:spcPct val="50000"/>
              </a:spcBef>
              <a:buSzPct val="90000"/>
              <a:buFont typeface="Symbol" pitchFamily="18" charset="2"/>
              <a:buNone/>
            </a:pPr>
            <a:r>
              <a:rPr lang="en-US" altLang="en-US" b="0" i="1"/>
              <a:t>r</a:t>
            </a:r>
            <a:r>
              <a:rPr lang="en-US" altLang="en-US" b="0"/>
              <a:t> = 4% + 0.6</a:t>
            </a:r>
            <a:r>
              <a:rPr lang="en-US" altLang="en-US" b="0">
                <a:cs typeface="Times New Roman" pitchFamily="18" charset="0"/>
              </a:rPr>
              <a:t>×</a:t>
            </a:r>
            <a:r>
              <a:rPr lang="en-US" altLang="en-US" b="0"/>
              <a:t>(14% </a:t>
            </a:r>
            <a:r>
              <a:rPr lang="en-US" altLang="en-US" b="0">
                <a:cs typeface="Times New Roman" pitchFamily="18" charset="0"/>
              </a:rPr>
              <a:t>–</a:t>
            </a:r>
            <a:r>
              <a:rPr lang="en-US" altLang="en-US" b="0"/>
              <a:t> 4% ) = 10%  </a:t>
            </a:r>
          </a:p>
          <a:p>
            <a:pPr algn="ctr">
              <a:lnSpc>
                <a:spcPct val="90000"/>
              </a:lnSpc>
              <a:spcBef>
                <a:spcPct val="50000"/>
              </a:spcBef>
              <a:buSzPct val="90000"/>
              <a:buFont typeface="Symbol" pitchFamily="18" charset="2"/>
              <a:buNone/>
            </a:pPr>
            <a:r>
              <a:rPr lang="en-US" altLang="en-US" b="0"/>
              <a:t>10% reflects the opportunity cost of capital on an investment in electrical generation, given the unique risk of the project.</a:t>
            </a:r>
          </a:p>
        </p:txBody>
      </p:sp>
      <p:sp>
        <p:nvSpPr>
          <p:cNvPr id="24" name="Line 29"/>
          <p:cNvSpPr>
            <a:spLocks noChangeShapeType="1"/>
          </p:cNvSpPr>
          <p:nvPr/>
        </p:nvSpPr>
        <p:spPr bwMode="auto">
          <a:xfrm>
            <a:off x="2196306" y="4762500"/>
            <a:ext cx="0" cy="152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Oval 30"/>
          <p:cNvSpPr>
            <a:spLocks noChangeArrowheads="1"/>
          </p:cNvSpPr>
          <p:nvPr/>
        </p:nvSpPr>
        <p:spPr bwMode="auto">
          <a:xfrm>
            <a:off x="2158206" y="3810000"/>
            <a:ext cx="76200" cy="762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a:p>
        </p:txBody>
      </p:sp>
      <p:sp>
        <p:nvSpPr>
          <p:cNvPr id="26" name="Line 32"/>
          <p:cNvSpPr>
            <a:spLocks noChangeShapeType="1"/>
          </p:cNvSpPr>
          <p:nvPr/>
        </p:nvSpPr>
        <p:spPr bwMode="auto">
          <a:xfrm flipH="1" flipV="1">
            <a:off x="1320006" y="3848100"/>
            <a:ext cx="152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Text Box 33"/>
          <p:cNvSpPr txBox="1">
            <a:spLocks noChangeArrowheads="1"/>
          </p:cNvSpPr>
          <p:nvPr/>
        </p:nvSpPr>
        <p:spPr bwMode="auto">
          <a:xfrm>
            <a:off x="634206" y="36195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r>
              <a:rPr lang="en-US" altLang="en-US" b="0"/>
              <a:t>10%</a:t>
            </a:r>
          </a:p>
        </p:txBody>
      </p:sp>
      <p:sp>
        <p:nvSpPr>
          <p:cNvPr id="28" name="Line 34"/>
          <p:cNvSpPr>
            <a:spLocks noChangeShapeType="1"/>
          </p:cNvSpPr>
          <p:nvPr/>
        </p:nvSpPr>
        <p:spPr bwMode="auto">
          <a:xfrm flipH="1">
            <a:off x="1396206" y="3848100"/>
            <a:ext cx="762000"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 name="Line 36"/>
          <p:cNvSpPr>
            <a:spLocks noChangeShapeType="1"/>
          </p:cNvSpPr>
          <p:nvPr/>
        </p:nvSpPr>
        <p:spPr bwMode="auto">
          <a:xfrm flipH="1">
            <a:off x="1423194" y="2705100"/>
            <a:ext cx="3097212"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 name="Line 37"/>
          <p:cNvSpPr>
            <a:spLocks noChangeShapeType="1"/>
          </p:cNvSpPr>
          <p:nvPr/>
        </p:nvSpPr>
        <p:spPr bwMode="auto">
          <a:xfrm flipH="1" flipV="1">
            <a:off x="1343819" y="2705100"/>
            <a:ext cx="15716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 name="Text Box 38"/>
          <p:cNvSpPr txBox="1">
            <a:spLocks noChangeArrowheads="1"/>
          </p:cNvSpPr>
          <p:nvPr/>
        </p:nvSpPr>
        <p:spPr bwMode="auto">
          <a:xfrm>
            <a:off x="558006" y="2476500"/>
            <a:ext cx="8651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r" eaLnBrk="1" hangingPunct="1">
              <a:spcBef>
                <a:spcPct val="50000"/>
              </a:spcBef>
            </a:pPr>
            <a:r>
              <a:rPr lang="en-US" altLang="en-US" b="0"/>
              <a:t>24%</a:t>
            </a:r>
          </a:p>
        </p:txBody>
      </p:sp>
      <p:sp>
        <p:nvSpPr>
          <p:cNvPr id="32" name="Text Box 39"/>
          <p:cNvSpPr txBox="1">
            <a:spLocks noChangeArrowheads="1"/>
          </p:cNvSpPr>
          <p:nvPr/>
        </p:nvSpPr>
        <p:spPr bwMode="auto">
          <a:xfrm>
            <a:off x="4825206" y="2616200"/>
            <a:ext cx="31242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r>
              <a:rPr lang="en-US" altLang="en-US" b="0" dirty="0"/>
              <a:t>Investments in hard drives or auto retailing should have higher discount rates.</a:t>
            </a:r>
          </a:p>
        </p:txBody>
      </p:sp>
      <p:sp>
        <p:nvSpPr>
          <p:cNvPr id="33" name="Text Box 40"/>
          <p:cNvSpPr txBox="1">
            <a:spLocks noChangeArrowheads="1"/>
          </p:cNvSpPr>
          <p:nvPr/>
        </p:nvSpPr>
        <p:spPr bwMode="auto">
          <a:xfrm>
            <a:off x="5815806" y="1638300"/>
            <a:ext cx="137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r>
              <a:rPr lang="en-US" altLang="en-US" b="0" i="1">
                <a:solidFill>
                  <a:srgbClr val="CC3300"/>
                </a:solidFill>
              </a:rPr>
              <a:t>SML</a:t>
            </a:r>
          </a:p>
        </p:txBody>
      </p:sp>
    </p:spTree>
    <p:extLst>
      <p:ext uri="{BB962C8B-B14F-4D97-AF65-F5344CB8AC3E}">
        <p14:creationId xmlns:p14="http://schemas.microsoft.com/office/powerpoint/2010/main" val="414209274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
                                            <p:txEl>
                                              <p:pRg st="0" end="0"/>
                                            </p:txEl>
                                          </p:spTgt>
                                        </p:tgtEl>
                                        <p:attrNameLst>
                                          <p:attrName>style.visibility</p:attrName>
                                        </p:attrNameLst>
                                      </p:cBhvr>
                                      <p:to>
                                        <p:strVal val="visible"/>
                                      </p:to>
                                    </p:set>
                                    <p:anim calcmode="lin" valueType="num">
                                      <p:cBhvr additive="base">
                                        <p:cTn id="7" dur="500" fill="hold"/>
                                        <p:tgtEl>
                                          <p:spTgt spid="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3">
                                            <p:txEl>
                                              <p:pRg st="1" end="1"/>
                                            </p:txEl>
                                          </p:spTgt>
                                        </p:tgtEl>
                                        <p:attrNameLst>
                                          <p:attrName>style.visibility</p:attrName>
                                        </p:attrNameLst>
                                      </p:cBhvr>
                                      <p:to>
                                        <p:strVal val="visible"/>
                                      </p:to>
                                    </p:set>
                                    <p:anim calcmode="lin" valueType="num">
                                      <p:cBhvr additive="base">
                                        <p:cTn id="13" dur="500" fill="hold"/>
                                        <p:tgtEl>
                                          <p:spTgt spid="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build="p" autoUpdateAnimBg="0"/>
      <p:bldP spid="32"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Ways to Adjust WACC for Risk (1)</a:t>
            </a:r>
            <a:endParaRPr lang="en-US" dirty="0"/>
          </a:p>
        </p:txBody>
      </p:sp>
      <p:sp>
        <p:nvSpPr>
          <p:cNvPr id="3" name="Content Placeholder 2"/>
          <p:cNvSpPr>
            <a:spLocks noGrp="1"/>
          </p:cNvSpPr>
          <p:nvPr>
            <p:ph idx="1"/>
          </p:nvPr>
        </p:nvSpPr>
        <p:spPr>
          <a:xfrm>
            <a:off x="498474" y="1427747"/>
            <a:ext cx="7556313" cy="5069305"/>
          </a:xfrm>
        </p:spPr>
        <p:txBody>
          <a:bodyPr>
            <a:normAutofit/>
          </a:bodyPr>
          <a:lstStyle/>
          <a:p>
            <a:r>
              <a:rPr lang="en-US" altLang="en-US" sz="2800" b="1" dirty="0"/>
              <a:t>Pure Play Approach</a:t>
            </a:r>
            <a:r>
              <a:rPr lang="en-US" altLang="en-US" sz="2800" dirty="0"/>
              <a:t>: Calculate the WACC for companies in similar lines of business. </a:t>
            </a:r>
          </a:p>
          <a:p>
            <a:r>
              <a:rPr lang="en-US" altLang="en-US" sz="2800" dirty="0"/>
              <a:t>Steps:</a:t>
            </a:r>
          </a:p>
          <a:p>
            <a:pPr lvl="1"/>
            <a:r>
              <a:rPr lang="en-US" altLang="en-US" dirty="0"/>
              <a:t>Find one or more companies that specialize in the product or service that we are considering.</a:t>
            </a:r>
          </a:p>
          <a:p>
            <a:pPr lvl="1"/>
            <a:r>
              <a:rPr lang="en-US" altLang="en-US" dirty="0"/>
              <a:t>Compute the beta for each company.</a:t>
            </a:r>
          </a:p>
          <a:p>
            <a:pPr lvl="1"/>
            <a:r>
              <a:rPr lang="en-US" altLang="en-US" dirty="0"/>
              <a:t>Make the leverage adjustments (see the example in the next slide).</a:t>
            </a:r>
          </a:p>
          <a:p>
            <a:pPr lvl="1"/>
            <a:r>
              <a:rPr lang="en-US" altLang="en-US" dirty="0"/>
              <a:t>Take an average.</a:t>
            </a:r>
          </a:p>
          <a:p>
            <a:pPr lvl="1"/>
            <a:r>
              <a:rPr lang="en-US" altLang="en-US" dirty="0"/>
              <a:t>Use that beta (adjusted for company’s leverage) along with the CAPM to find the appropriate return for a project of that risk.</a:t>
            </a:r>
          </a:p>
          <a:p>
            <a:r>
              <a:rPr lang="en-US" altLang="en-US" sz="2800" dirty="0"/>
              <a:t>Often difficult to find pure play companies. </a:t>
            </a:r>
          </a:p>
          <a:p>
            <a:endParaRPr lang="en-US" dirty="0"/>
          </a:p>
        </p:txBody>
      </p:sp>
    </p:spTree>
    <p:extLst>
      <p:ext uri="{BB962C8B-B14F-4D97-AF65-F5344CB8AC3E}">
        <p14:creationId xmlns:p14="http://schemas.microsoft.com/office/powerpoint/2010/main" val="27525710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719064"/>
          </a:xfrm>
        </p:spPr>
        <p:txBody>
          <a:bodyPr/>
          <a:lstStyle/>
          <a:p>
            <a:r>
              <a:rPr lang="en-US" altLang="en-US" dirty="0"/>
              <a:t>Adjusting Cost of Capital - Example</a:t>
            </a:r>
            <a:endParaRPr lang="en-US" dirty="0"/>
          </a:p>
        </p:txBody>
      </p:sp>
      <p:sp>
        <p:nvSpPr>
          <p:cNvPr id="3" name="Content Placeholder 2"/>
          <p:cNvSpPr>
            <a:spLocks noGrp="1"/>
          </p:cNvSpPr>
          <p:nvPr>
            <p:ph idx="1"/>
          </p:nvPr>
        </p:nvSpPr>
        <p:spPr>
          <a:xfrm>
            <a:off x="498474" y="1363580"/>
            <a:ext cx="7556313" cy="2550694"/>
          </a:xfrm>
        </p:spPr>
        <p:txBody>
          <a:bodyPr/>
          <a:lstStyle/>
          <a:p>
            <a:r>
              <a:rPr lang="en-US" altLang="en-US" dirty="0"/>
              <a:t>J. Lowes Corporation, which currently manufactures staples, is considering a $1 million investment in a project in the aircraft adhesives industry. Below table shows the betas, debt to equity ratios, tax rates for three competitors in the new industry. Assume the cost of debt for the new industry is 6%. The company’s debt to equity ratio is 0.5 and its tax rate is 35%. The risk free rate is 5%, the market risk premium is 8%. What is the WACC for the project in aircraft adhesive industry?</a:t>
            </a:r>
          </a:p>
          <a:p>
            <a:endParaRPr lang="en-US" dirty="0"/>
          </a:p>
        </p:txBody>
      </p:sp>
      <p:graphicFrame>
        <p:nvGraphicFramePr>
          <p:cNvPr id="4" name="Group 91"/>
          <p:cNvGraphicFramePr>
            <a:graphicFrameLocks noGrp="1"/>
          </p:cNvGraphicFramePr>
          <p:nvPr>
            <p:extLst>
              <p:ext uri="{D42A27DB-BD31-4B8C-83A1-F6EECF244321}">
                <p14:modId xmlns:p14="http://schemas.microsoft.com/office/powerpoint/2010/main" val="3916125459"/>
              </p:ext>
            </p:extLst>
          </p:nvPr>
        </p:nvGraphicFramePr>
        <p:xfrm>
          <a:off x="1776664" y="4261519"/>
          <a:ext cx="5715000" cy="1749426"/>
        </p:xfrm>
        <a:graphic>
          <a:graphicData uri="http://schemas.openxmlformats.org/drawingml/2006/table">
            <a:tbl>
              <a:tblPr/>
              <a:tblGrid>
                <a:gridCol w="1897063"/>
                <a:gridCol w="1271587"/>
                <a:gridCol w="1274763"/>
                <a:gridCol w="1271587"/>
              </a:tblGrid>
              <a:tr h="560490">
                <a:tc>
                  <a:txBody>
                    <a:bodyPr/>
                    <a:lstStyle/>
                    <a:p>
                      <a:pPr marL="0" marR="0" lvl="0" indent="0" algn="l" defTabSz="914400" rtl="0" eaLnBrk="1" fontAlgn="base" latinLnBrk="0" hangingPunct="1">
                        <a:lnSpc>
                          <a:spcPct val="100000"/>
                        </a:lnSpc>
                        <a:spcBef>
                          <a:spcPct val="20000"/>
                        </a:spcBef>
                        <a:spcAft>
                          <a:spcPct val="0"/>
                        </a:spcAft>
                        <a:buClr>
                          <a:srgbClr val="671739"/>
                        </a:buClr>
                        <a:buSzTx/>
                        <a:buFontTx/>
                        <a:buNone/>
                        <a:tabLst/>
                      </a:pPr>
                      <a:endParaRPr kumimoji="0" lang="en-US" sz="2000" b="1" i="0" u="none" strike="noStrike" cap="none" normalizeH="0" baseline="0" dirty="0" smtClean="0">
                        <a:ln>
                          <a:noFill/>
                        </a:ln>
                        <a:solidFill>
                          <a:srgbClr val="644A1A"/>
                        </a:solidFill>
                        <a:effectLst/>
                        <a:latin typeface="Times New Roman" pitchFamily="18" charset="0"/>
                      </a:endParaRPr>
                    </a:p>
                  </a:txBody>
                  <a:tcPr marT="45728" marB="45728" anchor="b"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Beta</a:t>
                      </a:r>
                      <a:endParaRPr kumimoji="0" lang="en-US" sz="2000" b="1" i="0" u="none" strike="noStrike" cap="none" normalizeH="0" baseline="0" smtClean="0">
                        <a:ln>
                          <a:noFill/>
                        </a:ln>
                        <a:solidFill>
                          <a:schemeClr val="tx1"/>
                        </a:solidFill>
                        <a:effectLst/>
                        <a:latin typeface="Times New Roman" pitchFamily="18" charset="0"/>
                      </a:endParaRPr>
                    </a:p>
                  </a:txBody>
                  <a:tcPr marT="45728" marB="45728" anchor="b" horzOverflow="overflow">
                    <a:lnL>
                      <a:noFill/>
                    </a:lnL>
                    <a:lnR>
                      <a:noFill/>
                    </a:lnR>
                    <a:lnT cap="fla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cs typeface="Arial" charset="0"/>
                        </a:rPr>
                        <a:t>D/E ratio</a:t>
                      </a:r>
                      <a:endParaRPr kumimoji="0" lang="en-US" sz="2000" b="1" i="0" u="none" strike="noStrike" cap="none" normalizeH="0" baseline="0" dirty="0" smtClean="0">
                        <a:ln>
                          <a:noFill/>
                        </a:ln>
                        <a:solidFill>
                          <a:schemeClr val="tx1"/>
                        </a:solidFill>
                        <a:effectLst/>
                        <a:latin typeface="Times New Roman" pitchFamily="18" charset="0"/>
                      </a:endParaRPr>
                    </a:p>
                  </a:txBody>
                  <a:tcPr marT="45728" marB="45728" anchor="b" horzOverflow="overflow">
                    <a:lnL>
                      <a:noFill/>
                    </a:lnL>
                    <a:lnR>
                      <a:noFill/>
                    </a:lnR>
                    <a:lnT cap="fla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Tax rate</a:t>
                      </a:r>
                      <a:endParaRPr kumimoji="0" lang="en-US" sz="2000" b="1" i="0" u="none" strike="noStrike" cap="none" normalizeH="0" baseline="0" smtClean="0">
                        <a:ln>
                          <a:noFill/>
                        </a:ln>
                        <a:solidFill>
                          <a:schemeClr val="tx1"/>
                        </a:solidFill>
                        <a:effectLst/>
                        <a:latin typeface="Times New Roman" pitchFamily="18" charset="0"/>
                      </a:endParaRPr>
                    </a:p>
                  </a:txBody>
                  <a:tcPr marT="45728" marB="45728" anchor="b" horzOverflow="overflow">
                    <a:lnL>
                      <a:noFill/>
                    </a:lnL>
                    <a:lnR cap="flat">
                      <a:noFill/>
                    </a:lnR>
                    <a:lnT cap="flat">
                      <a:noFill/>
                    </a:lnT>
                    <a:lnB>
                      <a:noFill/>
                    </a:lnB>
                    <a:lnTlToBr>
                      <a:noFill/>
                    </a:lnTlToBr>
                    <a:lnBlToTr>
                      <a:noFill/>
                    </a:lnBlToTr>
                    <a:noFill/>
                  </a:tcPr>
                </a:tc>
              </a:tr>
              <a:tr h="396312">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Competitor 1</a:t>
                      </a:r>
                      <a:endParaRPr kumimoji="0" lang="en-US" sz="2000" b="1" i="0" u="none" strike="noStrike" cap="none" normalizeH="0" baseline="0" smtClean="0">
                        <a:ln>
                          <a:noFill/>
                        </a:ln>
                        <a:solidFill>
                          <a:schemeClr val="tx1"/>
                        </a:solidFill>
                        <a:effectLst/>
                        <a:latin typeface="Times New Roman" pitchFamily="18" charset="0"/>
                      </a:endParaRPr>
                    </a:p>
                  </a:txBody>
                  <a:tcPr marT="45728" marB="45728"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cs typeface="Arial" charset="0"/>
                        </a:rPr>
                        <a:t>1.5</a:t>
                      </a:r>
                      <a:endParaRPr kumimoji="0" lang="en-US" sz="2000" b="1" i="0" u="none" strike="noStrike" cap="none" normalizeH="0" baseline="0" dirty="0" smtClean="0">
                        <a:ln>
                          <a:noFill/>
                        </a:ln>
                        <a:solidFill>
                          <a:schemeClr val="tx1"/>
                        </a:solidFill>
                        <a:effectLst/>
                        <a:latin typeface="Times New Roman" pitchFamily="18" charset="0"/>
                      </a:endParaRPr>
                    </a:p>
                  </a:txBody>
                  <a:tcPr marT="45728" marB="45728"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0.4</a:t>
                      </a:r>
                      <a:endParaRPr kumimoji="0" lang="en-US" sz="2000" b="1" i="0" u="none" strike="noStrike" cap="none" normalizeH="0" baseline="0" smtClean="0">
                        <a:ln>
                          <a:noFill/>
                        </a:ln>
                        <a:solidFill>
                          <a:schemeClr val="tx1"/>
                        </a:solidFill>
                        <a:effectLst/>
                        <a:latin typeface="Times New Roman" pitchFamily="18" charset="0"/>
                      </a:endParaRPr>
                    </a:p>
                  </a:txBody>
                  <a:tcPr marT="45728" marB="45728"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0.35</a:t>
                      </a:r>
                      <a:endParaRPr kumimoji="0" lang="en-US" sz="2000" b="1" i="0" u="none" strike="noStrike" cap="none" normalizeH="0" baseline="0" smtClean="0">
                        <a:ln>
                          <a:noFill/>
                        </a:ln>
                        <a:solidFill>
                          <a:schemeClr val="tx1"/>
                        </a:solidFill>
                        <a:effectLst/>
                        <a:latin typeface="Times New Roman" pitchFamily="18" charset="0"/>
                      </a:endParaRPr>
                    </a:p>
                  </a:txBody>
                  <a:tcPr marT="45728" marB="45728" anchor="b" horzOverflow="overflow">
                    <a:lnL>
                      <a:noFill/>
                    </a:lnL>
                    <a:lnR cap="flat">
                      <a:noFill/>
                    </a:lnR>
                    <a:lnT>
                      <a:noFill/>
                    </a:lnT>
                    <a:lnB>
                      <a:noFill/>
                    </a:lnB>
                    <a:lnTlToBr>
                      <a:noFill/>
                    </a:lnTlToBr>
                    <a:lnBlToTr>
                      <a:noFill/>
                    </a:lnBlToTr>
                    <a:noFill/>
                  </a:tcPr>
                </a:tc>
              </a:tr>
              <a:tr h="396312">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Competitor 2</a:t>
                      </a:r>
                      <a:endParaRPr kumimoji="0" lang="en-US" sz="2000" b="1" i="0" u="none" strike="noStrike" cap="none" normalizeH="0" baseline="0" smtClean="0">
                        <a:ln>
                          <a:noFill/>
                        </a:ln>
                        <a:solidFill>
                          <a:schemeClr val="tx1"/>
                        </a:solidFill>
                        <a:effectLst/>
                        <a:latin typeface="Times New Roman" pitchFamily="18" charset="0"/>
                      </a:endParaRPr>
                    </a:p>
                  </a:txBody>
                  <a:tcPr marT="45728" marB="45728"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1.6</a:t>
                      </a:r>
                      <a:endParaRPr kumimoji="0" lang="en-US" sz="2000" b="1" i="0" u="none" strike="noStrike" cap="none" normalizeH="0" baseline="0" smtClean="0">
                        <a:ln>
                          <a:noFill/>
                        </a:ln>
                        <a:solidFill>
                          <a:schemeClr val="tx1"/>
                        </a:solidFill>
                        <a:effectLst/>
                        <a:latin typeface="Times New Roman" pitchFamily="18" charset="0"/>
                      </a:endParaRPr>
                    </a:p>
                  </a:txBody>
                  <a:tcPr marT="45728" marB="45728"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0.5</a:t>
                      </a:r>
                      <a:endParaRPr kumimoji="0" lang="en-US" sz="2000" b="1" i="0" u="none" strike="noStrike" cap="none" normalizeH="0" baseline="0" smtClean="0">
                        <a:ln>
                          <a:noFill/>
                        </a:ln>
                        <a:solidFill>
                          <a:schemeClr val="tx1"/>
                        </a:solidFill>
                        <a:effectLst/>
                        <a:latin typeface="Times New Roman" pitchFamily="18" charset="0"/>
                      </a:endParaRPr>
                    </a:p>
                  </a:txBody>
                  <a:tcPr marT="45728" marB="45728"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0.40</a:t>
                      </a:r>
                      <a:endParaRPr kumimoji="0" lang="en-US" sz="2000" b="1" i="0" u="none" strike="noStrike" cap="none" normalizeH="0" baseline="0" smtClean="0">
                        <a:ln>
                          <a:noFill/>
                        </a:ln>
                        <a:solidFill>
                          <a:schemeClr val="tx1"/>
                        </a:solidFill>
                        <a:effectLst/>
                        <a:latin typeface="Times New Roman" pitchFamily="18" charset="0"/>
                      </a:endParaRPr>
                    </a:p>
                  </a:txBody>
                  <a:tcPr marT="45728" marB="45728" anchor="b" horzOverflow="overflow">
                    <a:lnL>
                      <a:noFill/>
                    </a:lnL>
                    <a:lnR cap="flat">
                      <a:noFill/>
                    </a:lnR>
                    <a:lnT>
                      <a:noFill/>
                    </a:lnT>
                    <a:lnB>
                      <a:noFill/>
                    </a:lnB>
                    <a:lnTlToBr>
                      <a:noFill/>
                    </a:lnTlToBr>
                    <a:lnBlToTr>
                      <a:noFill/>
                    </a:lnBlToTr>
                    <a:noFill/>
                  </a:tcPr>
                </a:tc>
              </a:tr>
              <a:tr h="396312">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cs typeface="Arial" charset="0"/>
                        </a:rPr>
                        <a:t>Competitor 3</a:t>
                      </a:r>
                      <a:endParaRPr kumimoji="0" lang="en-US" sz="2000" b="1" i="0" u="none" strike="noStrike" cap="none" normalizeH="0" baseline="0" dirty="0" smtClean="0">
                        <a:ln>
                          <a:noFill/>
                        </a:ln>
                        <a:solidFill>
                          <a:schemeClr val="tx1"/>
                        </a:solidFill>
                        <a:effectLst/>
                        <a:latin typeface="Times New Roman" pitchFamily="18" charset="0"/>
                      </a:endParaRPr>
                    </a:p>
                  </a:txBody>
                  <a:tcPr marT="45728" marB="45728" anchor="b" horzOverflow="overflow">
                    <a:lnL cap="flat">
                      <a:noFill/>
                    </a:lnL>
                    <a:lnR>
                      <a:noFill/>
                    </a:lnR>
                    <a:lnT>
                      <a:noFill/>
                    </a:lnT>
                    <a:lnB cap="flat">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1.8</a:t>
                      </a:r>
                      <a:endParaRPr kumimoji="0" lang="en-US" sz="2000" b="1" i="0" u="none" strike="noStrike" cap="none" normalizeH="0" baseline="0" smtClean="0">
                        <a:ln>
                          <a:noFill/>
                        </a:ln>
                        <a:solidFill>
                          <a:schemeClr val="tx1"/>
                        </a:solidFill>
                        <a:effectLst/>
                        <a:latin typeface="Times New Roman" pitchFamily="18" charset="0"/>
                      </a:endParaRPr>
                    </a:p>
                  </a:txBody>
                  <a:tcPr marT="45728" marB="45728" anchor="b" horzOverflow="overflow">
                    <a:lnL>
                      <a:noFill/>
                    </a:lnL>
                    <a:lnR>
                      <a:noFill/>
                    </a:lnR>
                    <a:lnT>
                      <a:noFill/>
                    </a:lnT>
                    <a:lnB cap="flat">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cs typeface="Arial" charset="0"/>
                        </a:rPr>
                        <a:t>0.6</a:t>
                      </a:r>
                      <a:endParaRPr kumimoji="0" lang="en-US" sz="2000" b="1" i="0" u="none" strike="noStrike" cap="none" normalizeH="0" baseline="0" dirty="0" smtClean="0">
                        <a:ln>
                          <a:noFill/>
                        </a:ln>
                        <a:solidFill>
                          <a:schemeClr val="tx1"/>
                        </a:solidFill>
                        <a:effectLst/>
                        <a:latin typeface="Times New Roman" pitchFamily="18" charset="0"/>
                      </a:endParaRPr>
                    </a:p>
                  </a:txBody>
                  <a:tcPr marT="45728" marB="45728" anchor="b" horzOverflow="overflow">
                    <a:lnL>
                      <a:noFill/>
                    </a:lnL>
                    <a:lnR>
                      <a:noFill/>
                    </a:lnR>
                    <a:lnT>
                      <a:noFill/>
                    </a:lnT>
                    <a:lnB cap="flat">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cs typeface="Arial" charset="0"/>
                        </a:rPr>
                        <a:t>0.38</a:t>
                      </a:r>
                      <a:endParaRPr kumimoji="0" lang="en-US" sz="2000" b="1" i="0" u="none" strike="noStrike" cap="none" normalizeH="0" baseline="0" dirty="0" smtClean="0">
                        <a:ln>
                          <a:noFill/>
                        </a:ln>
                        <a:solidFill>
                          <a:schemeClr val="tx1"/>
                        </a:solidFill>
                        <a:effectLst/>
                        <a:latin typeface="Times New Roman" pitchFamily="18" charset="0"/>
                      </a:endParaRPr>
                    </a:p>
                  </a:txBody>
                  <a:tcPr marT="45728" marB="45728" anchor="b" horzOverflow="overflow">
                    <a:lnL>
                      <a:noFill/>
                    </a:lnL>
                    <a:lnR cap="flat">
                      <a:noFill/>
                    </a:lnR>
                    <a:lnT>
                      <a:noFill/>
                    </a:lnT>
                    <a:lnB cap="flat">
                      <a:noFill/>
                    </a:lnB>
                    <a:lnTlToBr>
                      <a:noFill/>
                    </a:lnTlToBr>
                    <a:lnBlToTr>
                      <a:noFill/>
                    </a:lnBlToTr>
                    <a:noFill/>
                  </a:tcPr>
                </a:tc>
              </a:tr>
            </a:tbl>
          </a:graphicData>
        </a:graphic>
      </p:graphicFrame>
    </p:spTree>
    <p:extLst>
      <p:ext uri="{BB962C8B-B14F-4D97-AF65-F5344CB8AC3E}">
        <p14:creationId xmlns:p14="http://schemas.microsoft.com/office/powerpoint/2010/main" val="118085565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Adjusting Cost of Capital – Example (contd.)</a:t>
            </a:r>
            <a:endParaRPr lang="en-US" dirty="0"/>
          </a:p>
        </p:txBody>
      </p:sp>
      <p:sp>
        <p:nvSpPr>
          <p:cNvPr id="3" name="Content Placeholder 2"/>
          <p:cNvSpPr>
            <a:spLocks noGrp="1"/>
          </p:cNvSpPr>
          <p:nvPr>
            <p:ph idx="1"/>
          </p:nvPr>
        </p:nvSpPr>
        <p:spPr/>
        <p:txBody>
          <a:bodyPr/>
          <a:lstStyle/>
          <a:p>
            <a:r>
              <a:rPr lang="en-US" altLang="en-US" dirty="0"/>
              <a:t>First find the unlevered betas using the equation below:</a:t>
            </a:r>
          </a:p>
          <a:p>
            <a:endParaRPr lang="en-US" dirty="0"/>
          </a:p>
        </p:txBody>
      </p:sp>
      <mc:AlternateContent xmlns:mc="http://schemas.openxmlformats.org/markup-compatibility/2006" xmlns:a14="http://schemas.microsoft.com/office/drawing/2010/main">
        <mc:Choice Requires="a14">
          <p:sp>
            <p:nvSpPr>
              <p:cNvPr id="4" name="TextBox 3"/>
              <p:cNvSpPr txBox="1"/>
              <p:nvPr/>
            </p:nvSpPr>
            <p:spPr>
              <a:xfrm>
                <a:off x="3264569" y="2622884"/>
                <a:ext cx="2481833" cy="84548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i="1" smtClean="0">
                              <a:latin typeface="Cambria Math"/>
                              <a:ea typeface="Cambria Math"/>
                            </a:rPr>
                            <m:t>𝛽</m:t>
                          </m:r>
                        </m:e>
                        <m:sub>
                          <m:r>
                            <a:rPr lang="en-US" b="0" i="1" smtClean="0">
                              <a:latin typeface="Cambria Math"/>
                            </a:rPr>
                            <m:t>𝑈</m:t>
                          </m:r>
                        </m:sub>
                      </m:sSub>
                      <m:r>
                        <a:rPr lang="en-US" b="0" i="1" smtClean="0">
                          <a:latin typeface="Cambria Math"/>
                        </a:rPr>
                        <m:t>=</m:t>
                      </m:r>
                      <m:f>
                        <m:fPr>
                          <m:ctrlPr>
                            <a:rPr lang="en-US" b="0" i="1" smtClean="0">
                              <a:latin typeface="Cambria Math"/>
                            </a:rPr>
                          </m:ctrlPr>
                        </m:fPr>
                        <m:num>
                          <m:sSub>
                            <m:sSubPr>
                              <m:ctrlPr>
                                <a:rPr lang="en-US" b="0" i="1" smtClean="0">
                                  <a:latin typeface="Cambria Math"/>
                                </a:rPr>
                              </m:ctrlPr>
                            </m:sSubPr>
                            <m:e>
                              <m:r>
                                <a:rPr lang="en-US" b="0" i="1" smtClean="0">
                                  <a:latin typeface="Cambria Math"/>
                                  <a:ea typeface="Cambria Math"/>
                                </a:rPr>
                                <m:t>𝛽</m:t>
                              </m:r>
                            </m:e>
                            <m:sub>
                              <m:r>
                                <a:rPr lang="en-US" b="0" i="1" smtClean="0">
                                  <a:latin typeface="Cambria Math"/>
                                </a:rPr>
                                <m:t>𝐿</m:t>
                              </m:r>
                            </m:sub>
                          </m:sSub>
                        </m:num>
                        <m:den>
                          <m:d>
                            <m:dPr>
                              <m:begChr m:val="["/>
                              <m:endChr m:val="]"/>
                              <m:ctrlPr>
                                <a:rPr lang="en-US" b="0" i="1" smtClean="0">
                                  <a:latin typeface="Cambria Math"/>
                                </a:rPr>
                              </m:ctrlPr>
                            </m:dPr>
                            <m:e>
                              <m:r>
                                <a:rPr lang="en-US" b="0" i="1" smtClean="0">
                                  <a:latin typeface="Cambria Math"/>
                                </a:rPr>
                                <m:t>1+(1−</m:t>
                              </m:r>
                              <m:r>
                                <a:rPr lang="en-US" b="0" i="1" smtClean="0">
                                  <a:latin typeface="Cambria Math"/>
                                </a:rPr>
                                <m:t>𝑇</m:t>
                              </m:r>
                              <m:r>
                                <a:rPr lang="en-US" b="0" i="1" smtClean="0">
                                  <a:latin typeface="Cambria Math"/>
                                </a:rPr>
                                <m:t>)(</m:t>
                              </m:r>
                              <m:f>
                                <m:fPr>
                                  <m:ctrlPr>
                                    <a:rPr lang="en-US" b="0" i="1" smtClean="0">
                                      <a:latin typeface="Cambria Math"/>
                                    </a:rPr>
                                  </m:ctrlPr>
                                </m:fPr>
                                <m:num>
                                  <m:r>
                                    <a:rPr lang="en-US" b="0" i="1" smtClean="0">
                                      <a:latin typeface="Cambria Math"/>
                                    </a:rPr>
                                    <m:t>𝐷</m:t>
                                  </m:r>
                                </m:num>
                                <m:den>
                                  <m:r>
                                    <a:rPr lang="en-US" b="0" i="1" smtClean="0">
                                      <a:latin typeface="Cambria Math"/>
                                    </a:rPr>
                                    <m:t>𝐸</m:t>
                                  </m:r>
                                </m:den>
                              </m:f>
                              <m:r>
                                <a:rPr lang="en-US" b="0" i="1" smtClean="0">
                                  <a:latin typeface="Cambria Math"/>
                                </a:rPr>
                                <m:t>)</m:t>
                              </m:r>
                            </m:e>
                          </m:d>
                        </m:den>
                      </m:f>
                    </m:oMath>
                  </m:oMathPara>
                </a14:m>
                <a:endParaRPr lang="en-US" dirty="0"/>
              </a:p>
            </p:txBody>
          </p:sp>
        </mc:Choice>
        <mc:Fallback xmlns="">
          <p:sp>
            <p:nvSpPr>
              <p:cNvPr id="4" name="TextBox 3"/>
              <p:cNvSpPr txBox="1">
                <a:spLocks noRot="1" noChangeAspect="1" noMove="1" noResize="1" noEditPoints="1" noAdjustHandles="1" noChangeArrowheads="1" noChangeShapeType="1" noTextEdit="1"/>
              </p:cNvSpPr>
              <p:nvPr/>
            </p:nvSpPr>
            <p:spPr>
              <a:xfrm>
                <a:off x="3264569" y="2622884"/>
                <a:ext cx="2481833" cy="845488"/>
              </a:xfrm>
              <a:prstGeom prst="rect">
                <a:avLst/>
              </a:prstGeom>
              <a:blipFill rotWithShape="1">
                <a:blip r:embed="rId2"/>
                <a:stretch>
                  <a:fillRect/>
                </a:stretch>
              </a:blipFill>
            </p:spPr>
            <p:txBody>
              <a:bodyPr/>
              <a:lstStyle/>
              <a:p>
                <a:r>
                  <a:rPr lang="en-US">
                    <a:noFill/>
                  </a:rPr>
                  <a:t> </a:t>
                </a:r>
              </a:p>
            </p:txBody>
          </p:sp>
        </mc:Fallback>
      </mc:AlternateContent>
      <p:graphicFrame>
        <p:nvGraphicFramePr>
          <p:cNvPr id="5" name="Group 76"/>
          <p:cNvGraphicFramePr>
            <a:graphicFrameLocks noGrp="1"/>
          </p:cNvGraphicFramePr>
          <p:nvPr>
            <p:extLst>
              <p:ext uri="{D42A27DB-BD31-4B8C-83A1-F6EECF244321}">
                <p14:modId xmlns:p14="http://schemas.microsoft.com/office/powerpoint/2010/main" val="2951259422"/>
              </p:ext>
            </p:extLst>
          </p:nvPr>
        </p:nvGraphicFramePr>
        <p:xfrm>
          <a:off x="771685" y="3724025"/>
          <a:ext cx="7467600" cy="2195513"/>
        </p:xfrm>
        <a:graphic>
          <a:graphicData uri="http://schemas.openxmlformats.org/drawingml/2006/table">
            <a:tbl>
              <a:tblPr/>
              <a:tblGrid>
                <a:gridCol w="2024063"/>
                <a:gridCol w="1360487"/>
                <a:gridCol w="1363663"/>
                <a:gridCol w="1360487"/>
                <a:gridCol w="1358900"/>
              </a:tblGrid>
              <a:tr h="911225">
                <a:tc>
                  <a:txBody>
                    <a:bodyPr/>
                    <a:lstStyle/>
                    <a:p>
                      <a:pPr marL="0" marR="0" lvl="0" indent="0" algn="l" defTabSz="914400" rtl="0" eaLnBrk="1" fontAlgn="base" latinLnBrk="0" hangingPunct="1">
                        <a:lnSpc>
                          <a:spcPct val="100000"/>
                        </a:lnSpc>
                        <a:spcBef>
                          <a:spcPct val="20000"/>
                        </a:spcBef>
                        <a:spcAft>
                          <a:spcPct val="0"/>
                        </a:spcAft>
                        <a:buClr>
                          <a:srgbClr val="671739"/>
                        </a:buClr>
                        <a:buSzTx/>
                        <a:buFontTx/>
                        <a:buNone/>
                        <a:tabLst/>
                      </a:pPr>
                      <a:endParaRPr kumimoji="0" lang="en-US" sz="2000" b="0" i="0" u="none" strike="noStrike" cap="none" normalizeH="0" baseline="0" dirty="0" smtClean="0">
                        <a:ln>
                          <a:noFill/>
                        </a:ln>
                        <a:solidFill>
                          <a:srgbClr val="644A1A"/>
                        </a:solidFill>
                        <a:effectLst/>
                        <a:latin typeface="Times New Roman" pitchFamily="18" charset="0"/>
                      </a:endParaRPr>
                    </a:p>
                  </a:txBody>
                  <a:tcPr anchor="b"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Beta</a:t>
                      </a:r>
                      <a:endParaRPr kumimoji="0" lang="en-US" sz="2000" b="0" i="0" u="none" strike="noStrike" cap="none" normalizeH="0" baseline="0" dirty="0" smtClean="0">
                        <a:ln>
                          <a:noFill/>
                        </a:ln>
                        <a:solidFill>
                          <a:schemeClr val="tx1"/>
                        </a:solidFill>
                        <a:effectLst/>
                        <a:latin typeface="Times New Roman" pitchFamily="18"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D/E ratio</a:t>
                      </a:r>
                      <a:endParaRPr kumimoji="0" lang="en-US" sz="2000" b="0" i="0" u="none" strike="noStrike" cap="none" normalizeH="0" baseline="0" dirty="0" smtClean="0">
                        <a:ln>
                          <a:noFill/>
                        </a:ln>
                        <a:solidFill>
                          <a:schemeClr val="tx1"/>
                        </a:solidFill>
                        <a:effectLst/>
                        <a:latin typeface="Times New Roman" pitchFamily="18"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Tax rate</a:t>
                      </a:r>
                      <a:endParaRPr kumimoji="0" lang="en-US" sz="20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Unlevered beta</a:t>
                      </a:r>
                      <a:endParaRPr kumimoji="0" lang="en-US" sz="20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cap="flat">
                      <a:noFill/>
                    </a:lnT>
                    <a:lnB>
                      <a:noFill/>
                    </a:lnB>
                    <a:lnTlToBr>
                      <a:noFill/>
                    </a:lnTlToBr>
                    <a:lnBlToTr>
                      <a:noFill/>
                    </a:lnBlToTr>
                    <a:noFill/>
                  </a:tcPr>
                </a:tc>
              </a:tr>
              <a:tr h="42862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Competitor 1</a:t>
                      </a:r>
                      <a:endParaRPr kumimoji="0" lang="en-US" sz="20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1.5</a:t>
                      </a:r>
                      <a:endParaRPr kumimoji="0" lang="en-US" sz="2000" b="0" i="0" u="none" strike="noStrike" cap="none" normalizeH="0" baseline="0" dirty="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0.4</a:t>
                      </a:r>
                      <a:endParaRPr kumimoji="0" lang="en-US" sz="2000" b="0" i="0" u="none" strike="noStrike" cap="none" normalizeH="0" baseline="0" dirty="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0.35</a:t>
                      </a:r>
                      <a:endParaRPr kumimoji="0" lang="en-US" sz="20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1.190</a:t>
                      </a:r>
                      <a:endParaRPr kumimoji="0" lang="en-US" sz="20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427038">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Competitor 2</a:t>
                      </a:r>
                      <a:endParaRPr kumimoji="0" lang="en-US" sz="20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1.6</a:t>
                      </a:r>
                      <a:endParaRPr kumimoji="0" lang="en-US" sz="20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0.5</a:t>
                      </a:r>
                      <a:endParaRPr kumimoji="0" lang="en-US" sz="2000" b="0" i="0" u="none" strike="noStrike" cap="none" normalizeH="0" baseline="0" dirty="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0.40</a:t>
                      </a:r>
                      <a:endParaRPr kumimoji="0" lang="en-US" sz="2000" b="0" i="0" u="none" strike="noStrike" cap="none" normalizeH="0" baseline="0" dirty="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1.231</a:t>
                      </a:r>
                      <a:endParaRPr kumimoji="0" lang="en-US" sz="20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42862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Competitor 3</a:t>
                      </a:r>
                      <a:endParaRPr kumimoji="0" lang="en-US" sz="2000" b="0" i="0" u="none" strike="noStrike" cap="none" normalizeH="0" baseline="0" smtClean="0">
                        <a:ln>
                          <a:noFill/>
                        </a:ln>
                        <a:solidFill>
                          <a:schemeClr val="tx1"/>
                        </a:solidFill>
                        <a:effectLst/>
                        <a:latin typeface="Times New Roman" pitchFamily="18" charset="0"/>
                      </a:endParaRPr>
                    </a:p>
                  </a:txBody>
                  <a:tcPr anchor="b" horzOverflow="overflow">
                    <a:lnL cap="flat">
                      <a:noFill/>
                    </a:lnL>
                    <a:lnR>
                      <a:noFill/>
                    </a:lnR>
                    <a:lnT>
                      <a:noFill/>
                    </a:lnT>
                    <a:lnB cap="flat">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1.8</a:t>
                      </a:r>
                      <a:endParaRPr kumimoji="0" lang="en-US" sz="20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0.6</a:t>
                      </a:r>
                      <a:endParaRPr kumimoji="0" lang="en-US" sz="2000" b="0" i="0" u="none" strike="noStrike" cap="none" normalizeH="0" baseline="0" smtClean="0">
                        <a:ln>
                          <a:noFill/>
                        </a:ln>
                        <a:solidFill>
                          <a:schemeClr val="tx1"/>
                        </a:solidFill>
                        <a:effectLst/>
                        <a:latin typeface="Times New Roman" pitchFamily="18"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0.38</a:t>
                      </a:r>
                      <a:endParaRPr kumimoji="0" lang="en-US" sz="2000" b="0" i="0" u="none" strike="noStrike" cap="none" normalizeH="0" baseline="0" dirty="0" smtClean="0">
                        <a:ln>
                          <a:noFill/>
                        </a:ln>
                        <a:solidFill>
                          <a:schemeClr val="tx1"/>
                        </a:solidFill>
                        <a:effectLst/>
                        <a:latin typeface="Times New Roman" pitchFamily="18"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1.312</a:t>
                      </a:r>
                      <a:endParaRPr kumimoji="0" lang="en-US" sz="2000" b="0" i="0" u="none" strike="noStrike" cap="none" normalizeH="0" baseline="0" dirty="0" smtClean="0">
                        <a:ln>
                          <a:noFill/>
                        </a:ln>
                        <a:solidFill>
                          <a:schemeClr val="tx1"/>
                        </a:solidFill>
                        <a:effectLst/>
                        <a:latin typeface="Times New Roman" pitchFamily="18" charset="0"/>
                      </a:endParaRPr>
                    </a:p>
                  </a:txBody>
                  <a:tcPr anchor="b" horzOverflow="overflow">
                    <a:lnL>
                      <a:noFill/>
                    </a:lnL>
                    <a:lnR cap="flat">
                      <a:noFill/>
                    </a:lnR>
                    <a:lnT>
                      <a:noFill/>
                    </a:lnT>
                    <a:lnB cap="flat">
                      <a:noFill/>
                    </a:lnB>
                    <a:lnTlToBr>
                      <a:noFill/>
                    </a:lnTlToBr>
                    <a:lnBlToTr>
                      <a:noFill/>
                    </a:lnBlToTr>
                    <a:noFill/>
                  </a:tcPr>
                </a:tc>
              </a:tr>
            </a:tbl>
          </a:graphicData>
        </a:graphic>
      </p:graphicFrame>
    </p:spTree>
    <p:extLst>
      <p:ext uri="{BB962C8B-B14F-4D97-AF65-F5344CB8AC3E}">
        <p14:creationId xmlns:p14="http://schemas.microsoft.com/office/powerpoint/2010/main" val="122627516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686980"/>
          </a:xfrm>
        </p:spPr>
        <p:txBody>
          <a:bodyPr/>
          <a:lstStyle/>
          <a:p>
            <a:r>
              <a:rPr lang="en-US" altLang="en-US" sz="2800" dirty="0"/>
              <a:t>Adjusting Cost of Capital – Example (contd.)</a:t>
            </a:r>
            <a:endParaRPr lang="en-US" sz="2800" dirty="0"/>
          </a:p>
        </p:txBody>
      </p:sp>
      <p:sp>
        <p:nvSpPr>
          <p:cNvPr id="3" name="Content Placeholder 2"/>
          <p:cNvSpPr>
            <a:spLocks noGrp="1"/>
          </p:cNvSpPr>
          <p:nvPr>
            <p:ph idx="1"/>
          </p:nvPr>
        </p:nvSpPr>
        <p:spPr>
          <a:xfrm>
            <a:off x="498474" y="1371601"/>
            <a:ext cx="7556313" cy="3521242"/>
          </a:xfrm>
        </p:spPr>
        <p:txBody>
          <a:bodyPr/>
          <a:lstStyle/>
          <a:p>
            <a:r>
              <a:rPr lang="en-US" altLang="en-US" dirty="0"/>
              <a:t>Second, find the average of the unlevered betas</a:t>
            </a:r>
          </a:p>
          <a:p>
            <a:pPr>
              <a:buNone/>
            </a:pPr>
            <a:r>
              <a:rPr lang="en-US" altLang="en-US" dirty="0"/>
              <a:t>Average unlevered beta= (1.19 + 1.231+ 1.312)/3 = 1.244</a:t>
            </a:r>
          </a:p>
          <a:p>
            <a:r>
              <a:rPr lang="en-US" altLang="en-US" dirty="0"/>
              <a:t>Third find the levered beta using the company’s D/E ratio.</a:t>
            </a:r>
          </a:p>
          <a:p>
            <a:pPr>
              <a:buNone/>
            </a:pPr>
            <a:r>
              <a:rPr lang="en-US" altLang="en-US" dirty="0" err="1"/>
              <a:t>b</a:t>
            </a:r>
            <a:r>
              <a:rPr lang="en-US" altLang="en-US" baseline="-25000" dirty="0" err="1"/>
              <a:t>L</a:t>
            </a:r>
            <a:r>
              <a:rPr lang="en-US" altLang="en-US" dirty="0"/>
              <a:t>	= </a:t>
            </a:r>
            <a:r>
              <a:rPr lang="en-US" altLang="en-US" dirty="0" err="1"/>
              <a:t>b</a:t>
            </a:r>
            <a:r>
              <a:rPr lang="en-US" altLang="en-US" baseline="-25000" dirty="0" err="1"/>
              <a:t>U</a:t>
            </a:r>
            <a:r>
              <a:rPr lang="en-US" altLang="en-US" dirty="0"/>
              <a:t> [1 + (1 - T)(D/E)]</a:t>
            </a:r>
          </a:p>
          <a:p>
            <a:pPr>
              <a:spcBef>
                <a:spcPct val="0"/>
              </a:spcBef>
              <a:buClrTx/>
              <a:buNone/>
            </a:pPr>
            <a:r>
              <a:rPr lang="en-US" altLang="en-US" dirty="0" err="1"/>
              <a:t>b</a:t>
            </a:r>
            <a:r>
              <a:rPr lang="en-US" altLang="en-US" baseline="-25000" dirty="0" err="1"/>
              <a:t>L</a:t>
            </a:r>
            <a:r>
              <a:rPr lang="en-US" altLang="en-US" dirty="0"/>
              <a:t>	= 1.244 [1+ (1-0.35)(0.5)] = 1.648</a:t>
            </a:r>
          </a:p>
          <a:p>
            <a:pPr>
              <a:spcBef>
                <a:spcPct val="0"/>
              </a:spcBef>
              <a:buClrTx/>
              <a:buNone/>
            </a:pPr>
            <a:endParaRPr lang="en-US" altLang="en-US" dirty="0"/>
          </a:p>
          <a:p>
            <a:pPr>
              <a:spcBef>
                <a:spcPct val="0"/>
              </a:spcBef>
              <a:buClrTx/>
            </a:pPr>
            <a:r>
              <a:rPr lang="en-US" altLang="en-US" dirty="0"/>
              <a:t>Fourth, using CAPM, find cost of equity.</a:t>
            </a:r>
          </a:p>
          <a:p>
            <a:endParaRPr lang="en-US" dirty="0"/>
          </a:p>
        </p:txBody>
      </p:sp>
      <p:sp>
        <p:nvSpPr>
          <p:cNvPr id="4" name="Rectangle 4"/>
          <p:cNvSpPr>
            <a:spLocks noChangeArrowheads="1"/>
          </p:cNvSpPr>
          <p:nvPr/>
        </p:nvSpPr>
        <p:spPr bwMode="auto">
          <a:xfrm>
            <a:off x="2237874" y="4892843"/>
            <a:ext cx="4089400" cy="101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r>
              <a:rPr lang="en-US" altLang="en-US" b="0" i="1" dirty="0"/>
              <a:t>R</a:t>
            </a:r>
            <a:r>
              <a:rPr lang="en-US" altLang="en-US" b="0" i="1" baseline="-25000" dirty="0"/>
              <a:t>E</a:t>
            </a:r>
            <a:r>
              <a:rPr lang="en-US" altLang="en-US" b="0" baseline="-25000" dirty="0"/>
              <a:t> </a:t>
            </a:r>
            <a:r>
              <a:rPr lang="en-US" altLang="en-US" b="0" dirty="0"/>
              <a:t>= </a:t>
            </a:r>
            <a:r>
              <a:rPr lang="en-US" altLang="en-US" b="0" i="1" dirty="0"/>
              <a:t>R</a:t>
            </a:r>
            <a:r>
              <a:rPr lang="en-US" altLang="en-US" b="0" i="1" baseline="-25000" dirty="0"/>
              <a:t>F</a:t>
            </a:r>
            <a:r>
              <a:rPr lang="en-US" altLang="en-US" b="0" baseline="-25000" dirty="0"/>
              <a:t> </a:t>
            </a:r>
            <a:r>
              <a:rPr lang="en-US" altLang="en-US" b="0" dirty="0"/>
              <a:t>+ </a:t>
            </a:r>
            <a:r>
              <a:rPr lang="en-US" altLang="en-US" b="0" dirty="0" err="1"/>
              <a:t>b</a:t>
            </a:r>
            <a:r>
              <a:rPr lang="en-US" altLang="en-US" b="0" i="1" baseline="-25000" dirty="0" err="1"/>
              <a:t>L</a:t>
            </a:r>
            <a:r>
              <a:rPr lang="en-US" altLang="en-US" b="0" i="1" dirty="0"/>
              <a:t> </a:t>
            </a:r>
            <a:r>
              <a:rPr lang="en-US" altLang="en-US" b="0" dirty="0"/>
              <a:t>× ( </a:t>
            </a:r>
            <a:r>
              <a:rPr lang="en-US" altLang="en-US" b="0" i="1" dirty="0"/>
              <a:t>R</a:t>
            </a:r>
            <a:r>
              <a:rPr lang="en-US" altLang="en-US" b="0" i="1" baseline="-25000" dirty="0"/>
              <a:t>M </a:t>
            </a:r>
            <a:r>
              <a:rPr lang="en-US" altLang="en-US" b="0" dirty="0"/>
              <a:t>– </a:t>
            </a:r>
            <a:r>
              <a:rPr lang="en-US" altLang="en-US" b="0" i="1" dirty="0"/>
              <a:t>R</a:t>
            </a:r>
            <a:r>
              <a:rPr lang="en-US" altLang="en-US" b="0" i="1" baseline="-25000" dirty="0"/>
              <a:t>F</a:t>
            </a:r>
            <a:r>
              <a:rPr lang="en-US" altLang="en-US" b="0" dirty="0"/>
              <a:t>)</a:t>
            </a:r>
          </a:p>
          <a:p>
            <a:pPr eaLnBrk="1" hangingPunct="1">
              <a:spcBef>
                <a:spcPct val="50000"/>
              </a:spcBef>
            </a:pPr>
            <a:r>
              <a:rPr lang="en-US" altLang="en-US" b="0" dirty="0"/>
              <a:t>   = 5% + 1.648 x 8% = 18.19%</a:t>
            </a:r>
          </a:p>
        </p:txBody>
      </p:sp>
    </p:spTree>
    <p:extLst>
      <p:ext uri="{BB962C8B-B14F-4D97-AF65-F5344CB8AC3E}">
        <p14:creationId xmlns:p14="http://schemas.microsoft.com/office/powerpoint/2010/main" val="107476956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654895"/>
          </a:xfrm>
        </p:spPr>
        <p:txBody>
          <a:bodyPr/>
          <a:lstStyle/>
          <a:p>
            <a:r>
              <a:rPr lang="en-US" altLang="en-US" sz="2800" dirty="0"/>
              <a:t>Adjusting Cost of Capital – Example (contd</a:t>
            </a:r>
            <a:r>
              <a:rPr lang="en-US" altLang="en-US" sz="2800" dirty="0" smtClean="0"/>
              <a:t>.)</a:t>
            </a:r>
            <a:endParaRPr lang="en-US" sz="2800" dirty="0"/>
          </a:p>
        </p:txBody>
      </p:sp>
      <p:sp>
        <p:nvSpPr>
          <p:cNvPr id="5" name="Rectangle 3"/>
          <p:cNvSpPr txBox="1">
            <a:spLocks noChangeArrowheads="1"/>
          </p:cNvSpPr>
          <p:nvPr/>
        </p:nvSpPr>
        <p:spPr>
          <a:xfrm>
            <a:off x="609600" y="1411705"/>
            <a:ext cx="8001000" cy="5105400"/>
          </a:xfrm>
          <a:prstGeom prst="rect">
            <a:avLst/>
          </a:prstGeom>
        </p:spPr>
        <p:txBody>
          <a:bodyPr vert="horz" lIns="91440" tIns="45720" rIns="91440" bIns="45720" rtlCol="0">
            <a:normAutofit/>
          </a:bodyPr>
          <a:lst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r>
              <a:rPr lang="en-US" altLang="en-US" smtClean="0"/>
              <a:t>Last find WACC</a:t>
            </a:r>
          </a:p>
          <a:p>
            <a:endParaRPr lang="en-US" altLang="en-US" smtClean="0"/>
          </a:p>
          <a:p>
            <a:pPr>
              <a:buFontTx/>
              <a:buNone/>
            </a:pPr>
            <a:endParaRPr lang="en-US" altLang="en-US" dirty="0" smtClean="0"/>
          </a:p>
        </p:txBody>
      </p:sp>
      <p:sp>
        <p:nvSpPr>
          <p:cNvPr id="6" name="Text Box 24"/>
          <p:cNvSpPr txBox="1">
            <a:spLocks noChangeArrowheads="1"/>
          </p:cNvSpPr>
          <p:nvPr/>
        </p:nvSpPr>
        <p:spPr bwMode="auto">
          <a:xfrm>
            <a:off x="762000" y="3850105"/>
            <a:ext cx="7696200" cy="157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r>
              <a:rPr lang="en-US" altLang="en-US" b="0" dirty="0"/>
              <a:t>WACC= (E/V) × R</a:t>
            </a:r>
            <a:r>
              <a:rPr lang="en-US" altLang="en-US" b="0" baseline="-25000" dirty="0"/>
              <a:t>E</a:t>
            </a:r>
            <a:r>
              <a:rPr lang="en-US" altLang="en-US" b="0" dirty="0"/>
              <a:t> + (D/V) × R</a:t>
            </a:r>
            <a:r>
              <a:rPr lang="en-US" altLang="en-US" b="0" baseline="-25000" dirty="0"/>
              <a:t>D </a:t>
            </a:r>
            <a:r>
              <a:rPr lang="en-US" altLang="en-US" b="0" dirty="0"/>
              <a:t>× (1- T</a:t>
            </a:r>
            <a:r>
              <a:rPr lang="en-US" altLang="en-US" b="0" baseline="-25000" dirty="0"/>
              <a:t>C</a:t>
            </a:r>
            <a:r>
              <a:rPr lang="en-US" altLang="en-US" b="0" dirty="0"/>
              <a:t>)</a:t>
            </a:r>
          </a:p>
          <a:p>
            <a:pPr eaLnBrk="1" hangingPunct="1">
              <a:spcBef>
                <a:spcPct val="50000"/>
              </a:spcBef>
            </a:pPr>
            <a:r>
              <a:rPr lang="en-US" altLang="en-US" b="0" dirty="0"/>
              <a:t>WACC = 2/3 × (18.19%) + 1/3 × (6%) × (1-0.35)</a:t>
            </a:r>
          </a:p>
          <a:p>
            <a:pPr eaLnBrk="1" hangingPunct="1">
              <a:spcBef>
                <a:spcPct val="50000"/>
              </a:spcBef>
            </a:pPr>
            <a:r>
              <a:rPr lang="en-US" altLang="en-US" b="0" dirty="0"/>
              <a:t>         = 12.13% + 1.3% = 13.43%</a:t>
            </a:r>
          </a:p>
        </p:txBody>
      </p:sp>
      <p:grpSp>
        <p:nvGrpSpPr>
          <p:cNvPr id="7" name="Group 17"/>
          <p:cNvGrpSpPr>
            <a:grpSpLocks/>
          </p:cNvGrpSpPr>
          <p:nvPr/>
        </p:nvGrpSpPr>
        <p:grpSpPr bwMode="auto">
          <a:xfrm>
            <a:off x="304800" y="2478505"/>
            <a:ext cx="8610600" cy="914400"/>
            <a:chOff x="432" y="3129"/>
            <a:chExt cx="5424" cy="576"/>
          </a:xfrm>
        </p:grpSpPr>
        <p:sp>
          <p:nvSpPr>
            <p:cNvPr id="8" name="Text Box 7"/>
            <p:cNvSpPr txBox="1">
              <a:spLocks noChangeArrowheads="1"/>
            </p:cNvSpPr>
            <p:nvPr/>
          </p:nvSpPr>
          <p:spPr bwMode="auto">
            <a:xfrm>
              <a:off x="432" y="3273"/>
              <a:ext cx="8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r>
                <a:rPr lang="en-US" altLang="en-US" b="0" i="1"/>
                <a:t>WACC</a:t>
              </a:r>
              <a:r>
                <a:rPr lang="en-US" altLang="en-US" b="0"/>
                <a:t> = </a:t>
              </a:r>
            </a:p>
          </p:txBody>
        </p:sp>
        <p:sp>
          <p:nvSpPr>
            <p:cNvPr id="9" name="Text Box 8"/>
            <p:cNvSpPr txBox="1">
              <a:spLocks noChangeArrowheads="1"/>
            </p:cNvSpPr>
            <p:nvPr/>
          </p:nvSpPr>
          <p:spPr bwMode="auto">
            <a:xfrm>
              <a:off x="1056" y="3417"/>
              <a:ext cx="144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eaLnBrk="1" hangingPunct="1">
                <a:spcBef>
                  <a:spcPct val="50000"/>
                </a:spcBef>
              </a:pPr>
              <a:r>
                <a:rPr lang="en-US" altLang="en-US" b="0"/>
                <a:t>Equity + Debt </a:t>
              </a:r>
            </a:p>
          </p:txBody>
        </p:sp>
        <p:sp>
          <p:nvSpPr>
            <p:cNvPr id="10" name="Text Box 9"/>
            <p:cNvSpPr txBox="1">
              <a:spLocks noChangeArrowheads="1"/>
            </p:cNvSpPr>
            <p:nvPr/>
          </p:nvSpPr>
          <p:spPr bwMode="auto">
            <a:xfrm>
              <a:off x="1176" y="3129"/>
              <a:ext cx="12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eaLnBrk="1" hangingPunct="1">
                <a:spcBef>
                  <a:spcPct val="50000"/>
                </a:spcBef>
              </a:pPr>
              <a:r>
                <a:rPr lang="en-US" altLang="en-US" b="0"/>
                <a:t>Equity</a:t>
              </a:r>
            </a:p>
          </p:txBody>
        </p:sp>
        <p:sp>
          <p:nvSpPr>
            <p:cNvPr id="11" name="Line 10"/>
            <p:cNvSpPr>
              <a:spLocks noChangeShapeType="1"/>
            </p:cNvSpPr>
            <p:nvPr/>
          </p:nvSpPr>
          <p:spPr bwMode="auto">
            <a:xfrm>
              <a:off x="1200" y="3408"/>
              <a:ext cx="1152" cy="9"/>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2" name="Text Box 11"/>
            <p:cNvSpPr txBox="1">
              <a:spLocks noChangeArrowheads="1"/>
            </p:cNvSpPr>
            <p:nvPr/>
          </p:nvSpPr>
          <p:spPr bwMode="auto">
            <a:xfrm>
              <a:off x="2304" y="3273"/>
              <a:ext cx="9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r>
                <a:rPr lang="en-US" altLang="en-US" b="0" i="1">
                  <a:cs typeface="Times New Roman" pitchFamily="18" charset="0"/>
                </a:rPr>
                <a:t>× </a:t>
              </a:r>
              <a:r>
                <a:rPr lang="en-US" altLang="en-US" b="0" i="1"/>
                <a:t>R</a:t>
              </a:r>
              <a:r>
                <a:rPr lang="en-US" altLang="en-US" b="0" i="1" baseline="-25000"/>
                <a:t>Equity</a:t>
              </a:r>
              <a:r>
                <a:rPr lang="en-US" altLang="en-US" b="0"/>
                <a:t> + </a:t>
              </a:r>
            </a:p>
          </p:txBody>
        </p:sp>
        <p:sp>
          <p:nvSpPr>
            <p:cNvPr id="13" name="Text Box 12"/>
            <p:cNvSpPr txBox="1">
              <a:spLocks noChangeArrowheads="1"/>
            </p:cNvSpPr>
            <p:nvPr/>
          </p:nvSpPr>
          <p:spPr bwMode="auto">
            <a:xfrm>
              <a:off x="3072" y="3417"/>
              <a:ext cx="144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eaLnBrk="1" hangingPunct="1">
                <a:spcBef>
                  <a:spcPct val="50000"/>
                </a:spcBef>
              </a:pPr>
              <a:r>
                <a:rPr lang="en-US" altLang="en-US" b="0"/>
                <a:t>Equity + Debt</a:t>
              </a:r>
              <a:r>
                <a:rPr lang="en-US" altLang="en-US"/>
                <a:t> </a:t>
              </a:r>
            </a:p>
          </p:txBody>
        </p:sp>
        <p:sp>
          <p:nvSpPr>
            <p:cNvPr id="14" name="Text Box 13"/>
            <p:cNvSpPr txBox="1">
              <a:spLocks noChangeArrowheads="1"/>
            </p:cNvSpPr>
            <p:nvPr/>
          </p:nvSpPr>
          <p:spPr bwMode="auto">
            <a:xfrm>
              <a:off x="3192" y="3129"/>
              <a:ext cx="12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eaLnBrk="1" hangingPunct="1">
                <a:spcBef>
                  <a:spcPct val="50000"/>
                </a:spcBef>
              </a:pPr>
              <a:r>
                <a:rPr lang="en-US" altLang="en-US" b="0"/>
                <a:t>Debt</a:t>
              </a:r>
            </a:p>
          </p:txBody>
        </p:sp>
        <p:sp>
          <p:nvSpPr>
            <p:cNvPr id="15" name="Line 14"/>
            <p:cNvSpPr>
              <a:spLocks noChangeShapeType="1"/>
            </p:cNvSpPr>
            <p:nvPr/>
          </p:nvSpPr>
          <p:spPr bwMode="auto">
            <a:xfrm>
              <a:off x="3168" y="3417"/>
              <a:ext cx="1248" cy="0"/>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6" name="Text Box 15"/>
            <p:cNvSpPr txBox="1">
              <a:spLocks noChangeArrowheads="1"/>
            </p:cNvSpPr>
            <p:nvPr/>
          </p:nvSpPr>
          <p:spPr bwMode="auto">
            <a:xfrm>
              <a:off x="4416" y="3273"/>
              <a:ext cx="144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r>
                <a:rPr lang="en-US" altLang="en-US" b="0" i="1">
                  <a:cs typeface="Times New Roman" pitchFamily="18" charset="0"/>
                </a:rPr>
                <a:t>× </a:t>
              </a:r>
              <a:r>
                <a:rPr lang="en-US" altLang="en-US" b="0" i="1"/>
                <a:t>R</a:t>
              </a:r>
              <a:r>
                <a:rPr lang="en-US" altLang="en-US" b="0" i="1" baseline="-25000"/>
                <a:t>Debt </a:t>
              </a:r>
              <a:r>
                <a:rPr lang="en-US" altLang="en-US" b="0" i="1"/>
                <a:t>×</a:t>
              </a:r>
              <a:r>
                <a:rPr lang="en-US" altLang="en-US" b="0"/>
                <a:t>(1 </a:t>
              </a:r>
              <a:r>
                <a:rPr lang="en-US" altLang="en-US" b="0">
                  <a:cs typeface="Times New Roman" pitchFamily="18" charset="0"/>
                </a:rPr>
                <a:t>– </a:t>
              </a:r>
              <a:r>
                <a:rPr lang="en-US" altLang="en-US" b="0" i="1">
                  <a:cs typeface="Times New Roman" pitchFamily="18" charset="0"/>
                </a:rPr>
                <a:t>T</a:t>
              </a:r>
              <a:r>
                <a:rPr lang="en-US" altLang="en-US" b="0" i="1" baseline="-25000">
                  <a:cs typeface="Times New Roman" pitchFamily="18" charset="0"/>
                </a:rPr>
                <a:t>C</a:t>
              </a:r>
              <a:r>
                <a:rPr lang="en-US" altLang="en-US" b="0">
                  <a:cs typeface="Times New Roman" pitchFamily="18" charset="0"/>
                </a:rPr>
                <a:t>)</a:t>
              </a:r>
              <a:endParaRPr lang="en-US" altLang="en-US" b="0" i="1">
                <a:cs typeface="Times New Roman" pitchFamily="18" charset="0"/>
              </a:endParaRPr>
            </a:p>
          </p:txBody>
        </p:sp>
      </p:grpSp>
    </p:spTree>
    <p:extLst>
      <p:ext uri="{BB962C8B-B14F-4D97-AF65-F5344CB8AC3E}">
        <p14:creationId xmlns:p14="http://schemas.microsoft.com/office/powerpoint/2010/main" val="154426740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Ways to Adjust WACC for Risk (2)</a:t>
            </a:r>
            <a:endParaRPr lang="en-US" dirty="0"/>
          </a:p>
        </p:txBody>
      </p:sp>
      <p:sp>
        <p:nvSpPr>
          <p:cNvPr id="3" name="Content Placeholder 2"/>
          <p:cNvSpPr>
            <a:spLocks noGrp="1"/>
          </p:cNvSpPr>
          <p:nvPr>
            <p:ph idx="1"/>
          </p:nvPr>
        </p:nvSpPr>
        <p:spPr/>
        <p:txBody>
          <a:bodyPr/>
          <a:lstStyle/>
          <a:p>
            <a:pPr marL="0" indent="0">
              <a:buNone/>
              <a:defRPr/>
            </a:pPr>
            <a:r>
              <a:rPr lang="en-US" b="1" dirty="0"/>
              <a:t>The Subjective Approach</a:t>
            </a:r>
          </a:p>
          <a:p>
            <a:pPr>
              <a:defRPr/>
            </a:pPr>
            <a:r>
              <a:rPr lang="en-US" dirty="0"/>
              <a:t>Consider the project’s risk relative to the firm overall.</a:t>
            </a:r>
          </a:p>
          <a:p>
            <a:pPr>
              <a:defRPr/>
            </a:pPr>
            <a:r>
              <a:rPr lang="en-US" dirty="0"/>
              <a:t>If the project has more risk than the firm, use a discount rate greater than the WACC.</a:t>
            </a:r>
          </a:p>
          <a:p>
            <a:pPr>
              <a:defRPr/>
            </a:pPr>
            <a:r>
              <a:rPr lang="en-US" dirty="0"/>
              <a:t>If the project has less risk than the firm, use a discount rate less than the WACC.</a:t>
            </a:r>
          </a:p>
          <a:p>
            <a:pPr>
              <a:defRPr/>
            </a:pPr>
            <a:r>
              <a:rPr lang="en-US" dirty="0"/>
              <a:t>You may still accept projects that you shouldn’t and reject projects you should accept, but your error rate should be lower than not considering differential risk at all.</a:t>
            </a:r>
          </a:p>
          <a:p>
            <a:endParaRPr lang="en-US" dirty="0"/>
          </a:p>
        </p:txBody>
      </p:sp>
    </p:spTree>
    <p:extLst>
      <p:ext uri="{BB962C8B-B14F-4D97-AF65-F5344CB8AC3E}">
        <p14:creationId xmlns:p14="http://schemas.microsoft.com/office/powerpoint/2010/main" val="266365469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The Subjective Approach - Example</a:t>
            </a:r>
            <a:endParaRPr lang="en-US" dirty="0"/>
          </a:p>
        </p:txBody>
      </p:sp>
      <p:pic>
        <p:nvPicPr>
          <p:cNvPr id="4" name="Picture 2"/>
          <p:cNvPicPr>
            <a:picLocks noGrp="1" noChangeAspect="1" noChangeArrowheads="1"/>
          </p:cNvPicPr>
          <p:nvPr>
            <p:ph idx="1"/>
          </p:nvPr>
        </p:nvPicPr>
        <p:blipFill>
          <a:blip r:embed="rId2" cstate="email">
            <a:duotone>
              <a:prstClr val="black"/>
              <a:srgbClr val="D9C3A5">
                <a:tint val="50000"/>
                <a:satMod val="180000"/>
              </a:srgbClr>
            </a:duotone>
            <a:extLst>
              <a:ext uri="{28A0092B-C50C-407E-A947-70E740481C1C}">
                <a14:useLocalDpi xmlns:a14="http://schemas.microsoft.com/office/drawing/2010/main" val="0"/>
              </a:ext>
            </a:extLst>
          </a:blip>
          <a:srcRect/>
          <a:stretch>
            <a:fillRect/>
          </a:stretch>
        </p:blipFill>
        <p:spPr>
          <a:xfrm>
            <a:off x="653602" y="1643757"/>
            <a:ext cx="7401185" cy="4584589"/>
          </a:xfrm>
          <a:extLst>
            <a:ext uri="{91240B29-F687-4F45-9708-019B960494DF}">
              <a14:hiddenLine xmlns:a14="http://schemas.microsoft.com/office/drawing/2010/main" w="12700" cap="sq" cmpd="sng">
                <a:solidFill>
                  <a:schemeClr val="tx1"/>
                </a:solidFill>
                <a:prstDash val="solid"/>
                <a:miter lim="800000"/>
                <a:headEnd type="none" w="sm" len="sm"/>
                <a:tailEnd type="none" w="sm" len="sm"/>
              </a14:hiddenLine>
            </a:ext>
          </a:extLst>
        </p:spPr>
      </p:pic>
    </p:spTree>
    <p:extLst>
      <p:ext uri="{BB962C8B-B14F-4D97-AF65-F5344CB8AC3E}">
        <p14:creationId xmlns:p14="http://schemas.microsoft.com/office/powerpoint/2010/main" val="162963066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Cost of Equity</a:t>
            </a:r>
            <a:endParaRPr lang="en-US" dirty="0"/>
          </a:p>
        </p:txBody>
      </p:sp>
      <p:sp>
        <p:nvSpPr>
          <p:cNvPr id="3" name="Content Placeholder 2"/>
          <p:cNvSpPr>
            <a:spLocks noGrp="1"/>
          </p:cNvSpPr>
          <p:nvPr>
            <p:ph idx="1"/>
          </p:nvPr>
        </p:nvSpPr>
        <p:spPr>
          <a:xfrm>
            <a:off x="498474" y="5293895"/>
            <a:ext cx="7939673" cy="1219200"/>
          </a:xfrm>
        </p:spPr>
        <p:txBody>
          <a:bodyPr>
            <a:normAutofit fontScale="92500" lnSpcReduction="10000"/>
          </a:bodyPr>
          <a:lstStyle/>
          <a:p>
            <a:r>
              <a:rPr lang="en-US" altLang="en-US" dirty="0">
                <a:solidFill>
                  <a:schemeClr val="tx1"/>
                </a:solidFill>
              </a:rPr>
              <a:t>Because stockholders can reinvest the dividend in risky financial assets, the expected return on a capital-budgeting project should be at least as great as the expected return on  a financial asset of comparable risk</a:t>
            </a:r>
            <a:endParaRPr lang="en-US" dirty="0">
              <a:solidFill>
                <a:schemeClr val="tx1"/>
              </a:solidFill>
            </a:endParaRPr>
          </a:p>
        </p:txBody>
      </p:sp>
      <p:sp>
        <p:nvSpPr>
          <p:cNvPr id="4" name="AutoShape 2"/>
          <p:cNvSpPr>
            <a:spLocks noChangeArrowheads="1"/>
          </p:cNvSpPr>
          <p:nvPr/>
        </p:nvSpPr>
        <p:spPr bwMode="auto">
          <a:xfrm rot="16200000" flipH="1">
            <a:off x="5284787" y="2971800"/>
            <a:ext cx="2232025" cy="1981200"/>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17694720 60000 65536"/>
              <a:gd name="T13" fmla="*/ 11796480 60000 65536"/>
              <a:gd name="T14" fmla="*/ 11796480 60000 65536"/>
              <a:gd name="T15" fmla="*/ 5898240 60000 65536"/>
              <a:gd name="T16" fmla="*/ 0 60000 65536"/>
              <a:gd name="T17" fmla="*/ 0 60000 65536"/>
              <a:gd name="T18" fmla="*/ 0 w 21600"/>
              <a:gd name="T19" fmla="*/ 16328 h 21600"/>
              <a:gd name="T20" fmla="*/ 18485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29" y="0"/>
                </a:moveTo>
                <a:lnTo>
                  <a:pt x="10858" y="5189"/>
                </a:lnTo>
                <a:lnTo>
                  <a:pt x="13973" y="5189"/>
                </a:lnTo>
                <a:lnTo>
                  <a:pt x="13973" y="16328"/>
                </a:lnTo>
                <a:lnTo>
                  <a:pt x="0" y="16328"/>
                </a:lnTo>
                <a:lnTo>
                  <a:pt x="0" y="21600"/>
                </a:lnTo>
                <a:lnTo>
                  <a:pt x="18485" y="21600"/>
                </a:lnTo>
                <a:lnTo>
                  <a:pt x="18485" y="5189"/>
                </a:lnTo>
                <a:lnTo>
                  <a:pt x="21600" y="5189"/>
                </a:lnTo>
                <a:lnTo>
                  <a:pt x="16229" y="0"/>
                </a:lnTo>
                <a:close/>
              </a:path>
            </a:pathLst>
          </a:cu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 name="Group 16"/>
          <p:cNvGrpSpPr>
            <a:grpSpLocks/>
          </p:cNvGrpSpPr>
          <p:nvPr/>
        </p:nvGrpSpPr>
        <p:grpSpPr bwMode="auto">
          <a:xfrm>
            <a:off x="990600" y="2716212"/>
            <a:ext cx="2438400" cy="2514600"/>
            <a:chOff x="1152" y="1728"/>
            <a:chExt cx="1536" cy="1584"/>
          </a:xfrm>
        </p:grpSpPr>
        <p:sp>
          <p:nvSpPr>
            <p:cNvPr id="6" name="AutoShape 4"/>
            <p:cNvSpPr>
              <a:spLocks noChangeArrowheads="1"/>
            </p:cNvSpPr>
            <p:nvPr/>
          </p:nvSpPr>
          <p:spPr bwMode="auto">
            <a:xfrm rot="5400000">
              <a:off x="1128" y="1752"/>
              <a:ext cx="1584" cy="1536"/>
            </a:xfrm>
            <a:custGeom>
              <a:avLst/>
              <a:gdLst>
                <a:gd name="T0" fmla="*/ 6 w 21600"/>
                <a:gd name="T1" fmla="*/ 0 h 21600"/>
                <a:gd name="T2" fmla="*/ 4 w 21600"/>
                <a:gd name="T3" fmla="*/ 2 h 21600"/>
                <a:gd name="T4" fmla="*/ 0 w 21600"/>
                <a:gd name="T5" fmla="*/ 7 h 21600"/>
                <a:gd name="T6" fmla="*/ 4 w 21600"/>
                <a:gd name="T7" fmla="*/ 8 h 21600"/>
                <a:gd name="T8" fmla="*/ 7 w 21600"/>
                <a:gd name="T9" fmla="*/ 5 h 21600"/>
                <a:gd name="T10" fmla="*/ 9 w 21600"/>
                <a:gd name="T11" fmla="*/ 2 h 21600"/>
                <a:gd name="T12" fmla="*/ 17694720 60000 65536"/>
                <a:gd name="T13" fmla="*/ 11796480 60000 65536"/>
                <a:gd name="T14" fmla="*/ 11796480 60000 65536"/>
                <a:gd name="T15" fmla="*/ 5898240 60000 65536"/>
                <a:gd name="T16" fmla="*/ 0 60000 65536"/>
                <a:gd name="T17" fmla="*/ 0 60000 65536"/>
                <a:gd name="T18" fmla="*/ 0 w 21600"/>
                <a:gd name="T19" fmla="*/ 16242 h 21600"/>
                <a:gd name="T20" fmla="*/ 18627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317" y="0"/>
                  </a:moveTo>
                  <a:lnTo>
                    <a:pt x="11033" y="5315"/>
                  </a:lnTo>
                  <a:lnTo>
                    <a:pt x="14004" y="5315"/>
                  </a:lnTo>
                  <a:lnTo>
                    <a:pt x="14004" y="16237"/>
                  </a:lnTo>
                  <a:lnTo>
                    <a:pt x="0" y="16237"/>
                  </a:lnTo>
                  <a:lnTo>
                    <a:pt x="0" y="21600"/>
                  </a:lnTo>
                  <a:lnTo>
                    <a:pt x="18629" y="21600"/>
                  </a:lnTo>
                  <a:lnTo>
                    <a:pt x="18629" y="5315"/>
                  </a:lnTo>
                  <a:lnTo>
                    <a:pt x="21600" y="5315"/>
                  </a:lnTo>
                  <a:lnTo>
                    <a:pt x="16317" y="0"/>
                  </a:lnTo>
                  <a:close/>
                </a:path>
              </a:pathLst>
            </a:cu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Text Box 5"/>
            <p:cNvSpPr txBox="1">
              <a:spLocks noChangeArrowheads="1"/>
            </p:cNvSpPr>
            <p:nvPr/>
          </p:nvSpPr>
          <p:spPr bwMode="auto">
            <a:xfrm>
              <a:off x="1152" y="2784"/>
              <a:ext cx="1440" cy="288"/>
            </a:xfrm>
            <a:prstGeom prst="rect">
              <a:avLst/>
            </a:prstGeom>
            <a:noFill/>
            <a:ln>
              <a:noFill/>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eaLnBrk="1" hangingPunct="1">
                <a:spcBef>
                  <a:spcPct val="50000"/>
                </a:spcBef>
              </a:pPr>
              <a:r>
                <a:rPr lang="en-US" altLang="en-US" b="0">
                  <a:solidFill>
                    <a:schemeClr val="bg2"/>
                  </a:solidFill>
                </a:rPr>
                <a:t>Invest in project</a:t>
              </a:r>
            </a:p>
          </p:txBody>
        </p:sp>
      </p:grpSp>
      <p:sp>
        <p:nvSpPr>
          <p:cNvPr id="8" name="Text Box 7"/>
          <p:cNvSpPr txBox="1">
            <a:spLocks noChangeArrowheads="1"/>
          </p:cNvSpPr>
          <p:nvPr/>
        </p:nvSpPr>
        <p:spPr bwMode="auto">
          <a:xfrm>
            <a:off x="457200" y="1893887"/>
            <a:ext cx="2514600" cy="830997"/>
          </a:xfrm>
          <a:prstGeom prst="rect">
            <a:avLst/>
          </a:prstGeom>
          <a:gradFill rotWithShape="0">
            <a:gsLst>
              <a:gs pos="0">
                <a:srgbClr val="FFFFCC"/>
              </a:gs>
              <a:gs pos="100000">
                <a:srgbClr val="CC0000"/>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eaLnBrk="1" hangingPunct="1">
              <a:spcBef>
                <a:spcPct val="50000"/>
              </a:spcBef>
            </a:pPr>
            <a:r>
              <a:rPr lang="en-US" altLang="en-US" b="0" dirty="0"/>
              <a:t>Firm with</a:t>
            </a:r>
            <a:br>
              <a:rPr lang="en-US" altLang="en-US" b="0" dirty="0"/>
            </a:br>
            <a:r>
              <a:rPr lang="en-US" altLang="en-US" b="0" dirty="0"/>
              <a:t>excess cash</a:t>
            </a:r>
          </a:p>
        </p:txBody>
      </p:sp>
      <p:sp>
        <p:nvSpPr>
          <p:cNvPr id="9" name="Text Box 8"/>
          <p:cNvSpPr txBox="1">
            <a:spLocks noChangeArrowheads="1"/>
          </p:cNvSpPr>
          <p:nvPr/>
        </p:nvSpPr>
        <p:spPr bwMode="auto">
          <a:xfrm>
            <a:off x="3429000" y="3989387"/>
            <a:ext cx="1981200" cy="1187450"/>
          </a:xfrm>
          <a:prstGeom prst="rect">
            <a:avLst/>
          </a:prstGeom>
          <a:gradFill rotWithShape="0">
            <a:gsLst>
              <a:gs pos="0">
                <a:schemeClr val="tx2"/>
              </a:gs>
              <a:gs pos="100000">
                <a:schemeClr val="accent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eaLnBrk="1" hangingPunct="1">
              <a:spcBef>
                <a:spcPct val="50000"/>
              </a:spcBef>
            </a:pPr>
            <a:r>
              <a:rPr lang="en-US" altLang="en-US" b="0">
                <a:solidFill>
                  <a:schemeClr val="bg2"/>
                </a:solidFill>
              </a:rPr>
              <a:t>Shareholder’s Terminal Value</a:t>
            </a:r>
          </a:p>
        </p:txBody>
      </p:sp>
      <p:grpSp>
        <p:nvGrpSpPr>
          <p:cNvPr id="10" name="Group 9"/>
          <p:cNvGrpSpPr>
            <a:grpSpLocks/>
          </p:cNvGrpSpPr>
          <p:nvPr/>
        </p:nvGrpSpPr>
        <p:grpSpPr bwMode="auto">
          <a:xfrm>
            <a:off x="2971800" y="1981200"/>
            <a:ext cx="3200400" cy="762000"/>
            <a:chOff x="2304" y="1135"/>
            <a:chExt cx="2016" cy="480"/>
          </a:xfrm>
        </p:grpSpPr>
        <p:sp>
          <p:nvSpPr>
            <p:cNvPr id="11" name="AutoShape 10"/>
            <p:cNvSpPr>
              <a:spLocks noChangeArrowheads="1"/>
            </p:cNvSpPr>
            <p:nvPr/>
          </p:nvSpPr>
          <p:spPr bwMode="auto">
            <a:xfrm>
              <a:off x="2304" y="1135"/>
              <a:ext cx="2016" cy="480"/>
            </a:xfrm>
            <a:prstGeom prst="rightArrow">
              <a:avLst>
                <a:gd name="adj1" fmla="val 50000"/>
                <a:gd name="adj2" fmla="val 105000"/>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a:p>
          </p:txBody>
        </p:sp>
        <p:sp>
          <p:nvSpPr>
            <p:cNvPr id="12" name="Text Box 11"/>
            <p:cNvSpPr txBox="1">
              <a:spLocks noChangeArrowheads="1"/>
            </p:cNvSpPr>
            <p:nvPr/>
          </p:nvSpPr>
          <p:spPr bwMode="auto">
            <a:xfrm>
              <a:off x="2304" y="1231"/>
              <a:ext cx="1843" cy="288"/>
            </a:xfrm>
            <a:prstGeom prst="rect">
              <a:avLst/>
            </a:prstGeom>
            <a:noFill/>
            <a:ln>
              <a:noFill/>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r>
                <a:rPr lang="en-US" altLang="en-US" b="0">
                  <a:solidFill>
                    <a:schemeClr val="bg2"/>
                  </a:solidFill>
                </a:rPr>
                <a:t>Pay cash dividend</a:t>
              </a:r>
            </a:p>
          </p:txBody>
        </p:sp>
      </p:grpSp>
      <p:sp>
        <p:nvSpPr>
          <p:cNvPr id="13" name="Text Box 12"/>
          <p:cNvSpPr txBox="1">
            <a:spLocks noChangeArrowheads="1"/>
          </p:cNvSpPr>
          <p:nvPr/>
        </p:nvSpPr>
        <p:spPr bwMode="auto">
          <a:xfrm>
            <a:off x="6172200" y="1398587"/>
            <a:ext cx="1828800" cy="1562100"/>
          </a:xfrm>
          <a:prstGeom prst="rect">
            <a:avLst/>
          </a:prstGeom>
          <a:gradFill rotWithShape="0">
            <a:gsLst>
              <a:gs pos="0">
                <a:srgbClr val="FFFFCC"/>
              </a:gs>
              <a:gs pos="100000">
                <a:srgbClr val="CC0000"/>
              </a:gs>
            </a:gsLst>
            <a:path path="shape">
              <a:fillToRect l="50000" t="50000" r="50000" b="50000"/>
            </a:path>
          </a:gradFill>
          <a:ln w="9525">
            <a:solidFill>
              <a:srgbClr val="33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eaLnBrk="1" hangingPunct="1">
              <a:spcBef>
                <a:spcPct val="50000"/>
              </a:spcBef>
            </a:pPr>
            <a:r>
              <a:rPr lang="en-US" altLang="en-US" b="0" dirty="0"/>
              <a:t>Shareholder invests in financial asset</a:t>
            </a:r>
          </a:p>
        </p:txBody>
      </p:sp>
      <p:sp>
        <p:nvSpPr>
          <p:cNvPr id="14" name="Rectangle 14"/>
          <p:cNvSpPr>
            <a:spLocks noChangeArrowheads="1"/>
          </p:cNvSpPr>
          <p:nvPr/>
        </p:nvSpPr>
        <p:spPr bwMode="auto">
          <a:xfrm>
            <a:off x="1524000" y="3033712"/>
            <a:ext cx="5334000" cy="757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eaLnBrk="1" hangingPunct="1">
              <a:lnSpc>
                <a:spcPct val="90000"/>
              </a:lnSpc>
              <a:spcBef>
                <a:spcPct val="50000"/>
              </a:spcBef>
              <a:spcAft>
                <a:spcPts val="600"/>
              </a:spcAft>
            </a:pPr>
            <a:r>
              <a:rPr lang="en-US" altLang="en-US" b="0" dirty="0"/>
              <a:t>A firm with excess cash can either pay a dividend </a:t>
            </a:r>
            <a:r>
              <a:rPr lang="en-US" altLang="en-US" b="0" i="1" dirty="0"/>
              <a:t>or m</a:t>
            </a:r>
            <a:r>
              <a:rPr lang="en-US" altLang="en-US" b="0" dirty="0"/>
              <a:t>ake a capital investment</a:t>
            </a:r>
          </a:p>
        </p:txBody>
      </p:sp>
    </p:spTree>
    <p:extLst>
      <p:ext uri="{BB962C8B-B14F-4D97-AF65-F5344CB8AC3E}">
        <p14:creationId xmlns:p14="http://schemas.microsoft.com/office/powerpoint/2010/main" val="165633453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499"/>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left)">
                                      <p:cBhvr>
                                        <p:cTn id="19" dur="500"/>
                                        <p:tgtEl>
                                          <p:spTgt spid="10"/>
                                        </p:tgtEl>
                                      </p:cBhvr>
                                    </p:animEffect>
                                  </p:childTnLst>
                                </p:cTn>
                              </p:par>
                            </p:childTnLst>
                          </p:cTn>
                        </p:par>
                        <p:par>
                          <p:cTn id="20" fill="hold">
                            <p:stCondLst>
                              <p:cond delay="500"/>
                            </p:stCondLst>
                            <p:childTnLst>
                              <p:par>
                                <p:cTn id="21" presetID="1" presetClass="entr" presetSubtype="0" fill="hold" grpId="0" nodeType="afterEffect">
                                  <p:stCondLst>
                                    <p:cond delay="0"/>
                                  </p:stCondLst>
                                  <p:childTnLst>
                                    <p:set>
                                      <p:cBhvr>
                                        <p:cTn id="22" dur="1" fill="hold">
                                          <p:stCondLst>
                                            <p:cond delay="499"/>
                                          </p:stCondLst>
                                        </p:cTn>
                                        <p:tgtEl>
                                          <p:spTgt spid="13"/>
                                        </p:tgtEl>
                                        <p:attrNameLst>
                                          <p:attrName>style.visibility</p:attrName>
                                        </p:attrNameLst>
                                      </p:cBhvr>
                                      <p:to>
                                        <p:strVal val="visible"/>
                                      </p:to>
                                    </p:set>
                                  </p:childTnLst>
                                </p:cTn>
                              </p:par>
                            </p:childTnLst>
                          </p:cTn>
                        </p:par>
                        <p:par>
                          <p:cTn id="23" fill="hold">
                            <p:stCondLst>
                              <p:cond delay="1000"/>
                            </p:stCondLst>
                            <p:childTnLst>
                              <p:par>
                                <p:cTn id="24" presetID="22" presetClass="entr" presetSubtype="2" fill="hold" grpId="0" nodeType="after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wipe(right)">
                                      <p:cBhvr>
                                        <p:cTn id="2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autoUpdateAnimBg="0"/>
      <p:bldP spid="9" grpId="0" animBg="1" autoUpdateAnimBg="0"/>
      <p:bldP spid="13" grpId="0" animBg="1"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 Flotation Costs</a:t>
            </a:r>
            <a:endParaRPr lang="en-US" dirty="0"/>
          </a:p>
        </p:txBody>
      </p:sp>
      <p:sp>
        <p:nvSpPr>
          <p:cNvPr id="3" name="Content Placeholder 2"/>
          <p:cNvSpPr>
            <a:spLocks noGrp="1"/>
          </p:cNvSpPr>
          <p:nvPr>
            <p:ph idx="1"/>
          </p:nvPr>
        </p:nvSpPr>
        <p:spPr/>
        <p:txBody>
          <a:bodyPr/>
          <a:lstStyle/>
          <a:p>
            <a:pPr>
              <a:defRPr/>
            </a:pPr>
            <a:r>
              <a:rPr lang="en-US" dirty="0"/>
              <a:t>If the firm needs to issue new debt or equity to fund the new project, it will have to incur some flotation costs. These costs should be considered in the calculation of the NPV.</a:t>
            </a:r>
          </a:p>
          <a:p>
            <a:pPr>
              <a:defRPr/>
            </a:pPr>
            <a:r>
              <a:rPr lang="en-US" dirty="0"/>
              <a:t>Here, the important issue is to always use the target weights in the calculation of WACC, even if the firm can finance the entire cost of the project with either debt or equity.</a:t>
            </a:r>
          </a:p>
          <a:p>
            <a:pPr>
              <a:defRPr/>
            </a:pPr>
            <a:r>
              <a:rPr lang="en-US" dirty="0"/>
              <a:t>If a firm has a target debt-equity ratio of 1, for example, but chooses to finance a particular project with all debt, it will have to raise additional equity later on to maintain its target debt-equity ratio. </a:t>
            </a:r>
          </a:p>
          <a:p>
            <a:endParaRPr lang="en-US" dirty="0"/>
          </a:p>
        </p:txBody>
      </p:sp>
    </p:spTree>
    <p:extLst>
      <p:ext uri="{BB962C8B-B14F-4D97-AF65-F5344CB8AC3E}">
        <p14:creationId xmlns:p14="http://schemas.microsoft.com/office/powerpoint/2010/main" val="335643773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Flotation Costs – </a:t>
            </a:r>
            <a:r>
              <a:rPr lang="en-US" altLang="en-US" dirty="0" smtClean="0"/>
              <a:t>Example</a:t>
            </a:r>
            <a:endParaRPr lang="en-US" dirty="0"/>
          </a:p>
        </p:txBody>
      </p:sp>
      <p:sp>
        <p:nvSpPr>
          <p:cNvPr id="3" name="Content Placeholder 2"/>
          <p:cNvSpPr>
            <a:spLocks noGrp="1"/>
          </p:cNvSpPr>
          <p:nvPr>
            <p:ph idx="1"/>
          </p:nvPr>
        </p:nvSpPr>
        <p:spPr/>
        <p:txBody>
          <a:bodyPr/>
          <a:lstStyle/>
          <a:p>
            <a:pPr>
              <a:defRPr/>
            </a:pPr>
            <a:r>
              <a:rPr lang="en-US" dirty="0"/>
              <a:t>Example: </a:t>
            </a:r>
            <a:r>
              <a:rPr lang="en-US" dirty="0" err="1"/>
              <a:t>Tripleday</a:t>
            </a:r>
            <a:r>
              <a:rPr lang="en-US" dirty="0"/>
              <a:t> Printing Co. is currently at its target debt-equity ratio of 100 percent. It is considering building a new $500,000 printing plant in Kansas. This new plant is expected to generate after-tax cash flows of $73,150 per year forever. The tax rate is 34 percent. There are two financing options:</a:t>
            </a:r>
          </a:p>
          <a:p>
            <a:pPr marL="457200" indent="-457200">
              <a:buFont typeface="+mj-lt"/>
              <a:buAutoNum type="arabicPeriod"/>
              <a:defRPr/>
            </a:pPr>
            <a:r>
              <a:rPr lang="en-US" dirty="0"/>
              <a:t>$500,000 new issue of common stock: The issuance costs are about 10% of the amount raised. The required return on equity is 20%.</a:t>
            </a:r>
          </a:p>
          <a:p>
            <a:pPr marL="457200" indent="-457200">
              <a:buFont typeface="+mj-lt"/>
              <a:buAutoNum type="arabicPeriod"/>
              <a:defRPr/>
            </a:pPr>
            <a:r>
              <a:rPr lang="en-US" dirty="0"/>
              <a:t>$500,000 issue of 30-year bonds: The issuance costs of the new debt are 2% of the proceeds. The company can raise new debt at 10%.</a:t>
            </a:r>
          </a:p>
          <a:p>
            <a:endParaRPr lang="en-US" dirty="0"/>
          </a:p>
        </p:txBody>
      </p:sp>
    </p:spTree>
    <p:extLst>
      <p:ext uri="{BB962C8B-B14F-4D97-AF65-F5344CB8AC3E}">
        <p14:creationId xmlns:p14="http://schemas.microsoft.com/office/powerpoint/2010/main" val="279801505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Flotation Costs – </a:t>
            </a:r>
            <a:r>
              <a:rPr lang="en-US" altLang="en-US" dirty="0" smtClean="0"/>
              <a:t>Example</a:t>
            </a:r>
            <a:endParaRPr lang="en-US" dirty="0"/>
          </a:p>
        </p:txBody>
      </p:sp>
      <p:sp>
        <p:nvSpPr>
          <p:cNvPr id="3" name="Content Placeholder 2"/>
          <p:cNvSpPr>
            <a:spLocks noGrp="1"/>
          </p:cNvSpPr>
          <p:nvPr>
            <p:ph idx="1"/>
          </p:nvPr>
        </p:nvSpPr>
        <p:spPr>
          <a:xfrm>
            <a:off x="498474" y="1427747"/>
            <a:ext cx="8340726" cy="5694947"/>
          </a:xfrm>
        </p:spPr>
        <p:txBody>
          <a:bodyPr>
            <a:normAutofit/>
          </a:bodyPr>
          <a:lstStyle/>
          <a:p>
            <a:pPr marL="0" indent="0">
              <a:buNone/>
            </a:pPr>
            <a:r>
              <a:rPr lang="en-US" altLang="en-US" dirty="0"/>
              <a:t>WACC= (E/V) × R</a:t>
            </a:r>
            <a:r>
              <a:rPr lang="en-US" altLang="en-US" baseline="-25000" dirty="0"/>
              <a:t>E</a:t>
            </a:r>
            <a:r>
              <a:rPr lang="en-US" altLang="en-US" dirty="0"/>
              <a:t> + (D/V) × R</a:t>
            </a:r>
            <a:r>
              <a:rPr lang="en-US" altLang="en-US" baseline="-25000" dirty="0"/>
              <a:t>D </a:t>
            </a:r>
            <a:r>
              <a:rPr lang="en-US" altLang="en-US" dirty="0"/>
              <a:t>× (1- T</a:t>
            </a:r>
            <a:r>
              <a:rPr lang="en-US" altLang="en-US" baseline="-25000" dirty="0"/>
              <a:t>C</a:t>
            </a:r>
            <a:r>
              <a:rPr lang="en-US" altLang="en-US" dirty="0"/>
              <a:t>)</a:t>
            </a:r>
          </a:p>
          <a:p>
            <a:pPr marL="0" indent="0">
              <a:buNone/>
            </a:pPr>
            <a:r>
              <a:rPr lang="en-US" altLang="en-US" dirty="0"/>
              <a:t> 	= 0.50 × 20% + 0.50 × 10% × (1-0.34) = 13.3%</a:t>
            </a:r>
          </a:p>
          <a:p>
            <a:pPr marL="0" indent="0">
              <a:buNone/>
            </a:pPr>
            <a:r>
              <a:rPr lang="en-US" altLang="en-US" dirty="0"/>
              <a:t>NPV = (73,150 / 0.133) – 500,000 = 550,000 – 500,000 					       = $50,000 (without flotation)</a:t>
            </a:r>
          </a:p>
          <a:p>
            <a:pPr marL="0" indent="0">
              <a:buNone/>
            </a:pPr>
            <a:r>
              <a:rPr lang="en-US" altLang="en-US" i="1" dirty="0" err="1" smtClean="0"/>
              <a:t>f</a:t>
            </a:r>
            <a:r>
              <a:rPr lang="en-US" altLang="en-US" i="1" baseline="-25000" dirty="0" err="1" smtClean="0"/>
              <a:t>A</a:t>
            </a:r>
            <a:r>
              <a:rPr lang="en-US" altLang="en-US" dirty="0"/>
              <a:t>= (E/V) × </a:t>
            </a:r>
            <a:r>
              <a:rPr lang="en-US" altLang="en-US" i="1" dirty="0" err="1"/>
              <a:t>f</a:t>
            </a:r>
            <a:r>
              <a:rPr lang="en-US" altLang="en-US" baseline="-25000" dirty="0" err="1"/>
              <a:t>E</a:t>
            </a:r>
            <a:r>
              <a:rPr lang="en-US" altLang="en-US" dirty="0"/>
              <a:t> + (D/V) × </a:t>
            </a:r>
            <a:r>
              <a:rPr lang="en-US" altLang="en-US" i="1" dirty="0" err="1"/>
              <a:t>f</a:t>
            </a:r>
            <a:r>
              <a:rPr lang="en-US" altLang="en-US" baseline="-25000" dirty="0" err="1"/>
              <a:t>D</a:t>
            </a:r>
            <a:r>
              <a:rPr lang="en-US" altLang="en-US" baseline="-25000" dirty="0"/>
              <a:t> </a:t>
            </a:r>
            <a:r>
              <a:rPr lang="en-US" altLang="en-US" dirty="0"/>
              <a:t> = 0.50 × 10% + 0.50 × 2% = 6%</a:t>
            </a:r>
          </a:p>
          <a:p>
            <a:pPr marL="0" indent="0">
              <a:buNone/>
            </a:pPr>
            <a:r>
              <a:rPr lang="en-US" altLang="en-US" dirty="0" smtClean="0"/>
              <a:t>Cost </a:t>
            </a:r>
            <a:r>
              <a:rPr lang="en-US" altLang="en-US" dirty="0"/>
              <a:t>of the project including flotation costs = </a:t>
            </a:r>
          </a:p>
          <a:p>
            <a:pPr marL="0" indent="0">
              <a:buNone/>
            </a:pPr>
            <a:r>
              <a:rPr lang="en-US" altLang="en-US" dirty="0"/>
              <a:t>$500,000 / (1 – </a:t>
            </a:r>
            <a:r>
              <a:rPr lang="en-US" altLang="en-US" i="1" dirty="0" err="1"/>
              <a:t>f</a:t>
            </a:r>
            <a:r>
              <a:rPr lang="en-US" altLang="en-US" i="1" baseline="-25000" dirty="0" err="1"/>
              <a:t>A</a:t>
            </a:r>
            <a:r>
              <a:rPr lang="en-US" altLang="en-US" dirty="0"/>
              <a:t>)</a:t>
            </a:r>
            <a:r>
              <a:rPr lang="en-US" altLang="en-US" i="1" baseline="-25000" dirty="0"/>
              <a:t> = </a:t>
            </a:r>
            <a:r>
              <a:rPr lang="en-US" altLang="en-US" dirty="0"/>
              <a:t>$500,000 / 0.94 = $532,915</a:t>
            </a:r>
            <a:r>
              <a:rPr lang="en-US" altLang="en-US" i="1" dirty="0" smtClean="0"/>
              <a:t>.</a:t>
            </a:r>
            <a:endParaRPr lang="en-US" altLang="en-US" dirty="0"/>
          </a:p>
          <a:p>
            <a:pPr marL="0" indent="0">
              <a:buNone/>
            </a:pPr>
            <a:r>
              <a:rPr lang="en-US" altLang="en-US" dirty="0"/>
              <a:t>NPV = $550,000 – $532,915 = $18,085 (with flotation)</a:t>
            </a:r>
          </a:p>
          <a:p>
            <a:endParaRPr lang="en-US" dirty="0"/>
          </a:p>
        </p:txBody>
      </p:sp>
    </p:spTree>
    <p:extLst>
      <p:ext uri="{BB962C8B-B14F-4D97-AF65-F5344CB8AC3E}">
        <p14:creationId xmlns:p14="http://schemas.microsoft.com/office/powerpoint/2010/main" val="327621429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Cost of Capital in Practice</a:t>
            </a:r>
            <a:endParaRPr lang="en-US" dirty="0"/>
          </a:p>
        </p:txBody>
      </p:sp>
      <p:sp>
        <p:nvSpPr>
          <p:cNvPr id="3" name="Content Placeholder 2"/>
          <p:cNvSpPr>
            <a:spLocks noGrp="1"/>
          </p:cNvSpPr>
          <p:nvPr>
            <p:ph idx="1"/>
          </p:nvPr>
        </p:nvSpPr>
        <p:spPr/>
        <p:txBody>
          <a:bodyPr/>
          <a:lstStyle/>
          <a:p>
            <a:pPr>
              <a:lnSpc>
                <a:spcPct val="90000"/>
              </a:lnSpc>
            </a:pPr>
            <a:r>
              <a:rPr lang="en-US" altLang="en-US" dirty="0"/>
              <a:t>Survey of 392 CFOs by Graham and Harvey (1999)</a:t>
            </a:r>
          </a:p>
          <a:p>
            <a:pPr>
              <a:lnSpc>
                <a:spcPct val="90000"/>
              </a:lnSpc>
              <a:buNone/>
            </a:pPr>
            <a:endParaRPr lang="en-US" altLang="en-US" dirty="0"/>
          </a:p>
          <a:p>
            <a:pPr>
              <a:lnSpc>
                <a:spcPct val="90000"/>
              </a:lnSpc>
            </a:pPr>
            <a:r>
              <a:rPr lang="en-US" altLang="en-US" i="1" dirty="0"/>
              <a:t>How does your firm estimate cost of equity capital?</a:t>
            </a:r>
            <a:endParaRPr lang="en-US" altLang="en-US" dirty="0"/>
          </a:p>
          <a:p>
            <a:pPr lvl="1">
              <a:lnSpc>
                <a:spcPct val="90000"/>
              </a:lnSpc>
            </a:pPr>
            <a:r>
              <a:rPr lang="en-US" altLang="en-US" dirty="0" err="1"/>
              <a:t>Gitman</a:t>
            </a:r>
            <a:r>
              <a:rPr lang="en-US" altLang="en-US" dirty="0"/>
              <a:t> and </a:t>
            </a:r>
            <a:r>
              <a:rPr lang="en-US" altLang="en-US" dirty="0" err="1"/>
              <a:t>Mercurio</a:t>
            </a:r>
            <a:r>
              <a:rPr lang="en-US" altLang="en-US" dirty="0"/>
              <a:t> (1982) find 29.9% of participants use the CAPM.</a:t>
            </a:r>
          </a:p>
          <a:p>
            <a:pPr lvl="1">
              <a:lnSpc>
                <a:spcPct val="90000"/>
              </a:lnSpc>
            </a:pPr>
            <a:r>
              <a:rPr lang="en-US" altLang="en-US" dirty="0"/>
              <a:t>Graham and Harvey find 73.5% use some form of CAPM.</a:t>
            </a:r>
          </a:p>
          <a:p>
            <a:pPr lvl="1">
              <a:lnSpc>
                <a:spcPct val="90000"/>
              </a:lnSpc>
            </a:pPr>
            <a:r>
              <a:rPr lang="en-US" altLang="en-US" dirty="0"/>
              <a:t>Size is important – large firms are more likely  to use CAPM.</a:t>
            </a:r>
          </a:p>
          <a:p>
            <a:pPr lvl="1">
              <a:lnSpc>
                <a:spcPct val="90000"/>
              </a:lnSpc>
            </a:pPr>
            <a:r>
              <a:rPr lang="en-US" altLang="en-US" dirty="0"/>
              <a:t>Education is important - CFOs with MBAs more likely to use CAPM.</a:t>
            </a:r>
          </a:p>
          <a:p>
            <a:endParaRPr lang="en-US" dirty="0"/>
          </a:p>
        </p:txBody>
      </p:sp>
    </p:spTree>
    <p:extLst>
      <p:ext uri="{BB962C8B-B14F-4D97-AF65-F5344CB8AC3E}">
        <p14:creationId xmlns:p14="http://schemas.microsoft.com/office/powerpoint/2010/main" val="57730046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Cost of Capital in Practice</a:t>
            </a:r>
            <a:endParaRPr lang="en-US" dirty="0"/>
          </a:p>
        </p:txBody>
      </p:sp>
      <p:sp>
        <p:nvSpPr>
          <p:cNvPr id="3" name="Content Placeholder 2"/>
          <p:cNvSpPr>
            <a:spLocks noGrp="1"/>
          </p:cNvSpPr>
          <p:nvPr>
            <p:ph idx="1"/>
          </p:nvPr>
        </p:nvSpPr>
        <p:spPr/>
        <p:txBody>
          <a:bodyPr/>
          <a:lstStyle/>
          <a:p>
            <a:r>
              <a:rPr lang="en-US" altLang="en-US" i="1" dirty="0"/>
              <a:t>What discount rate do you use for an overseas project?</a:t>
            </a:r>
            <a:endParaRPr lang="en-US" altLang="en-US" dirty="0"/>
          </a:p>
          <a:p>
            <a:pPr lvl="1"/>
            <a:r>
              <a:rPr lang="en-US" altLang="en-US" dirty="0"/>
              <a:t>More than </a:t>
            </a:r>
            <a:r>
              <a:rPr lang="en-US" altLang="en-US" u="sng" dirty="0"/>
              <a:t>half</a:t>
            </a:r>
            <a:r>
              <a:rPr lang="en-US" altLang="en-US" dirty="0"/>
              <a:t> would “always” or “almost always” use the single company-wide discount rate.</a:t>
            </a:r>
          </a:p>
          <a:p>
            <a:pPr lvl="1"/>
            <a:r>
              <a:rPr lang="en-US" altLang="en-US" dirty="0"/>
              <a:t>Other </a:t>
            </a:r>
            <a:r>
              <a:rPr lang="en-US" altLang="en-US" u="sng" dirty="0"/>
              <a:t>half</a:t>
            </a:r>
            <a:r>
              <a:rPr lang="en-US" altLang="en-US" dirty="0"/>
              <a:t> use a discount rate that reflects the particular project risks.</a:t>
            </a:r>
          </a:p>
          <a:p>
            <a:pPr lvl="1"/>
            <a:r>
              <a:rPr lang="en-US" altLang="en-US" dirty="0"/>
              <a:t>Implies that many (half) view investment overseas to have identical risk to domestic investment - or that international risks have been ignored (Graham and Harvey, 1999).</a:t>
            </a:r>
          </a:p>
          <a:p>
            <a:pPr lvl="1">
              <a:buNone/>
            </a:pPr>
            <a:endParaRPr lang="en-US" altLang="en-US" dirty="0"/>
          </a:p>
          <a:p>
            <a:r>
              <a:rPr lang="en-US" altLang="en-US" dirty="0"/>
              <a:t>Size is important – Large firms are more likely to adjust discount rates based on risk.</a:t>
            </a:r>
          </a:p>
          <a:p>
            <a:endParaRPr lang="en-US" dirty="0"/>
          </a:p>
        </p:txBody>
      </p:sp>
    </p:spTree>
    <p:extLst>
      <p:ext uri="{BB962C8B-B14F-4D97-AF65-F5344CB8AC3E}">
        <p14:creationId xmlns:p14="http://schemas.microsoft.com/office/powerpoint/2010/main" val="18033784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Summary and Conclusions</a:t>
            </a:r>
            <a:endParaRPr lang="en-US" dirty="0"/>
          </a:p>
        </p:txBody>
      </p:sp>
      <p:sp>
        <p:nvSpPr>
          <p:cNvPr id="3" name="Content Placeholder 2"/>
          <p:cNvSpPr>
            <a:spLocks noGrp="1"/>
          </p:cNvSpPr>
          <p:nvPr>
            <p:ph idx="1"/>
          </p:nvPr>
        </p:nvSpPr>
        <p:spPr>
          <a:xfrm>
            <a:off x="498474" y="1459832"/>
            <a:ext cx="7556313" cy="4940968"/>
          </a:xfrm>
        </p:spPr>
        <p:txBody>
          <a:bodyPr>
            <a:normAutofit lnSpcReduction="10000"/>
          </a:bodyPr>
          <a:lstStyle/>
          <a:p>
            <a:r>
              <a:rPr lang="en-US" altLang="en-US" dirty="0"/>
              <a:t>The expected return on any capital budgeting project should be at least as great as the expected return on a financial asset of comparable risk. Otherwise the shareholders would prefer the firm to pay a dividend.</a:t>
            </a:r>
          </a:p>
          <a:p>
            <a:r>
              <a:rPr lang="en-US" altLang="en-US" dirty="0"/>
              <a:t>The expected return on any asset is dependent upon </a:t>
            </a:r>
            <a:r>
              <a:rPr lang="en-US" altLang="en-US" dirty="0">
                <a:latin typeface="Symbol" pitchFamily="18" charset="2"/>
              </a:rPr>
              <a:t>b</a:t>
            </a:r>
            <a:r>
              <a:rPr lang="en-US" altLang="en-US" dirty="0"/>
              <a:t>.</a:t>
            </a:r>
          </a:p>
          <a:p>
            <a:r>
              <a:rPr lang="en-US" altLang="en-US" dirty="0"/>
              <a:t>A project’s required return depends on the </a:t>
            </a:r>
            <a:r>
              <a:rPr lang="en-US" altLang="en-US" i="1" u="sng" dirty="0"/>
              <a:t>project’s</a:t>
            </a:r>
            <a:r>
              <a:rPr lang="en-US" altLang="en-US" dirty="0"/>
              <a:t> </a:t>
            </a:r>
            <a:r>
              <a:rPr lang="en-US" altLang="en-US" dirty="0">
                <a:latin typeface="Symbol" pitchFamily="18" charset="2"/>
              </a:rPr>
              <a:t>b</a:t>
            </a:r>
            <a:r>
              <a:rPr lang="en-US" altLang="en-US" dirty="0"/>
              <a:t>.</a:t>
            </a:r>
          </a:p>
          <a:p>
            <a:r>
              <a:rPr lang="en-US" altLang="en-US" dirty="0"/>
              <a:t>A project’s </a:t>
            </a:r>
            <a:r>
              <a:rPr lang="en-US" altLang="en-US" dirty="0">
                <a:latin typeface="Symbol" pitchFamily="18" charset="2"/>
              </a:rPr>
              <a:t>b</a:t>
            </a:r>
            <a:r>
              <a:rPr lang="en-US" altLang="en-US" dirty="0"/>
              <a:t> can be estimated by considering comparable industries or the cyclicality of project revenues and the project’s operating leverage.</a:t>
            </a:r>
          </a:p>
          <a:p>
            <a:r>
              <a:rPr lang="en-US" altLang="en-US" dirty="0"/>
              <a:t>If the firm uses debt, the discount rate to use is the </a:t>
            </a:r>
            <a:r>
              <a:rPr lang="en-US" altLang="en-US" i="1" dirty="0"/>
              <a:t>WACC</a:t>
            </a:r>
            <a:r>
              <a:rPr lang="en-US" altLang="en-US" dirty="0"/>
              <a:t>.</a:t>
            </a:r>
          </a:p>
          <a:p>
            <a:r>
              <a:rPr lang="en-US" altLang="en-US" dirty="0"/>
              <a:t>In order to calculate </a:t>
            </a:r>
            <a:r>
              <a:rPr lang="en-US" altLang="en-US" i="1" dirty="0"/>
              <a:t>WACC</a:t>
            </a:r>
            <a:r>
              <a:rPr lang="en-US" altLang="en-US" dirty="0"/>
              <a:t>, the cost of equity and the cost of debt applicable to a project must be estimated.</a:t>
            </a:r>
          </a:p>
          <a:p>
            <a:endParaRPr lang="en-US" dirty="0"/>
          </a:p>
        </p:txBody>
      </p:sp>
    </p:spTree>
    <p:extLst>
      <p:ext uri="{BB962C8B-B14F-4D97-AF65-F5344CB8AC3E}">
        <p14:creationId xmlns:p14="http://schemas.microsoft.com/office/powerpoint/2010/main" val="183188564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Cost of Equity</a:t>
            </a:r>
            <a:endParaRPr lang="en-US" dirty="0"/>
          </a:p>
        </p:txBody>
      </p:sp>
      <p:sp>
        <p:nvSpPr>
          <p:cNvPr id="4" name="Rectangle 3"/>
          <p:cNvSpPr txBox="1">
            <a:spLocks noChangeArrowheads="1"/>
          </p:cNvSpPr>
          <p:nvPr/>
        </p:nvSpPr>
        <p:spPr>
          <a:xfrm>
            <a:off x="282387" y="1235826"/>
            <a:ext cx="7772400" cy="1125538"/>
          </a:xfrm>
          <a:prstGeom prst="rect">
            <a:avLst/>
          </a:prstGeom>
        </p:spPr>
        <p:txBody>
          <a:bodyPr vert="horz" lIns="91440" tIns="45720" rIns="91440" bIns="45720" rtlCol="0">
            <a:normAutofit/>
          </a:bodyPr>
          <a:lst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r>
              <a:rPr lang="en-US" altLang="en-US" sz="2800" smtClean="0"/>
              <a:t>From the firm’s perspective, the expected return is the Cost of Equity Capital:</a:t>
            </a:r>
          </a:p>
          <a:p>
            <a:endParaRPr lang="en-US" altLang="en-US" sz="2800" dirty="0" smtClean="0"/>
          </a:p>
        </p:txBody>
      </p:sp>
      <p:sp>
        <p:nvSpPr>
          <p:cNvPr id="5" name="Rectangle 5"/>
          <p:cNvSpPr>
            <a:spLocks noChangeArrowheads="1"/>
          </p:cNvSpPr>
          <p:nvPr/>
        </p:nvSpPr>
        <p:spPr bwMode="auto">
          <a:xfrm>
            <a:off x="282387" y="3348789"/>
            <a:ext cx="7772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nSpc>
                <a:spcPct val="90000"/>
              </a:lnSpc>
              <a:spcBef>
                <a:spcPct val="20000"/>
              </a:spcBef>
              <a:buFontTx/>
              <a:buChar char="•"/>
            </a:pPr>
            <a:r>
              <a:rPr lang="en-US" altLang="en-US" sz="2800" b="0"/>
              <a:t>To estimate a firm’s cost of equity capital, we need to know three</a:t>
            </a:r>
            <a:endParaRPr lang="en-US" altLang="en-US" sz="2800"/>
          </a:p>
          <a:p>
            <a:pPr>
              <a:lnSpc>
                <a:spcPct val="90000"/>
              </a:lnSpc>
              <a:spcBef>
                <a:spcPct val="20000"/>
              </a:spcBef>
              <a:buFontTx/>
              <a:buChar char="•"/>
            </a:pPr>
            <a:endParaRPr lang="en-US" altLang="en-US" sz="2800" b="0"/>
          </a:p>
        </p:txBody>
      </p:sp>
      <p:sp>
        <p:nvSpPr>
          <p:cNvPr id="6" name="Text Box 6"/>
          <p:cNvSpPr txBox="1">
            <a:spLocks noChangeArrowheads="1"/>
          </p:cNvSpPr>
          <p:nvPr/>
        </p:nvSpPr>
        <p:spPr bwMode="auto">
          <a:xfrm>
            <a:off x="891987" y="4263189"/>
            <a:ext cx="327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buFontTx/>
              <a:buAutoNum type="arabicPeriod"/>
            </a:pPr>
            <a:r>
              <a:rPr lang="en-US" altLang="en-US" b="0"/>
              <a:t>The risk-free rate, </a:t>
            </a:r>
            <a:r>
              <a:rPr lang="en-US" altLang="en-US" b="0" i="1"/>
              <a:t>R</a:t>
            </a:r>
            <a:r>
              <a:rPr lang="en-US" altLang="en-US" b="0" i="1" baseline="-25000"/>
              <a:t>f</a:t>
            </a:r>
          </a:p>
        </p:txBody>
      </p:sp>
      <p:sp>
        <p:nvSpPr>
          <p:cNvPr id="9" name="Text Box 9"/>
          <p:cNvSpPr txBox="1">
            <a:spLocks noChangeArrowheads="1"/>
          </p:cNvSpPr>
          <p:nvPr/>
        </p:nvSpPr>
        <p:spPr bwMode="auto">
          <a:xfrm>
            <a:off x="891987" y="4796593"/>
            <a:ext cx="5715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buFontTx/>
              <a:buAutoNum type="arabicPeriod" startAt="2"/>
            </a:pPr>
            <a:r>
              <a:rPr lang="en-US" altLang="en-US" b="0" dirty="0"/>
              <a:t>The market risk premium</a:t>
            </a:r>
            <a:r>
              <a:rPr lang="en-US" altLang="en-US" b="0" dirty="0" smtClean="0"/>
              <a:t>, </a:t>
            </a:r>
            <a:r>
              <a:rPr lang="en-US" altLang="en-US" dirty="0"/>
              <a:t>[E(R</a:t>
            </a:r>
            <a:r>
              <a:rPr lang="en-US" altLang="en-US" baseline="-25000" dirty="0"/>
              <a:t>M</a:t>
            </a:r>
            <a:r>
              <a:rPr lang="en-US" altLang="en-US" dirty="0"/>
              <a:t>) – </a:t>
            </a:r>
            <a:r>
              <a:rPr lang="en-US" altLang="en-US" dirty="0" err="1"/>
              <a:t>R</a:t>
            </a:r>
            <a:r>
              <a:rPr lang="en-US" altLang="en-US" i="1" baseline="-25000" dirty="0" err="1"/>
              <a:t>f</a:t>
            </a:r>
            <a:r>
              <a:rPr lang="en-US" altLang="en-US" dirty="0"/>
              <a:t>] </a:t>
            </a:r>
            <a:endParaRPr lang="en-US" altLang="en-US" b="0" i="1" baseline="-25000" dirty="0"/>
          </a:p>
        </p:txBody>
      </p:sp>
      <p:sp>
        <p:nvSpPr>
          <p:cNvPr id="10" name="Text Box 12"/>
          <p:cNvSpPr txBox="1">
            <a:spLocks noChangeArrowheads="1"/>
          </p:cNvSpPr>
          <p:nvPr/>
        </p:nvSpPr>
        <p:spPr bwMode="auto">
          <a:xfrm>
            <a:off x="891987" y="5253789"/>
            <a:ext cx="73152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sz="2400">
                <a:solidFill>
                  <a:schemeClr val="tx1"/>
                </a:solidFill>
                <a:latin typeface="Times New Roman" pitchFamily="18" charset="0"/>
              </a:defRPr>
            </a:lvl1pPr>
            <a:lvl2pPr marL="914400" indent="-457200" eaLnBrk="0" hangingPunct="0">
              <a:defRPr sz="2400">
                <a:solidFill>
                  <a:schemeClr val="tx1"/>
                </a:solidFill>
                <a:latin typeface="Times New Roman" pitchFamily="18" charset="0"/>
              </a:defRPr>
            </a:lvl2pPr>
            <a:lvl3pPr marL="1371600" indent="-457200" eaLnBrk="0" hangingPunct="0">
              <a:defRPr sz="2400">
                <a:solidFill>
                  <a:schemeClr val="tx1"/>
                </a:solidFill>
                <a:latin typeface="Times New Roman" pitchFamily="18" charset="0"/>
              </a:defRPr>
            </a:lvl3pPr>
            <a:lvl4pPr marL="1828800" indent="-457200" eaLnBrk="0" hangingPunct="0">
              <a:defRPr sz="2400">
                <a:solidFill>
                  <a:schemeClr val="tx1"/>
                </a:solidFill>
                <a:latin typeface="Times New Roman" pitchFamily="18" charset="0"/>
              </a:defRPr>
            </a:lvl4pPr>
            <a:lvl5pPr marL="2286000" indent="-457200" eaLnBrk="0" hangingPunct="0">
              <a:defRPr sz="2400">
                <a:solidFill>
                  <a:schemeClr val="tx1"/>
                </a:solidFill>
                <a:latin typeface="Times New Roman" pitchFamily="18" charset="0"/>
              </a:defRPr>
            </a:lvl5pPr>
            <a:lvl6pPr marL="2743200" indent="-457200" eaLnBrk="0" fontAlgn="base" hangingPunct="0">
              <a:spcBef>
                <a:spcPct val="0"/>
              </a:spcBef>
              <a:spcAft>
                <a:spcPct val="0"/>
              </a:spcAft>
              <a:defRPr sz="2400">
                <a:solidFill>
                  <a:schemeClr val="tx1"/>
                </a:solidFill>
                <a:latin typeface="Times New Roman" pitchFamily="18" charset="0"/>
              </a:defRPr>
            </a:lvl6pPr>
            <a:lvl7pPr marL="3200400" indent="-457200" eaLnBrk="0" fontAlgn="base" hangingPunct="0">
              <a:spcBef>
                <a:spcPct val="0"/>
              </a:spcBef>
              <a:spcAft>
                <a:spcPct val="0"/>
              </a:spcAft>
              <a:defRPr sz="2400">
                <a:solidFill>
                  <a:schemeClr val="tx1"/>
                </a:solidFill>
                <a:latin typeface="Times New Roman" pitchFamily="18" charset="0"/>
              </a:defRPr>
            </a:lvl7pPr>
            <a:lvl8pPr marL="3657600" indent="-457200" eaLnBrk="0" fontAlgn="base" hangingPunct="0">
              <a:spcBef>
                <a:spcPct val="0"/>
              </a:spcBef>
              <a:spcAft>
                <a:spcPct val="0"/>
              </a:spcAft>
              <a:defRPr sz="2400">
                <a:solidFill>
                  <a:schemeClr val="tx1"/>
                </a:solidFill>
                <a:latin typeface="Times New Roman" pitchFamily="18" charset="0"/>
              </a:defRPr>
            </a:lvl8pPr>
            <a:lvl9pPr marL="4114800" indent="-4572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buFontTx/>
              <a:buAutoNum type="arabicPeriod" startAt="3"/>
              <a:defRPr/>
            </a:pPr>
            <a:r>
              <a:rPr lang="en-US" b="0" dirty="0" smtClean="0"/>
              <a:t>The company beta, </a:t>
            </a:r>
            <a:r>
              <a:rPr lang="el-GR" sz="2800" b="0" dirty="0" smtClean="0"/>
              <a:t>β</a:t>
            </a:r>
            <a:endParaRPr lang="en-US" sz="2800" b="0" baseline="-25000" dirty="0" smtClean="0"/>
          </a:p>
          <a:p>
            <a:pPr marL="0" indent="0" eaLnBrk="1" hangingPunct="1">
              <a:spcBef>
                <a:spcPct val="50000"/>
              </a:spcBef>
              <a:defRPr/>
            </a:pPr>
            <a:r>
              <a:rPr lang="en-US" sz="2800" b="0" baseline="-25000" dirty="0" smtClean="0"/>
              <a:t> </a:t>
            </a:r>
            <a:r>
              <a:rPr lang="en-US" sz="2800" b="0" dirty="0" smtClean="0"/>
              <a:t>              </a:t>
            </a:r>
            <a:r>
              <a:rPr lang="en-US" sz="2800" dirty="0" smtClean="0"/>
              <a:t>R</a:t>
            </a:r>
            <a:r>
              <a:rPr lang="en-US" sz="2800" baseline="-25000" dirty="0" smtClean="0"/>
              <a:t>E</a:t>
            </a:r>
            <a:r>
              <a:rPr lang="en-US" sz="2800" dirty="0" smtClean="0"/>
              <a:t> = </a:t>
            </a:r>
            <a:r>
              <a:rPr lang="en-US" sz="2800" dirty="0" err="1" smtClean="0"/>
              <a:t>R</a:t>
            </a:r>
            <a:r>
              <a:rPr lang="en-US" sz="2800" i="1" baseline="-25000" dirty="0" err="1" smtClean="0"/>
              <a:t>f</a:t>
            </a:r>
            <a:r>
              <a:rPr lang="en-US" sz="2800" dirty="0" smtClean="0"/>
              <a:t> + (R</a:t>
            </a:r>
            <a:r>
              <a:rPr lang="en-US" sz="2800" baseline="-25000" dirty="0" smtClean="0"/>
              <a:t>M</a:t>
            </a:r>
            <a:r>
              <a:rPr lang="en-US" sz="2800" dirty="0" smtClean="0"/>
              <a:t> – </a:t>
            </a:r>
            <a:r>
              <a:rPr lang="en-US" sz="2800" dirty="0" err="1" smtClean="0"/>
              <a:t>R</a:t>
            </a:r>
            <a:r>
              <a:rPr lang="en-US" sz="2800" i="1" baseline="-25000" dirty="0" err="1" smtClean="0"/>
              <a:t>f</a:t>
            </a:r>
            <a:r>
              <a:rPr lang="en-US" sz="2800" dirty="0" smtClean="0"/>
              <a:t>) × </a:t>
            </a:r>
            <a:r>
              <a:rPr lang="el-GR" sz="2800" dirty="0" smtClean="0"/>
              <a:t>β</a:t>
            </a:r>
            <a:r>
              <a:rPr lang="en-US" sz="2800" baseline="-25000" dirty="0" smtClean="0"/>
              <a:t>E</a:t>
            </a:r>
            <a:endParaRPr lang="en-US" sz="2800" dirty="0" smtClean="0"/>
          </a:p>
          <a:p>
            <a:pPr marL="0" indent="0" eaLnBrk="1" hangingPunct="1">
              <a:spcBef>
                <a:spcPct val="50000"/>
              </a:spcBef>
              <a:defRPr/>
            </a:pPr>
            <a:endParaRPr lang="en-US" sz="2800" b="0" i="1" baseline="-25000" dirty="0" smtClean="0"/>
          </a:p>
        </p:txBody>
      </p:sp>
      <p:sp>
        <p:nvSpPr>
          <p:cNvPr id="11" name="Rectangle 1"/>
          <p:cNvSpPr>
            <a:spLocks noChangeArrowheads="1"/>
          </p:cNvSpPr>
          <p:nvPr/>
        </p:nvSpPr>
        <p:spPr bwMode="auto">
          <a:xfrm>
            <a:off x="1571437" y="2542338"/>
            <a:ext cx="5035550"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eaLnBrk="1" hangingPunct="1">
              <a:lnSpc>
                <a:spcPct val="90000"/>
              </a:lnSpc>
            </a:pPr>
            <a:r>
              <a:rPr lang="en-US" altLang="en-US" sz="2800" dirty="0"/>
              <a:t>E(R</a:t>
            </a:r>
            <a:r>
              <a:rPr lang="en-US" altLang="en-US" sz="2800" baseline="-25000" dirty="0"/>
              <a:t>E</a:t>
            </a:r>
            <a:r>
              <a:rPr lang="en-US" altLang="en-US" sz="2800" dirty="0"/>
              <a:t>) = </a:t>
            </a:r>
            <a:r>
              <a:rPr lang="en-US" altLang="en-US" sz="2800" dirty="0" err="1"/>
              <a:t>R</a:t>
            </a:r>
            <a:r>
              <a:rPr lang="en-US" altLang="en-US" sz="2800" i="1" baseline="-25000" dirty="0" err="1"/>
              <a:t>f</a:t>
            </a:r>
            <a:r>
              <a:rPr lang="en-US" altLang="en-US" sz="2800" dirty="0"/>
              <a:t> + [E(R</a:t>
            </a:r>
            <a:r>
              <a:rPr lang="en-US" altLang="en-US" sz="2800" baseline="-25000" dirty="0"/>
              <a:t>M</a:t>
            </a:r>
            <a:r>
              <a:rPr lang="en-US" altLang="en-US" sz="2800" dirty="0"/>
              <a:t>) – </a:t>
            </a:r>
            <a:r>
              <a:rPr lang="en-US" altLang="en-US" sz="2800" dirty="0" err="1"/>
              <a:t>R</a:t>
            </a:r>
            <a:r>
              <a:rPr lang="en-US" altLang="en-US" sz="2800" i="1" baseline="-25000" dirty="0" err="1"/>
              <a:t>f</a:t>
            </a:r>
            <a:r>
              <a:rPr lang="en-US" altLang="en-US" sz="2800" dirty="0"/>
              <a:t>] × </a:t>
            </a:r>
            <a:r>
              <a:rPr lang="el-GR" altLang="en-US" sz="2800" dirty="0"/>
              <a:t>β</a:t>
            </a:r>
            <a:r>
              <a:rPr lang="en-US" altLang="en-US" sz="2800" baseline="-25000" dirty="0"/>
              <a:t>E</a:t>
            </a:r>
          </a:p>
        </p:txBody>
      </p:sp>
    </p:spTree>
    <p:extLst>
      <p:ext uri="{BB962C8B-B14F-4D97-AF65-F5344CB8AC3E}">
        <p14:creationId xmlns:p14="http://schemas.microsoft.com/office/powerpoint/2010/main" val="150046113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mtClean="0"/>
              <a:t>Example</a:t>
            </a:r>
            <a:endParaRPr lang="en-US" dirty="0"/>
          </a:p>
        </p:txBody>
      </p:sp>
      <p:sp>
        <p:nvSpPr>
          <p:cNvPr id="3" name="Content Placeholder 2"/>
          <p:cNvSpPr>
            <a:spLocks noGrp="1"/>
          </p:cNvSpPr>
          <p:nvPr>
            <p:ph idx="1"/>
          </p:nvPr>
        </p:nvSpPr>
        <p:spPr>
          <a:xfrm>
            <a:off x="498474" y="1447801"/>
            <a:ext cx="7556313" cy="1066800"/>
          </a:xfrm>
        </p:spPr>
        <p:txBody>
          <a:bodyPr/>
          <a:lstStyle/>
          <a:p>
            <a:r>
              <a:rPr lang="en-US" altLang="en-US" dirty="0"/>
              <a:t> Suppose </a:t>
            </a:r>
            <a:r>
              <a:rPr lang="en-US" altLang="en-US" dirty="0" err="1"/>
              <a:t>Stansfield</a:t>
            </a:r>
            <a:r>
              <a:rPr lang="en-US" altLang="en-US" dirty="0"/>
              <a:t> Enterprises is evaluating the following non-mutually exclusive projects. Each costs $100 and lasts one year.</a:t>
            </a:r>
            <a:endParaRPr lang="en-US" dirty="0"/>
          </a:p>
        </p:txBody>
      </p:sp>
      <p:grpSp>
        <p:nvGrpSpPr>
          <p:cNvPr id="4" name="Group 4"/>
          <p:cNvGrpSpPr>
            <a:grpSpLocks/>
          </p:cNvGrpSpPr>
          <p:nvPr/>
        </p:nvGrpSpPr>
        <p:grpSpPr bwMode="auto">
          <a:xfrm>
            <a:off x="891987" y="2514601"/>
            <a:ext cx="7162800" cy="3733800"/>
            <a:chOff x="1056" y="1680"/>
            <a:chExt cx="4512" cy="2352"/>
          </a:xfrm>
        </p:grpSpPr>
        <p:sp>
          <p:nvSpPr>
            <p:cNvPr id="5" name="Rectangle 5"/>
            <p:cNvSpPr>
              <a:spLocks noChangeArrowheads="1"/>
            </p:cNvSpPr>
            <p:nvPr/>
          </p:nvSpPr>
          <p:spPr bwMode="auto">
            <a:xfrm>
              <a:off x="1056" y="1680"/>
              <a:ext cx="4512" cy="816"/>
            </a:xfrm>
            <a:prstGeom prst="rect">
              <a:avLst/>
            </a:prstGeom>
            <a:solidFill>
              <a:srgbClr val="FFFFCC"/>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a:p>
          </p:txBody>
        </p:sp>
        <p:grpSp>
          <p:nvGrpSpPr>
            <p:cNvPr id="6" name="Group 6"/>
            <p:cNvGrpSpPr>
              <a:grpSpLocks/>
            </p:cNvGrpSpPr>
            <p:nvPr/>
          </p:nvGrpSpPr>
          <p:grpSpPr bwMode="auto">
            <a:xfrm>
              <a:off x="1056" y="1680"/>
              <a:ext cx="4512" cy="2352"/>
              <a:chOff x="-3" y="-3"/>
              <a:chExt cx="2991" cy="1848"/>
            </a:xfrm>
          </p:grpSpPr>
          <p:grpSp>
            <p:nvGrpSpPr>
              <p:cNvPr id="8" name="Group 7"/>
              <p:cNvGrpSpPr>
                <a:grpSpLocks/>
              </p:cNvGrpSpPr>
              <p:nvPr/>
            </p:nvGrpSpPr>
            <p:grpSpPr bwMode="auto">
              <a:xfrm>
                <a:off x="0" y="0"/>
                <a:ext cx="2985" cy="1842"/>
                <a:chOff x="0" y="0"/>
                <a:chExt cx="2985" cy="1842"/>
              </a:xfrm>
            </p:grpSpPr>
            <p:grpSp>
              <p:nvGrpSpPr>
                <p:cNvPr id="10" name="Group 8"/>
                <p:cNvGrpSpPr>
                  <a:grpSpLocks/>
                </p:cNvGrpSpPr>
                <p:nvPr/>
              </p:nvGrpSpPr>
              <p:grpSpPr bwMode="auto">
                <a:xfrm>
                  <a:off x="0" y="0"/>
                  <a:ext cx="503" cy="633"/>
                  <a:chOff x="0" y="0"/>
                  <a:chExt cx="503" cy="633"/>
                </a:xfrm>
              </p:grpSpPr>
              <p:sp>
                <p:nvSpPr>
                  <p:cNvPr id="68" name="Rectangle 9"/>
                  <p:cNvSpPr>
                    <a:spLocks noChangeArrowheads="1"/>
                  </p:cNvSpPr>
                  <p:nvPr/>
                </p:nvSpPr>
                <p:spPr bwMode="auto">
                  <a:xfrm>
                    <a:off x="43" y="0"/>
                    <a:ext cx="417" cy="633"/>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r>
                      <a:rPr lang="en-US" altLang="en-US" sz="2000" b="0">
                        <a:cs typeface="Times New Roman" pitchFamily="18" charset="0"/>
                      </a:rPr>
                      <a:t>Project</a:t>
                    </a:r>
                  </a:p>
                  <a:p>
                    <a:endParaRPr lang="en-US" altLang="en-US" sz="2000" b="0"/>
                  </a:p>
                </p:txBody>
              </p:sp>
              <p:sp>
                <p:nvSpPr>
                  <p:cNvPr id="69" name="Rectangle 10"/>
                  <p:cNvSpPr>
                    <a:spLocks noChangeArrowheads="1"/>
                  </p:cNvSpPr>
                  <p:nvPr/>
                </p:nvSpPr>
                <p:spPr bwMode="auto">
                  <a:xfrm>
                    <a:off x="0" y="0"/>
                    <a:ext cx="503" cy="633"/>
                  </a:xfrm>
                  <a:prstGeom prst="rect">
                    <a:avLst/>
                  </a:prstGeom>
                  <a:noFill/>
                  <a:ln w="7">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a:p>
                </p:txBody>
              </p:sp>
            </p:grpSp>
            <p:grpSp>
              <p:nvGrpSpPr>
                <p:cNvPr id="11" name="Group 11"/>
                <p:cNvGrpSpPr>
                  <a:grpSpLocks/>
                </p:cNvGrpSpPr>
                <p:nvPr/>
              </p:nvGrpSpPr>
              <p:grpSpPr bwMode="auto">
                <a:xfrm>
                  <a:off x="503" y="0"/>
                  <a:ext cx="582" cy="633"/>
                  <a:chOff x="503" y="0"/>
                  <a:chExt cx="582" cy="633"/>
                </a:xfrm>
              </p:grpSpPr>
              <p:sp>
                <p:nvSpPr>
                  <p:cNvPr id="66" name="Rectangle 12"/>
                  <p:cNvSpPr>
                    <a:spLocks noChangeArrowheads="1"/>
                  </p:cNvSpPr>
                  <p:nvPr/>
                </p:nvSpPr>
                <p:spPr bwMode="auto">
                  <a:xfrm>
                    <a:off x="546" y="0"/>
                    <a:ext cx="496" cy="633"/>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r>
                      <a:rPr lang="en-US" altLang="en-US" sz="2000" b="0" dirty="0">
                        <a:cs typeface="Times New Roman" pitchFamily="18" charset="0"/>
                      </a:rPr>
                      <a:t>Project </a:t>
                    </a:r>
                    <a:r>
                      <a:rPr lang="en-US" altLang="en-US" sz="2000" b="0" dirty="0">
                        <a:latin typeface="Symbol" pitchFamily="18" charset="2"/>
                        <a:cs typeface="Times New Roman" pitchFamily="18" charset="0"/>
                      </a:rPr>
                      <a:t>b</a:t>
                    </a:r>
                    <a:endParaRPr lang="en-US" altLang="en-US" sz="2000" b="0" dirty="0">
                      <a:cs typeface="Times New Roman" pitchFamily="18" charset="0"/>
                    </a:endParaRPr>
                  </a:p>
                  <a:p>
                    <a:endParaRPr lang="en-US" altLang="en-US" sz="2000" b="0" dirty="0"/>
                  </a:p>
                </p:txBody>
              </p:sp>
              <p:sp>
                <p:nvSpPr>
                  <p:cNvPr id="67" name="Rectangle 13"/>
                  <p:cNvSpPr>
                    <a:spLocks noChangeArrowheads="1"/>
                  </p:cNvSpPr>
                  <p:nvPr/>
                </p:nvSpPr>
                <p:spPr bwMode="auto">
                  <a:xfrm>
                    <a:off x="503" y="0"/>
                    <a:ext cx="582" cy="633"/>
                  </a:xfrm>
                  <a:prstGeom prst="rect">
                    <a:avLst/>
                  </a:prstGeom>
                  <a:noFill/>
                  <a:ln w="7">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a:p>
                </p:txBody>
              </p:sp>
            </p:grpSp>
            <p:grpSp>
              <p:nvGrpSpPr>
                <p:cNvPr id="12" name="Group 14"/>
                <p:cNvGrpSpPr>
                  <a:grpSpLocks/>
                </p:cNvGrpSpPr>
                <p:nvPr/>
              </p:nvGrpSpPr>
              <p:grpSpPr bwMode="auto">
                <a:xfrm>
                  <a:off x="1085" y="0"/>
                  <a:ext cx="842" cy="633"/>
                  <a:chOff x="1085" y="0"/>
                  <a:chExt cx="842" cy="633"/>
                </a:xfrm>
              </p:grpSpPr>
              <p:sp>
                <p:nvSpPr>
                  <p:cNvPr id="64" name="Rectangle 15"/>
                  <p:cNvSpPr>
                    <a:spLocks noChangeArrowheads="1"/>
                  </p:cNvSpPr>
                  <p:nvPr/>
                </p:nvSpPr>
                <p:spPr bwMode="auto">
                  <a:xfrm>
                    <a:off x="1128" y="0"/>
                    <a:ext cx="756" cy="633"/>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r>
                      <a:rPr lang="en-US" altLang="en-US" sz="2000" b="0">
                        <a:cs typeface="Times New Roman" pitchFamily="18" charset="0"/>
                      </a:rPr>
                      <a:t>Project’s Estimated Cash Flows Next Year</a:t>
                    </a:r>
                  </a:p>
                  <a:p>
                    <a:endParaRPr lang="en-US" altLang="en-US" sz="2000" b="0"/>
                  </a:p>
                </p:txBody>
              </p:sp>
              <p:sp>
                <p:nvSpPr>
                  <p:cNvPr id="65" name="Rectangle 16"/>
                  <p:cNvSpPr>
                    <a:spLocks noChangeArrowheads="1"/>
                  </p:cNvSpPr>
                  <p:nvPr/>
                </p:nvSpPr>
                <p:spPr bwMode="auto">
                  <a:xfrm>
                    <a:off x="1085" y="0"/>
                    <a:ext cx="842" cy="633"/>
                  </a:xfrm>
                  <a:prstGeom prst="rect">
                    <a:avLst/>
                  </a:prstGeom>
                  <a:noFill/>
                  <a:ln w="7">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a:p>
                </p:txBody>
              </p:sp>
            </p:grpSp>
            <p:grpSp>
              <p:nvGrpSpPr>
                <p:cNvPr id="13" name="Group 17"/>
                <p:cNvGrpSpPr>
                  <a:grpSpLocks/>
                </p:cNvGrpSpPr>
                <p:nvPr/>
              </p:nvGrpSpPr>
              <p:grpSpPr bwMode="auto">
                <a:xfrm>
                  <a:off x="1927" y="0"/>
                  <a:ext cx="529" cy="633"/>
                  <a:chOff x="1927" y="0"/>
                  <a:chExt cx="529" cy="633"/>
                </a:xfrm>
              </p:grpSpPr>
              <p:sp>
                <p:nvSpPr>
                  <p:cNvPr id="62" name="Rectangle 18"/>
                  <p:cNvSpPr>
                    <a:spLocks noChangeArrowheads="1"/>
                  </p:cNvSpPr>
                  <p:nvPr/>
                </p:nvSpPr>
                <p:spPr bwMode="auto">
                  <a:xfrm>
                    <a:off x="1970" y="0"/>
                    <a:ext cx="443" cy="633"/>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r>
                      <a:rPr lang="en-US" altLang="en-US" sz="2000" b="0">
                        <a:cs typeface="Times New Roman" pitchFamily="18" charset="0"/>
                      </a:rPr>
                      <a:t>IRR</a:t>
                    </a:r>
                  </a:p>
                  <a:p>
                    <a:endParaRPr lang="en-US" altLang="en-US" sz="2000" b="0"/>
                  </a:p>
                </p:txBody>
              </p:sp>
              <p:sp>
                <p:nvSpPr>
                  <p:cNvPr id="63" name="Rectangle 19"/>
                  <p:cNvSpPr>
                    <a:spLocks noChangeArrowheads="1"/>
                  </p:cNvSpPr>
                  <p:nvPr/>
                </p:nvSpPr>
                <p:spPr bwMode="auto">
                  <a:xfrm>
                    <a:off x="1927" y="0"/>
                    <a:ext cx="529" cy="633"/>
                  </a:xfrm>
                  <a:prstGeom prst="rect">
                    <a:avLst/>
                  </a:prstGeom>
                  <a:noFill/>
                  <a:ln w="7">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a:p>
                </p:txBody>
              </p:sp>
            </p:grpSp>
            <p:grpSp>
              <p:nvGrpSpPr>
                <p:cNvPr id="14" name="Group 20"/>
                <p:cNvGrpSpPr>
                  <a:grpSpLocks/>
                </p:cNvGrpSpPr>
                <p:nvPr/>
              </p:nvGrpSpPr>
              <p:grpSpPr bwMode="auto">
                <a:xfrm>
                  <a:off x="2456" y="0"/>
                  <a:ext cx="529" cy="633"/>
                  <a:chOff x="2456" y="0"/>
                  <a:chExt cx="529" cy="633"/>
                </a:xfrm>
              </p:grpSpPr>
              <p:sp>
                <p:nvSpPr>
                  <p:cNvPr id="60" name="Rectangle 21"/>
                  <p:cNvSpPr>
                    <a:spLocks noChangeArrowheads="1"/>
                  </p:cNvSpPr>
                  <p:nvPr/>
                </p:nvSpPr>
                <p:spPr bwMode="auto">
                  <a:xfrm>
                    <a:off x="2499" y="0"/>
                    <a:ext cx="443" cy="633"/>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r>
                      <a:rPr lang="en-US" altLang="en-US" sz="2000" b="0">
                        <a:cs typeface="Times New Roman" pitchFamily="18" charset="0"/>
                      </a:rPr>
                      <a:t>NPV at 30%</a:t>
                    </a:r>
                  </a:p>
                  <a:p>
                    <a:endParaRPr lang="en-US" altLang="en-US" sz="2000" b="0"/>
                  </a:p>
                </p:txBody>
              </p:sp>
              <p:sp>
                <p:nvSpPr>
                  <p:cNvPr id="61" name="Rectangle 22"/>
                  <p:cNvSpPr>
                    <a:spLocks noChangeArrowheads="1"/>
                  </p:cNvSpPr>
                  <p:nvPr/>
                </p:nvSpPr>
                <p:spPr bwMode="auto">
                  <a:xfrm>
                    <a:off x="2456" y="0"/>
                    <a:ext cx="529" cy="633"/>
                  </a:xfrm>
                  <a:prstGeom prst="rect">
                    <a:avLst/>
                  </a:prstGeom>
                  <a:noFill/>
                  <a:ln w="7">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a:p>
                </p:txBody>
              </p:sp>
            </p:grpSp>
            <p:grpSp>
              <p:nvGrpSpPr>
                <p:cNvPr id="15" name="Group 23"/>
                <p:cNvGrpSpPr>
                  <a:grpSpLocks/>
                </p:cNvGrpSpPr>
                <p:nvPr/>
              </p:nvGrpSpPr>
              <p:grpSpPr bwMode="auto">
                <a:xfrm>
                  <a:off x="0" y="633"/>
                  <a:ext cx="503" cy="403"/>
                  <a:chOff x="0" y="633"/>
                  <a:chExt cx="503" cy="403"/>
                </a:xfrm>
              </p:grpSpPr>
              <p:sp>
                <p:nvSpPr>
                  <p:cNvPr id="58" name="Rectangle 24"/>
                  <p:cNvSpPr>
                    <a:spLocks noChangeArrowheads="1"/>
                  </p:cNvSpPr>
                  <p:nvPr/>
                </p:nvSpPr>
                <p:spPr bwMode="auto">
                  <a:xfrm>
                    <a:off x="43" y="633"/>
                    <a:ext cx="417" cy="403"/>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r>
                      <a:rPr lang="en-US" altLang="en-US" sz="2000" i="1">
                        <a:cs typeface="Times New Roman" pitchFamily="18" charset="0"/>
                      </a:rPr>
                      <a:t>A</a:t>
                    </a:r>
                  </a:p>
                  <a:p>
                    <a:endParaRPr lang="en-US" altLang="en-US" sz="2000" b="0"/>
                  </a:p>
                </p:txBody>
              </p:sp>
              <p:sp>
                <p:nvSpPr>
                  <p:cNvPr id="59" name="Rectangle 25"/>
                  <p:cNvSpPr>
                    <a:spLocks noChangeArrowheads="1"/>
                  </p:cNvSpPr>
                  <p:nvPr/>
                </p:nvSpPr>
                <p:spPr bwMode="auto">
                  <a:xfrm>
                    <a:off x="0" y="633"/>
                    <a:ext cx="503" cy="403"/>
                  </a:xfrm>
                  <a:prstGeom prst="rect">
                    <a:avLst/>
                  </a:prstGeom>
                  <a:noFill/>
                  <a:ln w="7">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a:p>
                </p:txBody>
              </p:sp>
            </p:grpSp>
            <p:grpSp>
              <p:nvGrpSpPr>
                <p:cNvPr id="16" name="Group 26"/>
                <p:cNvGrpSpPr>
                  <a:grpSpLocks/>
                </p:cNvGrpSpPr>
                <p:nvPr/>
              </p:nvGrpSpPr>
              <p:grpSpPr bwMode="auto">
                <a:xfrm>
                  <a:off x="503" y="633"/>
                  <a:ext cx="582" cy="403"/>
                  <a:chOff x="503" y="633"/>
                  <a:chExt cx="582" cy="403"/>
                </a:xfrm>
              </p:grpSpPr>
              <p:sp>
                <p:nvSpPr>
                  <p:cNvPr id="56" name="Rectangle 27"/>
                  <p:cNvSpPr>
                    <a:spLocks noChangeArrowheads="1"/>
                  </p:cNvSpPr>
                  <p:nvPr/>
                </p:nvSpPr>
                <p:spPr bwMode="auto">
                  <a:xfrm>
                    <a:off x="546" y="633"/>
                    <a:ext cx="496" cy="403"/>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r>
                      <a:rPr lang="en-US" altLang="en-US" sz="2000" b="0">
                        <a:cs typeface="Times New Roman" pitchFamily="18" charset="0"/>
                      </a:rPr>
                      <a:t>2.5</a:t>
                    </a:r>
                  </a:p>
                  <a:p>
                    <a:endParaRPr lang="en-US" altLang="en-US" sz="2000" b="0"/>
                  </a:p>
                </p:txBody>
              </p:sp>
              <p:sp>
                <p:nvSpPr>
                  <p:cNvPr id="57" name="Rectangle 28"/>
                  <p:cNvSpPr>
                    <a:spLocks noChangeArrowheads="1"/>
                  </p:cNvSpPr>
                  <p:nvPr/>
                </p:nvSpPr>
                <p:spPr bwMode="auto">
                  <a:xfrm>
                    <a:off x="503" y="633"/>
                    <a:ext cx="582" cy="403"/>
                  </a:xfrm>
                  <a:prstGeom prst="rect">
                    <a:avLst/>
                  </a:prstGeom>
                  <a:noFill/>
                  <a:ln w="7">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a:p>
                </p:txBody>
              </p:sp>
            </p:grpSp>
            <p:grpSp>
              <p:nvGrpSpPr>
                <p:cNvPr id="17" name="Group 29"/>
                <p:cNvGrpSpPr>
                  <a:grpSpLocks/>
                </p:cNvGrpSpPr>
                <p:nvPr/>
              </p:nvGrpSpPr>
              <p:grpSpPr bwMode="auto">
                <a:xfrm>
                  <a:off x="1085" y="633"/>
                  <a:ext cx="842" cy="403"/>
                  <a:chOff x="1085" y="633"/>
                  <a:chExt cx="842" cy="403"/>
                </a:xfrm>
              </p:grpSpPr>
              <p:sp>
                <p:nvSpPr>
                  <p:cNvPr id="54" name="Rectangle 30"/>
                  <p:cNvSpPr>
                    <a:spLocks noChangeArrowheads="1"/>
                  </p:cNvSpPr>
                  <p:nvPr/>
                </p:nvSpPr>
                <p:spPr bwMode="auto">
                  <a:xfrm>
                    <a:off x="1128" y="633"/>
                    <a:ext cx="756" cy="403"/>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r>
                      <a:rPr lang="en-US" altLang="en-US" sz="2000" b="0">
                        <a:cs typeface="Times New Roman" pitchFamily="18" charset="0"/>
                      </a:rPr>
                      <a:t>$150</a:t>
                    </a:r>
                  </a:p>
                  <a:p>
                    <a:endParaRPr lang="en-US" altLang="en-US" sz="2000" b="0"/>
                  </a:p>
                </p:txBody>
              </p:sp>
              <p:sp>
                <p:nvSpPr>
                  <p:cNvPr id="55" name="Rectangle 31"/>
                  <p:cNvSpPr>
                    <a:spLocks noChangeArrowheads="1"/>
                  </p:cNvSpPr>
                  <p:nvPr/>
                </p:nvSpPr>
                <p:spPr bwMode="auto">
                  <a:xfrm>
                    <a:off x="1085" y="633"/>
                    <a:ext cx="842" cy="403"/>
                  </a:xfrm>
                  <a:prstGeom prst="rect">
                    <a:avLst/>
                  </a:prstGeom>
                  <a:noFill/>
                  <a:ln w="7">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a:p>
                </p:txBody>
              </p:sp>
            </p:grpSp>
            <p:grpSp>
              <p:nvGrpSpPr>
                <p:cNvPr id="18" name="Group 32"/>
                <p:cNvGrpSpPr>
                  <a:grpSpLocks/>
                </p:cNvGrpSpPr>
                <p:nvPr/>
              </p:nvGrpSpPr>
              <p:grpSpPr bwMode="auto">
                <a:xfrm>
                  <a:off x="1927" y="633"/>
                  <a:ext cx="529" cy="403"/>
                  <a:chOff x="1927" y="633"/>
                  <a:chExt cx="529" cy="403"/>
                </a:xfrm>
              </p:grpSpPr>
              <p:sp>
                <p:nvSpPr>
                  <p:cNvPr id="52" name="Rectangle 33"/>
                  <p:cNvSpPr>
                    <a:spLocks noChangeArrowheads="1"/>
                  </p:cNvSpPr>
                  <p:nvPr/>
                </p:nvSpPr>
                <p:spPr bwMode="auto">
                  <a:xfrm>
                    <a:off x="1970" y="633"/>
                    <a:ext cx="443" cy="403"/>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r>
                      <a:rPr lang="en-US" altLang="en-US" sz="2000" b="0">
                        <a:cs typeface="Times New Roman" pitchFamily="18" charset="0"/>
                      </a:rPr>
                      <a:t>50%</a:t>
                    </a:r>
                  </a:p>
                  <a:p>
                    <a:endParaRPr lang="en-US" altLang="en-US" sz="2000" b="0"/>
                  </a:p>
                </p:txBody>
              </p:sp>
              <p:sp>
                <p:nvSpPr>
                  <p:cNvPr id="53" name="Rectangle 34"/>
                  <p:cNvSpPr>
                    <a:spLocks noChangeArrowheads="1"/>
                  </p:cNvSpPr>
                  <p:nvPr/>
                </p:nvSpPr>
                <p:spPr bwMode="auto">
                  <a:xfrm>
                    <a:off x="1927" y="633"/>
                    <a:ext cx="529" cy="403"/>
                  </a:xfrm>
                  <a:prstGeom prst="rect">
                    <a:avLst/>
                  </a:prstGeom>
                  <a:noFill/>
                  <a:ln w="7">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a:p>
                </p:txBody>
              </p:sp>
            </p:grpSp>
            <p:grpSp>
              <p:nvGrpSpPr>
                <p:cNvPr id="19" name="Group 35"/>
                <p:cNvGrpSpPr>
                  <a:grpSpLocks/>
                </p:cNvGrpSpPr>
                <p:nvPr/>
              </p:nvGrpSpPr>
              <p:grpSpPr bwMode="auto">
                <a:xfrm>
                  <a:off x="2456" y="633"/>
                  <a:ext cx="529" cy="403"/>
                  <a:chOff x="2456" y="633"/>
                  <a:chExt cx="529" cy="403"/>
                </a:xfrm>
              </p:grpSpPr>
              <p:sp>
                <p:nvSpPr>
                  <p:cNvPr id="50" name="Rectangle 36"/>
                  <p:cNvSpPr>
                    <a:spLocks noChangeArrowheads="1"/>
                  </p:cNvSpPr>
                  <p:nvPr/>
                </p:nvSpPr>
                <p:spPr bwMode="auto">
                  <a:xfrm>
                    <a:off x="2499" y="633"/>
                    <a:ext cx="443" cy="403"/>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r>
                      <a:rPr lang="en-US" altLang="en-US" sz="2000" b="0">
                        <a:cs typeface="Times New Roman" pitchFamily="18" charset="0"/>
                      </a:rPr>
                      <a:t>$15.38</a:t>
                    </a:r>
                  </a:p>
                  <a:p>
                    <a:endParaRPr lang="en-US" altLang="en-US" sz="2000" b="0"/>
                  </a:p>
                </p:txBody>
              </p:sp>
              <p:sp>
                <p:nvSpPr>
                  <p:cNvPr id="51" name="Rectangle 37"/>
                  <p:cNvSpPr>
                    <a:spLocks noChangeArrowheads="1"/>
                  </p:cNvSpPr>
                  <p:nvPr/>
                </p:nvSpPr>
                <p:spPr bwMode="auto">
                  <a:xfrm>
                    <a:off x="2456" y="633"/>
                    <a:ext cx="529" cy="403"/>
                  </a:xfrm>
                  <a:prstGeom prst="rect">
                    <a:avLst/>
                  </a:prstGeom>
                  <a:noFill/>
                  <a:ln w="7">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a:p>
                </p:txBody>
              </p:sp>
            </p:grpSp>
            <p:grpSp>
              <p:nvGrpSpPr>
                <p:cNvPr id="20" name="Group 38"/>
                <p:cNvGrpSpPr>
                  <a:grpSpLocks/>
                </p:cNvGrpSpPr>
                <p:nvPr/>
              </p:nvGrpSpPr>
              <p:grpSpPr bwMode="auto">
                <a:xfrm>
                  <a:off x="0" y="1036"/>
                  <a:ext cx="503" cy="403"/>
                  <a:chOff x="0" y="1036"/>
                  <a:chExt cx="503" cy="403"/>
                </a:xfrm>
              </p:grpSpPr>
              <p:sp>
                <p:nvSpPr>
                  <p:cNvPr id="48" name="Rectangle 39"/>
                  <p:cNvSpPr>
                    <a:spLocks noChangeArrowheads="1"/>
                  </p:cNvSpPr>
                  <p:nvPr/>
                </p:nvSpPr>
                <p:spPr bwMode="auto">
                  <a:xfrm>
                    <a:off x="43" y="1036"/>
                    <a:ext cx="417" cy="403"/>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r>
                      <a:rPr lang="en-US" altLang="en-US" sz="2000" i="1">
                        <a:cs typeface="Times New Roman" pitchFamily="18" charset="0"/>
                      </a:rPr>
                      <a:t>B</a:t>
                    </a:r>
                  </a:p>
                  <a:p>
                    <a:endParaRPr lang="en-US" altLang="en-US" sz="2000" b="0"/>
                  </a:p>
                </p:txBody>
              </p:sp>
              <p:sp>
                <p:nvSpPr>
                  <p:cNvPr id="49" name="Rectangle 40"/>
                  <p:cNvSpPr>
                    <a:spLocks noChangeArrowheads="1"/>
                  </p:cNvSpPr>
                  <p:nvPr/>
                </p:nvSpPr>
                <p:spPr bwMode="auto">
                  <a:xfrm>
                    <a:off x="0" y="1036"/>
                    <a:ext cx="503" cy="403"/>
                  </a:xfrm>
                  <a:prstGeom prst="rect">
                    <a:avLst/>
                  </a:prstGeom>
                  <a:noFill/>
                  <a:ln w="7">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a:p>
                </p:txBody>
              </p:sp>
            </p:grpSp>
            <p:grpSp>
              <p:nvGrpSpPr>
                <p:cNvPr id="21" name="Group 41"/>
                <p:cNvGrpSpPr>
                  <a:grpSpLocks/>
                </p:cNvGrpSpPr>
                <p:nvPr/>
              </p:nvGrpSpPr>
              <p:grpSpPr bwMode="auto">
                <a:xfrm>
                  <a:off x="503" y="1036"/>
                  <a:ext cx="582" cy="403"/>
                  <a:chOff x="503" y="1036"/>
                  <a:chExt cx="582" cy="403"/>
                </a:xfrm>
              </p:grpSpPr>
              <p:sp>
                <p:nvSpPr>
                  <p:cNvPr id="46" name="Rectangle 42"/>
                  <p:cNvSpPr>
                    <a:spLocks noChangeArrowheads="1"/>
                  </p:cNvSpPr>
                  <p:nvPr/>
                </p:nvSpPr>
                <p:spPr bwMode="auto">
                  <a:xfrm>
                    <a:off x="546" y="1036"/>
                    <a:ext cx="496" cy="403"/>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r>
                      <a:rPr lang="en-US" altLang="en-US" sz="2000" b="0">
                        <a:cs typeface="Times New Roman" pitchFamily="18" charset="0"/>
                      </a:rPr>
                      <a:t>2.5</a:t>
                    </a:r>
                  </a:p>
                  <a:p>
                    <a:endParaRPr lang="en-US" altLang="en-US" sz="2000" b="0"/>
                  </a:p>
                </p:txBody>
              </p:sp>
              <p:sp>
                <p:nvSpPr>
                  <p:cNvPr id="47" name="Rectangle 43"/>
                  <p:cNvSpPr>
                    <a:spLocks noChangeArrowheads="1"/>
                  </p:cNvSpPr>
                  <p:nvPr/>
                </p:nvSpPr>
                <p:spPr bwMode="auto">
                  <a:xfrm>
                    <a:off x="503" y="1036"/>
                    <a:ext cx="582" cy="403"/>
                  </a:xfrm>
                  <a:prstGeom prst="rect">
                    <a:avLst/>
                  </a:prstGeom>
                  <a:noFill/>
                  <a:ln w="7">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a:p>
                </p:txBody>
              </p:sp>
            </p:grpSp>
            <p:grpSp>
              <p:nvGrpSpPr>
                <p:cNvPr id="22" name="Group 44"/>
                <p:cNvGrpSpPr>
                  <a:grpSpLocks/>
                </p:cNvGrpSpPr>
                <p:nvPr/>
              </p:nvGrpSpPr>
              <p:grpSpPr bwMode="auto">
                <a:xfrm>
                  <a:off x="1085" y="1036"/>
                  <a:ext cx="842" cy="403"/>
                  <a:chOff x="1085" y="1036"/>
                  <a:chExt cx="842" cy="403"/>
                </a:xfrm>
              </p:grpSpPr>
              <p:sp>
                <p:nvSpPr>
                  <p:cNvPr id="44" name="Rectangle 45"/>
                  <p:cNvSpPr>
                    <a:spLocks noChangeArrowheads="1"/>
                  </p:cNvSpPr>
                  <p:nvPr/>
                </p:nvSpPr>
                <p:spPr bwMode="auto">
                  <a:xfrm>
                    <a:off x="1128" y="1036"/>
                    <a:ext cx="756" cy="403"/>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r>
                      <a:rPr lang="en-US" altLang="en-US" sz="2000" b="0">
                        <a:cs typeface="Times New Roman" pitchFamily="18" charset="0"/>
                      </a:rPr>
                      <a:t>$130</a:t>
                    </a:r>
                  </a:p>
                  <a:p>
                    <a:endParaRPr lang="en-US" altLang="en-US" sz="2000" b="0"/>
                  </a:p>
                </p:txBody>
              </p:sp>
              <p:sp>
                <p:nvSpPr>
                  <p:cNvPr id="45" name="Rectangle 46"/>
                  <p:cNvSpPr>
                    <a:spLocks noChangeArrowheads="1"/>
                  </p:cNvSpPr>
                  <p:nvPr/>
                </p:nvSpPr>
                <p:spPr bwMode="auto">
                  <a:xfrm>
                    <a:off x="1085" y="1036"/>
                    <a:ext cx="842" cy="403"/>
                  </a:xfrm>
                  <a:prstGeom prst="rect">
                    <a:avLst/>
                  </a:prstGeom>
                  <a:noFill/>
                  <a:ln w="7">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a:p>
                </p:txBody>
              </p:sp>
            </p:grpSp>
            <p:grpSp>
              <p:nvGrpSpPr>
                <p:cNvPr id="23" name="Group 47"/>
                <p:cNvGrpSpPr>
                  <a:grpSpLocks/>
                </p:cNvGrpSpPr>
                <p:nvPr/>
              </p:nvGrpSpPr>
              <p:grpSpPr bwMode="auto">
                <a:xfrm>
                  <a:off x="1927" y="1036"/>
                  <a:ext cx="529" cy="403"/>
                  <a:chOff x="1927" y="1036"/>
                  <a:chExt cx="529" cy="403"/>
                </a:xfrm>
              </p:grpSpPr>
              <p:sp>
                <p:nvSpPr>
                  <p:cNvPr id="42" name="Rectangle 48"/>
                  <p:cNvSpPr>
                    <a:spLocks noChangeArrowheads="1"/>
                  </p:cNvSpPr>
                  <p:nvPr/>
                </p:nvSpPr>
                <p:spPr bwMode="auto">
                  <a:xfrm>
                    <a:off x="1970" y="1036"/>
                    <a:ext cx="443" cy="403"/>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r>
                      <a:rPr lang="en-US" altLang="en-US" sz="2000" b="0">
                        <a:cs typeface="Times New Roman" pitchFamily="18" charset="0"/>
                      </a:rPr>
                      <a:t>30%</a:t>
                    </a:r>
                  </a:p>
                  <a:p>
                    <a:endParaRPr lang="en-US" altLang="en-US" sz="2000" b="0"/>
                  </a:p>
                </p:txBody>
              </p:sp>
              <p:sp>
                <p:nvSpPr>
                  <p:cNvPr id="43" name="Rectangle 49"/>
                  <p:cNvSpPr>
                    <a:spLocks noChangeArrowheads="1"/>
                  </p:cNvSpPr>
                  <p:nvPr/>
                </p:nvSpPr>
                <p:spPr bwMode="auto">
                  <a:xfrm>
                    <a:off x="1927" y="1036"/>
                    <a:ext cx="529" cy="403"/>
                  </a:xfrm>
                  <a:prstGeom prst="rect">
                    <a:avLst/>
                  </a:prstGeom>
                  <a:noFill/>
                  <a:ln w="7">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a:p>
                </p:txBody>
              </p:sp>
            </p:grpSp>
            <p:grpSp>
              <p:nvGrpSpPr>
                <p:cNvPr id="24" name="Group 50"/>
                <p:cNvGrpSpPr>
                  <a:grpSpLocks/>
                </p:cNvGrpSpPr>
                <p:nvPr/>
              </p:nvGrpSpPr>
              <p:grpSpPr bwMode="auto">
                <a:xfrm>
                  <a:off x="2456" y="1036"/>
                  <a:ext cx="529" cy="403"/>
                  <a:chOff x="2456" y="1036"/>
                  <a:chExt cx="529" cy="403"/>
                </a:xfrm>
              </p:grpSpPr>
              <p:sp>
                <p:nvSpPr>
                  <p:cNvPr id="40" name="Rectangle 51"/>
                  <p:cNvSpPr>
                    <a:spLocks noChangeArrowheads="1"/>
                  </p:cNvSpPr>
                  <p:nvPr/>
                </p:nvSpPr>
                <p:spPr bwMode="auto">
                  <a:xfrm>
                    <a:off x="2499" y="1036"/>
                    <a:ext cx="443" cy="403"/>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r>
                      <a:rPr lang="en-US" altLang="en-US" sz="2000" b="0">
                        <a:cs typeface="Times New Roman" pitchFamily="18" charset="0"/>
                      </a:rPr>
                      <a:t>$0</a:t>
                    </a:r>
                  </a:p>
                  <a:p>
                    <a:endParaRPr lang="en-US" altLang="en-US" sz="2000" b="0"/>
                  </a:p>
                </p:txBody>
              </p:sp>
              <p:sp>
                <p:nvSpPr>
                  <p:cNvPr id="41" name="Rectangle 52"/>
                  <p:cNvSpPr>
                    <a:spLocks noChangeArrowheads="1"/>
                  </p:cNvSpPr>
                  <p:nvPr/>
                </p:nvSpPr>
                <p:spPr bwMode="auto">
                  <a:xfrm>
                    <a:off x="2456" y="1036"/>
                    <a:ext cx="529" cy="403"/>
                  </a:xfrm>
                  <a:prstGeom prst="rect">
                    <a:avLst/>
                  </a:prstGeom>
                  <a:noFill/>
                  <a:ln w="7">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a:p>
                </p:txBody>
              </p:sp>
            </p:grpSp>
            <p:grpSp>
              <p:nvGrpSpPr>
                <p:cNvPr id="25" name="Group 53"/>
                <p:cNvGrpSpPr>
                  <a:grpSpLocks/>
                </p:cNvGrpSpPr>
                <p:nvPr/>
              </p:nvGrpSpPr>
              <p:grpSpPr bwMode="auto">
                <a:xfrm>
                  <a:off x="0" y="1439"/>
                  <a:ext cx="503" cy="403"/>
                  <a:chOff x="0" y="1439"/>
                  <a:chExt cx="503" cy="403"/>
                </a:xfrm>
              </p:grpSpPr>
              <p:sp>
                <p:nvSpPr>
                  <p:cNvPr id="38" name="Rectangle 54"/>
                  <p:cNvSpPr>
                    <a:spLocks noChangeArrowheads="1"/>
                  </p:cNvSpPr>
                  <p:nvPr/>
                </p:nvSpPr>
                <p:spPr bwMode="auto">
                  <a:xfrm>
                    <a:off x="43" y="1439"/>
                    <a:ext cx="417" cy="403"/>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r>
                      <a:rPr lang="en-US" altLang="en-US" sz="2000" i="1">
                        <a:cs typeface="Times New Roman" pitchFamily="18" charset="0"/>
                      </a:rPr>
                      <a:t>C</a:t>
                    </a:r>
                  </a:p>
                  <a:p>
                    <a:endParaRPr lang="en-US" altLang="en-US" sz="2000" b="0"/>
                  </a:p>
                </p:txBody>
              </p:sp>
              <p:sp>
                <p:nvSpPr>
                  <p:cNvPr id="39" name="Rectangle 55"/>
                  <p:cNvSpPr>
                    <a:spLocks noChangeArrowheads="1"/>
                  </p:cNvSpPr>
                  <p:nvPr/>
                </p:nvSpPr>
                <p:spPr bwMode="auto">
                  <a:xfrm>
                    <a:off x="0" y="1439"/>
                    <a:ext cx="503" cy="403"/>
                  </a:xfrm>
                  <a:prstGeom prst="rect">
                    <a:avLst/>
                  </a:prstGeom>
                  <a:noFill/>
                  <a:ln w="7">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a:p>
                </p:txBody>
              </p:sp>
            </p:grpSp>
            <p:grpSp>
              <p:nvGrpSpPr>
                <p:cNvPr id="26" name="Group 56"/>
                <p:cNvGrpSpPr>
                  <a:grpSpLocks/>
                </p:cNvGrpSpPr>
                <p:nvPr/>
              </p:nvGrpSpPr>
              <p:grpSpPr bwMode="auto">
                <a:xfrm>
                  <a:off x="503" y="1439"/>
                  <a:ext cx="582" cy="403"/>
                  <a:chOff x="503" y="1439"/>
                  <a:chExt cx="582" cy="403"/>
                </a:xfrm>
              </p:grpSpPr>
              <p:sp>
                <p:nvSpPr>
                  <p:cNvPr id="36" name="Rectangle 57"/>
                  <p:cNvSpPr>
                    <a:spLocks noChangeArrowheads="1"/>
                  </p:cNvSpPr>
                  <p:nvPr/>
                </p:nvSpPr>
                <p:spPr bwMode="auto">
                  <a:xfrm>
                    <a:off x="546" y="1439"/>
                    <a:ext cx="496" cy="403"/>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r>
                      <a:rPr lang="en-US" altLang="en-US" sz="2000" b="0">
                        <a:cs typeface="Times New Roman" pitchFamily="18" charset="0"/>
                      </a:rPr>
                      <a:t>2.5</a:t>
                    </a:r>
                  </a:p>
                  <a:p>
                    <a:endParaRPr lang="en-US" altLang="en-US" sz="2000" b="0"/>
                  </a:p>
                </p:txBody>
              </p:sp>
              <p:sp>
                <p:nvSpPr>
                  <p:cNvPr id="37" name="Rectangle 58"/>
                  <p:cNvSpPr>
                    <a:spLocks noChangeArrowheads="1"/>
                  </p:cNvSpPr>
                  <p:nvPr/>
                </p:nvSpPr>
                <p:spPr bwMode="auto">
                  <a:xfrm>
                    <a:off x="503" y="1439"/>
                    <a:ext cx="582" cy="403"/>
                  </a:xfrm>
                  <a:prstGeom prst="rect">
                    <a:avLst/>
                  </a:prstGeom>
                  <a:noFill/>
                  <a:ln w="7">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a:p>
                </p:txBody>
              </p:sp>
            </p:grpSp>
            <p:grpSp>
              <p:nvGrpSpPr>
                <p:cNvPr id="27" name="Group 59"/>
                <p:cNvGrpSpPr>
                  <a:grpSpLocks/>
                </p:cNvGrpSpPr>
                <p:nvPr/>
              </p:nvGrpSpPr>
              <p:grpSpPr bwMode="auto">
                <a:xfrm>
                  <a:off x="1085" y="1439"/>
                  <a:ext cx="842" cy="403"/>
                  <a:chOff x="1085" y="1439"/>
                  <a:chExt cx="842" cy="403"/>
                </a:xfrm>
              </p:grpSpPr>
              <p:sp>
                <p:nvSpPr>
                  <p:cNvPr id="34" name="Rectangle 60"/>
                  <p:cNvSpPr>
                    <a:spLocks noChangeArrowheads="1"/>
                  </p:cNvSpPr>
                  <p:nvPr/>
                </p:nvSpPr>
                <p:spPr bwMode="auto">
                  <a:xfrm>
                    <a:off x="1128" y="1439"/>
                    <a:ext cx="756" cy="403"/>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r>
                      <a:rPr lang="en-US" altLang="en-US" sz="2000" b="0">
                        <a:cs typeface="Times New Roman" pitchFamily="18" charset="0"/>
                      </a:rPr>
                      <a:t>$110</a:t>
                    </a:r>
                  </a:p>
                  <a:p>
                    <a:endParaRPr lang="en-US" altLang="en-US" sz="2000" b="0"/>
                  </a:p>
                </p:txBody>
              </p:sp>
              <p:sp>
                <p:nvSpPr>
                  <p:cNvPr id="35" name="Rectangle 61"/>
                  <p:cNvSpPr>
                    <a:spLocks noChangeArrowheads="1"/>
                  </p:cNvSpPr>
                  <p:nvPr/>
                </p:nvSpPr>
                <p:spPr bwMode="auto">
                  <a:xfrm>
                    <a:off x="1085" y="1439"/>
                    <a:ext cx="842" cy="403"/>
                  </a:xfrm>
                  <a:prstGeom prst="rect">
                    <a:avLst/>
                  </a:prstGeom>
                  <a:noFill/>
                  <a:ln w="7">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a:p>
                </p:txBody>
              </p:sp>
            </p:grpSp>
            <p:grpSp>
              <p:nvGrpSpPr>
                <p:cNvPr id="28" name="Group 62"/>
                <p:cNvGrpSpPr>
                  <a:grpSpLocks/>
                </p:cNvGrpSpPr>
                <p:nvPr/>
              </p:nvGrpSpPr>
              <p:grpSpPr bwMode="auto">
                <a:xfrm>
                  <a:off x="1927" y="1439"/>
                  <a:ext cx="529" cy="403"/>
                  <a:chOff x="1927" y="1439"/>
                  <a:chExt cx="529" cy="403"/>
                </a:xfrm>
              </p:grpSpPr>
              <p:sp>
                <p:nvSpPr>
                  <p:cNvPr id="32" name="Rectangle 63"/>
                  <p:cNvSpPr>
                    <a:spLocks noChangeArrowheads="1"/>
                  </p:cNvSpPr>
                  <p:nvPr/>
                </p:nvSpPr>
                <p:spPr bwMode="auto">
                  <a:xfrm>
                    <a:off x="1970" y="1439"/>
                    <a:ext cx="443" cy="403"/>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r>
                      <a:rPr lang="en-US" altLang="en-US" sz="2000" b="0">
                        <a:cs typeface="Times New Roman" pitchFamily="18" charset="0"/>
                      </a:rPr>
                      <a:t>10%</a:t>
                    </a:r>
                  </a:p>
                  <a:p>
                    <a:endParaRPr lang="en-US" altLang="en-US" sz="2000" b="0"/>
                  </a:p>
                </p:txBody>
              </p:sp>
              <p:sp>
                <p:nvSpPr>
                  <p:cNvPr id="33" name="Rectangle 64"/>
                  <p:cNvSpPr>
                    <a:spLocks noChangeArrowheads="1"/>
                  </p:cNvSpPr>
                  <p:nvPr/>
                </p:nvSpPr>
                <p:spPr bwMode="auto">
                  <a:xfrm>
                    <a:off x="1927" y="1439"/>
                    <a:ext cx="529" cy="403"/>
                  </a:xfrm>
                  <a:prstGeom prst="rect">
                    <a:avLst/>
                  </a:prstGeom>
                  <a:noFill/>
                  <a:ln w="7">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a:p>
                </p:txBody>
              </p:sp>
            </p:grpSp>
            <p:grpSp>
              <p:nvGrpSpPr>
                <p:cNvPr id="29" name="Group 65"/>
                <p:cNvGrpSpPr>
                  <a:grpSpLocks/>
                </p:cNvGrpSpPr>
                <p:nvPr/>
              </p:nvGrpSpPr>
              <p:grpSpPr bwMode="auto">
                <a:xfrm>
                  <a:off x="2456" y="1439"/>
                  <a:ext cx="529" cy="403"/>
                  <a:chOff x="2456" y="1439"/>
                  <a:chExt cx="529" cy="403"/>
                </a:xfrm>
              </p:grpSpPr>
              <p:sp>
                <p:nvSpPr>
                  <p:cNvPr id="30" name="Rectangle 66"/>
                  <p:cNvSpPr>
                    <a:spLocks noChangeArrowheads="1"/>
                  </p:cNvSpPr>
                  <p:nvPr/>
                </p:nvSpPr>
                <p:spPr bwMode="auto">
                  <a:xfrm>
                    <a:off x="2499" y="1439"/>
                    <a:ext cx="443" cy="403"/>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r>
                      <a:rPr lang="en-US" altLang="en-US" sz="2000" b="0">
                        <a:cs typeface="Times New Roman" pitchFamily="18" charset="0"/>
                      </a:rPr>
                      <a:t>-$15.38</a:t>
                    </a:r>
                  </a:p>
                  <a:p>
                    <a:endParaRPr lang="en-US" altLang="en-US" sz="2000" b="0"/>
                  </a:p>
                </p:txBody>
              </p:sp>
              <p:sp>
                <p:nvSpPr>
                  <p:cNvPr id="31" name="Rectangle 67"/>
                  <p:cNvSpPr>
                    <a:spLocks noChangeArrowheads="1"/>
                  </p:cNvSpPr>
                  <p:nvPr/>
                </p:nvSpPr>
                <p:spPr bwMode="auto">
                  <a:xfrm>
                    <a:off x="2456" y="1439"/>
                    <a:ext cx="529" cy="403"/>
                  </a:xfrm>
                  <a:prstGeom prst="rect">
                    <a:avLst/>
                  </a:prstGeom>
                  <a:noFill/>
                  <a:ln w="7">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a:p>
                </p:txBody>
              </p:sp>
            </p:grpSp>
          </p:grpSp>
          <p:sp>
            <p:nvSpPr>
              <p:cNvPr id="9" name="Rectangle 68"/>
              <p:cNvSpPr>
                <a:spLocks noChangeArrowheads="1"/>
              </p:cNvSpPr>
              <p:nvPr/>
            </p:nvSpPr>
            <p:spPr bwMode="auto">
              <a:xfrm>
                <a:off x="-3" y="-3"/>
                <a:ext cx="2991" cy="1848"/>
              </a:xfrm>
              <a:prstGeom prst="rect">
                <a:avLst/>
              </a:prstGeom>
              <a:noFill/>
              <a:ln w="11112">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a:p>
            </p:txBody>
          </p:sp>
        </p:grpSp>
        <p:sp>
          <p:nvSpPr>
            <p:cNvPr id="7" name="Line 69"/>
            <p:cNvSpPr>
              <a:spLocks noChangeShapeType="1"/>
            </p:cNvSpPr>
            <p:nvPr/>
          </p:nvSpPr>
          <p:spPr bwMode="auto">
            <a:xfrm>
              <a:off x="1056" y="2496"/>
              <a:ext cx="4512"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112874627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Using the SML to Estimate the Risk-Adjusted Discount Rate for Projects</a:t>
            </a:r>
            <a:endParaRPr lang="en-US" dirty="0"/>
          </a:p>
        </p:txBody>
      </p:sp>
      <p:sp>
        <p:nvSpPr>
          <p:cNvPr id="3" name="Content Placeholder 2"/>
          <p:cNvSpPr>
            <a:spLocks noGrp="1"/>
          </p:cNvSpPr>
          <p:nvPr>
            <p:ph idx="1"/>
          </p:nvPr>
        </p:nvSpPr>
        <p:spPr>
          <a:xfrm>
            <a:off x="498474" y="5600700"/>
            <a:ext cx="7556313" cy="960521"/>
          </a:xfrm>
        </p:spPr>
        <p:txBody>
          <a:bodyPr>
            <a:normAutofit lnSpcReduction="10000"/>
          </a:bodyPr>
          <a:lstStyle/>
          <a:p>
            <a:pPr marL="0" indent="0">
              <a:buNone/>
            </a:pPr>
            <a:r>
              <a:rPr lang="en-US" altLang="en-US" dirty="0"/>
              <a:t> An all-equity firm should accept a project whose IRR exceeds the cost of equity capital and reject projects whose IRRs fall short of the cost of capital.</a:t>
            </a:r>
            <a:endParaRPr lang="en-US" dirty="0"/>
          </a:p>
        </p:txBody>
      </p:sp>
      <p:sp>
        <p:nvSpPr>
          <p:cNvPr id="4" name="Line 4"/>
          <p:cNvSpPr>
            <a:spLocks noChangeShapeType="1"/>
          </p:cNvSpPr>
          <p:nvPr/>
        </p:nvSpPr>
        <p:spPr bwMode="auto">
          <a:xfrm>
            <a:off x="1890712" y="4991100"/>
            <a:ext cx="38862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Text Box 5"/>
          <p:cNvSpPr txBox="1">
            <a:spLocks noChangeArrowheads="1"/>
          </p:cNvSpPr>
          <p:nvPr/>
        </p:nvSpPr>
        <p:spPr bwMode="auto">
          <a:xfrm rot="16200000">
            <a:off x="563562" y="2432050"/>
            <a:ext cx="1677988"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r">
              <a:spcBef>
                <a:spcPct val="50000"/>
              </a:spcBef>
            </a:pPr>
            <a:r>
              <a:rPr lang="en-US" altLang="en-US" b="0"/>
              <a:t>Project </a:t>
            </a:r>
          </a:p>
          <a:p>
            <a:pPr algn="r">
              <a:spcBef>
                <a:spcPct val="50000"/>
              </a:spcBef>
            </a:pPr>
            <a:r>
              <a:rPr lang="en-US" altLang="en-US" b="0"/>
              <a:t>IRR</a:t>
            </a:r>
          </a:p>
        </p:txBody>
      </p:sp>
      <p:sp>
        <p:nvSpPr>
          <p:cNvPr id="6" name="Text Box 6"/>
          <p:cNvSpPr txBox="1">
            <a:spLocks noChangeArrowheads="1"/>
          </p:cNvSpPr>
          <p:nvPr/>
        </p:nvSpPr>
        <p:spPr bwMode="auto">
          <a:xfrm>
            <a:off x="4481512" y="4762500"/>
            <a:ext cx="396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r">
              <a:spcBef>
                <a:spcPct val="50000"/>
              </a:spcBef>
            </a:pPr>
            <a:r>
              <a:rPr lang="en-US" altLang="en-US">
                <a:sym typeface="Symbol" pitchFamily="18" charset="2"/>
              </a:rPr>
              <a:t>Firm’s risk (beta)</a:t>
            </a:r>
            <a:endParaRPr lang="en-US" altLang="en-US" baseline="-25000"/>
          </a:p>
        </p:txBody>
      </p:sp>
      <p:sp>
        <p:nvSpPr>
          <p:cNvPr id="7" name="Line 7"/>
          <p:cNvSpPr>
            <a:spLocks noChangeShapeType="1"/>
          </p:cNvSpPr>
          <p:nvPr/>
        </p:nvSpPr>
        <p:spPr bwMode="auto">
          <a:xfrm flipV="1">
            <a:off x="1890712" y="1943100"/>
            <a:ext cx="0" cy="3048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Line 8"/>
          <p:cNvSpPr>
            <a:spLocks noChangeShapeType="1"/>
          </p:cNvSpPr>
          <p:nvPr/>
        </p:nvSpPr>
        <p:spPr bwMode="auto">
          <a:xfrm flipV="1">
            <a:off x="1890712" y="2247900"/>
            <a:ext cx="4419600" cy="2209800"/>
          </a:xfrm>
          <a:prstGeom prst="line">
            <a:avLst/>
          </a:prstGeom>
          <a:noFill/>
          <a:ln w="38100">
            <a:solidFill>
              <a:srgbClr val="CC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9" name="Object 9"/>
          <p:cNvGraphicFramePr>
            <a:graphicFrameLocks noChangeAspect="1"/>
          </p:cNvGraphicFramePr>
          <p:nvPr>
            <p:extLst>
              <p:ext uri="{D42A27DB-BD31-4B8C-83A1-F6EECF244321}">
                <p14:modId xmlns:p14="http://schemas.microsoft.com/office/powerpoint/2010/main" val="3460883815"/>
              </p:ext>
            </p:extLst>
          </p:nvPr>
        </p:nvGraphicFramePr>
        <p:xfrm>
          <a:off x="6310312" y="2011363"/>
          <a:ext cx="752475" cy="388937"/>
        </p:xfrm>
        <a:graphic>
          <a:graphicData uri="http://schemas.openxmlformats.org/presentationml/2006/ole">
            <mc:AlternateContent xmlns:mc="http://schemas.openxmlformats.org/markup-compatibility/2006">
              <mc:Choice xmlns:v="urn:schemas-microsoft-com:vml" Requires="v">
                <p:oleObj spid="_x0000_s5131" name="Equation" r:id="rId3" imgW="314241" imgH="152400" progId="Equation.3">
                  <p:embed/>
                </p:oleObj>
              </mc:Choice>
              <mc:Fallback>
                <p:oleObj name="Equation" r:id="rId3" imgW="314241" imgH="1524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10312" y="2011363"/>
                        <a:ext cx="752475" cy="388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Line 10"/>
          <p:cNvSpPr>
            <a:spLocks noChangeShapeType="1"/>
          </p:cNvSpPr>
          <p:nvPr/>
        </p:nvSpPr>
        <p:spPr bwMode="auto">
          <a:xfrm flipH="1" flipV="1">
            <a:off x="1738312" y="4457700"/>
            <a:ext cx="152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Text Box 11"/>
          <p:cNvSpPr txBox="1">
            <a:spLocks noChangeArrowheads="1"/>
          </p:cNvSpPr>
          <p:nvPr/>
        </p:nvSpPr>
        <p:spPr bwMode="auto">
          <a:xfrm>
            <a:off x="1204912" y="4229100"/>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r>
              <a:rPr lang="en-US" altLang="en-US" b="0"/>
              <a:t>5%</a:t>
            </a:r>
          </a:p>
        </p:txBody>
      </p:sp>
      <p:sp>
        <p:nvSpPr>
          <p:cNvPr id="12" name="Text Box 12"/>
          <p:cNvSpPr txBox="1">
            <a:spLocks noChangeArrowheads="1"/>
          </p:cNvSpPr>
          <p:nvPr/>
        </p:nvSpPr>
        <p:spPr bwMode="auto">
          <a:xfrm>
            <a:off x="2347912" y="2095500"/>
            <a:ext cx="1752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r>
              <a:rPr lang="en-US" altLang="en-US" b="0"/>
              <a:t>Good project</a:t>
            </a:r>
          </a:p>
        </p:txBody>
      </p:sp>
      <p:sp>
        <p:nvSpPr>
          <p:cNvPr id="13" name="Text Box 13"/>
          <p:cNvSpPr txBox="1">
            <a:spLocks noChangeArrowheads="1"/>
          </p:cNvSpPr>
          <p:nvPr/>
        </p:nvSpPr>
        <p:spPr bwMode="auto">
          <a:xfrm>
            <a:off x="3643312" y="4000500"/>
            <a:ext cx="175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r>
              <a:rPr lang="en-US" altLang="en-US" b="0"/>
              <a:t>Bad project</a:t>
            </a:r>
          </a:p>
        </p:txBody>
      </p:sp>
      <p:sp>
        <p:nvSpPr>
          <p:cNvPr id="14" name="Line 14"/>
          <p:cNvSpPr>
            <a:spLocks noChangeShapeType="1"/>
          </p:cNvSpPr>
          <p:nvPr/>
        </p:nvSpPr>
        <p:spPr bwMode="auto">
          <a:xfrm>
            <a:off x="3529012" y="4991100"/>
            <a:ext cx="0" cy="15240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Oval 15"/>
          <p:cNvSpPr>
            <a:spLocks noChangeArrowheads="1"/>
          </p:cNvSpPr>
          <p:nvPr/>
        </p:nvSpPr>
        <p:spPr bwMode="auto">
          <a:xfrm>
            <a:off x="3490912" y="4229100"/>
            <a:ext cx="76200" cy="76200"/>
          </a:xfrm>
          <a:prstGeom prst="ellipse">
            <a:avLst/>
          </a:prstGeom>
          <a:solidFill>
            <a:schemeClr val="accent2"/>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a:p>
        </p:txBody>
      </p:sp>
      <p:sp>
        <p:nvSpPr>
          <p:cNvPr id="16" name="Line 16"/>
          <p:cNvSpPr>
            <a:spLocks noChangeShapeType="1"/>
          </p:cNvSpPr>
          <p:nvPr/>
        </p:nvSpPr>
        <p:spPr bwMode="auto">
          <a:xfrm flipV="1">
            <a:off x="3529012" y="2247900"/>
            <a:ext cx="0" cy="2743200"/>
          </a:xfrm>
          <a:prstGeom prst="line">
            <a:avLst/>
          </a:prstGeom>
          <a:ln>
            <a:headEnd/>
            <a:tailEnd/>
          </a:ln>
        </p:spPr>
        <p:style>
          <a:lnRef idx="1">
            <a:schemeClr val="dk1"/>
          </a:lnRef>
          <a:fillRef idx="0">
            <a:schemeClr val="dk1"/>
          </a:fillRef>
          <a:effectRef idx="0">
            <a:schemeClr val="dk1"/>
          </a:effectRef>
          <a:fontRef idx="minor">
            <a:schemeClr val="tx1"/>
          </a:fontRef>
        </p:style>
        <p:txBody>
          <a:bodyPr/>
          <a:lstStyle/>
          <a:p>
            <a:endParaRPr lang="en-US"/>
          </a:p>
        </p:txBody>
      </p:sp>
      <p:grpSp>
        <p:nvGrpSpPr>
          <p:cNvPr id="17" name="Group 17"/>
          <p:cNvGrpSpPr>
            <a:grpSpLocks/>
          </p:cNvGrpSpPr>
          <p:nvPr/>
        </p:nvGrpSpPr>
        <p:grpSpPr bwMode="auto">
          <a:xfrm>
            <a:off x="976312" y="2247900"/>
            <a:ext cx="3048000" cy="3352800"/>
            <a:chOff x="864" y="1200"/>
            <a:chExt cx="1920" cy="2112"/>
          </a:xfrm>
        </p:grpSpPr>
        <p:sp>
          <p:nvSpPr>
            <p:cNvPr id="18" name="Line 18"/>
            <p:cNvSpPr>
              <a:spLocks noChangeShapeType="1"/>
            </p:cNvSpPr>
            <p:nvPr/>
          </p:nvSpPr>
          <p:spPr bwMode="auto">
            <a:xfrm flipH="1">
              <a:off x="1409" y="2064"/>
              <a:ext cx="1039" cy="0"/>
            </a:xfrm>
            <a:prstGeom prst="line">
              <a:avLst/>
            </a:prstGeom>
            <a:ln>
              <a:headEnd/>
              <a:tailEnd/>
            </a:ln>
          </p:spPr>
          <p:style>
            <a:lnRef idx="1">
              <a:schemeClr val="dk1"/>
            </a:lnRef>
            <a:fillRef idx="0">
              <a:schemeClr val="dk1"/>
            </a:fillRef>
            <a:effectRef idx="0">
              <a:schemeClr val="dk1"/>
            </a:effectRef>
            <a:fontRef idx="minor">
              <a:schemeClr val="tx1"/>
            </a:fontRef>
          </p:style>
          <p:txBody>
            <a:bodyPr/>
            <a:lstStyle/>
            <a:p>
              <a:endParaRPr lang="en-US"/>
            </a:p>
          </p:txBody>
        </p:sp>
        <p:sp>
          <p:nvSpPr>
            <p:cNvPr id="19" name="Line 19"/>
            <p:cNvSpPr>
              <a:spLocks noChangeShapeType="1"/>
            </p:cNvSpPr>
            <p:nvPr/>
          </p:nvSpPr>
          <p:spPr bwMode="auto">
            <a:xfrm flipH="1" flipV="1">
              <a:off x="1359" y="2064"/>
              <a:ext cx="99"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 name="Text Box 20"/>
            <p:cNvSpPr txBox="1">
              <a:spLocks noChangeArrowheads="1"/>
            </p:cNvSpPr>
            <p:nvPr/>
          </p:nvSpPr>
          <p:spPr bwMode="auto">
            <a:xfrm>
              <a:off x="864" y="1920"/>
              <a:ext cx="5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r>
                <a:rPr lang="en-US" altLang="en-US" b="0"/>
                <a:t>30%</a:t>
              </a:r>
            </a:p>
          </p:txBody>
        </p:sp>
        <p:sp>
          <p:nvSpPr>
            <p:cNvPr id="21" name="Text Box 21"/>
            <p:cNvSpPr txBox="1">
              <a:spLocks noChangeArrowheads="1"/>
            </p:cNvSpPr>
            <p:nvPr/>
          </p:nvSpPr>
          <p:spPr bwMode="auto">
            <a:xfrm>
              <a:off x="2208" y="3024"/>
              <a:ext cx="5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eaLnBrk="1" hangingPunct="1">
                <a:spcBef>
                  <a:spcPct val="50000"/>
                </a:spcBef>
              </a:pPr>
              <a:r>
                <a:rPr lang="en-US" altLang="en-US" b="0"/>
                <a:t>2.5</a:t>
              </a:r>
            </a:p>
          </p:txBody>
        </p:sp>
        <p:sp>
          <p:nvSpPr>
            <p:cNvPr id="22" name="Oval 22"/>
            <p:cNvSpPr>
              <a:spLocks noChangeArrowheads="1"/>
            </p:cNvSpPr>
            <p:nvPr/>
          </p:nvSpPr>
          <p:spPr bwMode="auto">
            <a:xfrm>
              <a:off x="2448" y="1296"/>
              <a:ext cx="48" cy="48"/>
            </a:xfrm>
            <a:prstGeom prst="ellipse">
              <a:avLst/>
            </a:prstGeom>
            <a:solidFill>
              <a:schemeClr val="accent2"/>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a:p>
          </p:txBody>
        </p:sp>
        <p:sp>
          <p:nvSpPr>
            <p:cNvPr id="23" name="Oval 23"/>
            <p:cNvSpPr>
              <a:spLocks noChangeArrowheads="1"/>
            </p:cNvSpPr>
            <p:nvPr/>
          </p:nvSpPr>
          <p:spPr bwMode="auto">
            <a:xfrm>
              <a:off x="2448" y="2040"/>
              <a:ext cx="48" cy="48"/>
            </a:xfrm>
            <a:prstGeom prst="ellipse">
              <a:avLst/>
            </a:prstGeom>
            <a:solidFill>
              <a:schemeClr val="accent2"/>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endParaRPr lang="en-US" altLang="en-US"/>
            </a:p>
          </p:txBody>
        </p:sp>
        <p:sp>
          <p:nvSpPr>
            <p:cNvPr id="24" name="Text Box 24"/>
            <p:cNvSpPr txBox="1">
              <a:spLocks noChangeArrowheads="1"/>
            </p:cNvSpPr>
            <p:nvPr/>
          </p:nvSpPr>
          <p:spPr bwMode="auto">
            <a:xfrm>
              <a:off x="2448" y="1200"/>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r>
                <a:rPr lang="en-US" altLang="en-US" b="0" i="1"/>
                <a:t>A</a:t>
              </a:r>
            </a:p>
          </p:txBody>
        </p:sp>
        <p:sp>
          <p:nvSpPr>
            <p:cNvPr id="25" name="Text Box 25"/>
            <p:cNvSpPr txBox="1">
              <a:spLocks noChangeArrowheads="1"/>
            </p:cNvSpPr>
            <p:nvPr/>
          </p:nvSpPr>
          <p:spPr bwMode="auto">
            <a:xfrm>
              <a:off x="2208" y="1920"/>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r>
                <a:rPr lang="en-US" altLang="en-US" b="0" i="1"/>
                <a:t>B</a:t>
              </a:r>
            </a:p>
          </p:txBody>
        </p:sp>
        <p:sp>
          <p:nvSpPr>
            <p:cNvPr id="26" name="Text Box 26"/>
            <p:cNvSpPr txBox="1">
              <a:spLocks noChangeArrowheads="1"/>
            </p:cNvSpPr>
            <p:nvPr/>
          </p:nvSpPr>
          <p:spPr bwMode="auto">
            <a:xfrm>
              <a:off x="2208" y="2352"/>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r>
                <a:rPr lang="en-US" altLang="en-US" b="0" i="1"/>
                <a:t>C</a:t>
              </a:r>
            </a:p>
          </p:txBody>
        </p:sp>
      </p:grpSp>
    </p:spTree>
    <p:extLst>
      <p:ext uri="{BB962C8B-B14F-4D97-AF65-F5344CB8AC3E}">
        <p14:creationId xmlns:p14="http://schemas.microsoft.com/office/powerpoint/2010/main" val="301000322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Determinants of Beta</a:t>
            </a:r>
            <a:endParaRPr lang="en-US" dirty="0"/>
          </a:p>
        </p:txBody>
      </p:sp>
      <p:sp>
        <p:nvSpPr>
          <p:cNvPr id="3" name="Content Placeholder 2"/>
          <p:cNvSpPr>
            <a:spLocks noGrp="1"/>
          </p:cNvSpPr>
          <p:nvPr>
            <p:ph idx="1"/>
          </p:nvPr>
        </p:nvSpPr>
        <p:spPr/>
        <p:txBody>
          <a:bodyPr/>
          <a:lstStyle/>
          <a:p>
            <a:r>
              <a:rPr lang="en-US" altLang="en-US" sz="2800" dirty="0"/>
              <a:t>Business Risk</a:t>
            </a:r>
          </a:p>
          <a:p>
            <a:pPr lvl="1"/>
            <a:r>
              <a:rPr lang="en-US" altLang="en-US" sz="2800" dirty="0"/>
              <a:t>Cyclicality of Revenues</a:t>
            </a:r>
          </a:p>
          <a:p>
            <a:pPr lvl="1"/>
            <a:r>
              <a:rPr lang="en-US" altLang="en-US" sz="2800" dirty="0"/>
              <a:t>Operating Leverage</a:t>
            </a:r>
          </a:p>
          <a:p>
            <a:r>
              <a:rPr lang="en-US" altLang="en-US" sz="2800" dirty="0"/>
              <a:t>Financial Risk</a:t>
            </a:r>
          </a:p>
          <a:p>
            <a:pPr lvl="1"/>
            <a:r>
              <a:rPr lang="en-US" altLang="en-US" sz="2800" dirty="0"/>
              <a:t>Financial Leverage</a:t>
            </a:r>
          </a:p>
          <a:p>
            <a:endParaRPr lang="en-US" dirty="0"/>
          </a:p>
        </p:txBody>
      </p:sp>
    </p:spTree>
    <p:extLst>
      <p:ext uri="{BB962C8B-B14F-4D97-AF65-F5344CB8AC3E}">
        <p14:creationId xmlns:p14="http://schemas.microsoft.com/office/powerpoint/2010/main" val="319556765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Cyclicality of Revenues</a:t>
            </a:r>
            <a:endParaRPr lang="en-US" dirty="0"/>
          </a:p>
        </p:txBody>
      </p:sp>
      <p:sp>
        <p:nvSpPr>
          <p:cNvPr id="3" name="Content Placeholder 2"/>
          <p:cNvSpPr>
            <a:spLocks noGrp="1"/>
          </p:cNvSpPr>
          <p:nvPr>
            <p:ph idx="1"/>
          </p:nvPr>
        </p:nvSpPr>
        <p:spPr>
          <a:xfrm>
            <a:off x="498474" y="1443789"/>
            <a:ext cx="7556313" cy="5133473"/>
          </a:xfrm>
        </p:spPr>
        <p:txBody>
          <a:bodyPr>
            <a:normAutofit/>
          </a:bodyPr>
          <a:lstStyle/>
          <a:p>
            <a:r>
              <a:rPr lang="en-US" altLang="en-US" sz="2800" dirty="0"/>
              <a:t>Highly cyclical stocks have high betas.</a:t>
            </a:r>
          </a:p>
          <a:p>
            <a:pPr lvl="1"/>
            <a:r>
              <a:rPr lang="en-US" altLang="en-US" dirty="0"/>
              <a:t>Empirical evidence suggests that retailers and automotive firms fluctuate with the business cycle.</a:t>
            </a:r>
          </a:p>
          <a:p>
            <a:pPr lvl="1"/>
            <a:r>
              <a:rPr lang="en-US" altLang="en-US" dirty="0"/>
              <a:t>Transportation firms and utilities are less dependent upon the business cycle.</a:t>
            </a:r>
          </a:p>
          <a:p>
            <a:r>
              <a:rPr lang="en-US" altLang="en-US" sz="2800" dirty="0"/>
              <a:t>Note that cyclicality is not the same as variability—stocks with high standard deviations need not have high betas</a:t>
            </a:r>
            <a:r>
              <a:rPr lang="en-US" altLang="en-US" dirty="0"/>
              <a:t>.</a:t>
            </a:r>
          </a:p>
          <a:p>
            <a:pPr lvl="1"/>
            <a:r>
              <a:rPr lang="en-US" altLang="en-US" dirty="0"/>
              <a:t>Movie studios have revenues that are variable, depending upon whether they produce “hits” or “flops”, but their revenues are not especially dependent upon the business cycle.</a:t>
            </a:r>
          </a:p>
          <a:p>
            <a:endParaRPr lang="en-US" dirty="0"/>
          </a:p>
        </p:txBody>
      </p:sp>
    </p:spTree>
    <p:extLst>
      <p:ext uri="{BB962C8B-B14F-4D97-AF65-F5344CB8AC3E}">
        <p14:creationId xmlns:p14="http://schemas.microsoft.com/office/powerpoint/2010/main" val="151232414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Operating Leverage</a:t>
            </a:r>
            <a:endParaRPr lang="en-US" dirty="0"/>
          </a:p>
        </p:txBody>
      </p:sp>
      <p:sp>
        <p:nvSpPr>
          <p:cNvPr id="3" name="Content Placeholder 2"/>
          <p:cNvSpPr>
            <a:spLocks noGrp="1"/>
          </p:cNvSpPr>
          <p:nvPr>
            <p:ph idx="1"/>
          </p:nvPr>
        </p:nvSpPr>
        <p:spPr>
          <a:xfrm>
            <a:off x="498474" y="1387642"/>
            <a:ext cx="7556313" cy="3104147"/>
          </a:xfrm>
        </p:spPr>
        <p:txBody>
          <a:bodyPr/>
          <a:lstStyle/>
          <a:p>
            <a:r>
              <a:rPr lang="en-US" altLang="en-US" dirty="0"/>
              <a:t>The degree of operating leverage measures how sensitive a firm (or project) is to its fixed costs. </a:t>
            </a:r>
          </a:p>
          <a:p>
            <a:r>
              <a:rPr lang="en-US" altLang="en-US" dirty="0"/>
              <a:t>Operating leverage increases as fixed costs rise and variable costs fall.</a:t>
            </a:r>
          </a:p>
          <a:p>
            <a:r>
              <a:rPr lang="en-US" altLang="en-US" dirty="0"/>
              <a:t>Operating leverage magnifies the effect of cyclicality on beta.</a:t>
            </a:r>
          </a:p>
          <a:p>
            <a:r>
              <a:rPr lang="en-US" altLang="en-US" dirty="0"/>
              <a:t>The degree of operating leverage is given by:</a:t>
            </a:r>
          </a:p>
          <a:p>
            <a:pPr marL="0" indent="0">
              <a:buNone/>
            </a:pPr>
            <a:endParaRPr lang="en-US" dirty="0"/>
          </a:p>
        </p:txBody>
      </p:sp>
      <p:grpSp>
        <p:nvGrpSpPr>
          <p:cNvPr id="4" name="Group 14"/>
          <p:cNvGrpSpPr>
            <a:grpSpLocks/>
          </p:cNvGrpSpPr>
          <p:nvPr/>
        </p:nvGrpSpPr>
        <p:grpSpPr bwMode="auto">
          <a:xfrm>
            <a:off x="1981200" y="4891087"/>
            <a:ext cx="4953000" cy="976313"/>
            <a:chOff x="1488" y="3120"/>
            <a:chExt cx="3120" cy="615"/>
          </a:xfrm>
        </p:grpSpPr>
        <p:sp>
          <p:nvSpPr>
            <p:cNvPr id="5" name="Text Box 5"/>
            <p:cNvSpPr txBox="1">
              <a:spLocks noChangeArrowheads="1"/>
            </p:cNvSpPr>
            <p:nvPr/>
          </p:nvSpPr>
          <p:spPr bwMode="auto">
            <a:xfrm>
              <a:off x="1488" y="3225"/>
              <a:ext cx="81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1" hangingPunct="1">
                <a:spcBef>
                  <a:spcPct val="50000"/>
                </a:spcBef>
              </a:pPr>
              <a:r>
                <a:rPr lang="en-US" altLang="en-US" sz="2800" b="0" i="1"/>
                <a:t>DOL</a:t>
              </a:r>
              <a:r>
                <a:rPr lang="en-US" altLang="en-US" sz="2800" b="0"/>
                <a:t> = </a:t>
              </a:r>
            </a:p>
          </p:txBody>
        </p:sp>
        <p:sp>
          <p:nvSpPr>
            <p:cNvPr id="6" name="Text Box 6"/>
            <p:cNvSpPr txBox="1">
              <a:spLocks noChangeArrowheads="1"/>
            </p:cNvSpPr>
            <p:nvPr/>
          </p:nvSpPr>
          <p:spPr bwMode="auto">
            <a:xfrm>
              <a:off x="2472" y="3408"/>
              <a:ext cx="67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eaLnBrk="1" hangingPunct="1">
                <a:spcBef>
                  <a:spcPct val="50000"/>
                </a:spcBef>
              </a:pPr>
              <a:r>
                <a:rPr lang="en-US" altLang="en-US" sz="2800" b="0" i="1"/>
                <a:t>EBIT</a:t>
              </a:r>
              <a:endParaRPr lang="en-US" altLang="en-US" sz="2800" b="0"/>
            </a:p>
          </p:txBody>
        </p:sp>
        <p:sp>
          <p:nvSpPr>
            <p:cNvPr id="7" name="Text Box 7"/>
            <p:cNvSpPr txBox="1">
              <a:spLocks noChangeArrowheads="1"/>
            </p:cNvSpPr>
            <p:nvPr/>
          </p:nvSpPr>
          <p:spPr bwMode="auto">
            <a:xfrm>
              <a:off x="3408" y="3408"/>
              <a:ext cx="120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eaLnBrk="1" hangingPunct="1">
                <a:spcBef>
                  <a:spcPct val="50000"/>
                </a:spcBef>
              </a:pPr>
              <a:r>
                <a:rPr lang="en-US" altLang="en-US" sz="2800" b="0">
                  <a:latin typeface="Symbol" pitchFamily="18" charset="2"/>
                </a:rPr>
                <a:t>D</a:t>
              </a:r>
              <a:r>
                <a:rPr lang="en-US" altLang="en-US" sz="2800" b="0"/>
                <a:t> Sales</a:t>
              </a:r>
            </a:p>
          </p:txBody>
        </p:sp>
        <p:sp>
          <p:nvSpPr>
            <p:cNvPr id="8" name="Text Box 8"/>
            <p:cNvSpPr txBox="1">
              <a:spLocks noChangeArrowheads="1"/>
            </p:cNvSpPr>
            <p:nvPr/>
          </p:nvSpPr>
          <p:spPr bwMode="auto">
            <a:xfrm>
              <a:off x="3408" y="3120"/>
              <a:ext cx="120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eaLnBrk="1" hangingPunct="1">
                <a:spcBef>
                  <a:spcPct val="50000"/>
                </a:spcBef>
              </a:pPr>
              <a:r>
                <a:rPr lang="en-US" altLang="en-US" sz="2800" b="0"/>
                <a:t>Sales</a:t>
              </a:r>
            </a:p>
          </p:txBody>
        </p:sp>
        <p:sp>
          <p:nvSpPr>
            <p:cNvPr id="9" name="Text Box 9"/>
            <p:cNvSpPr txBox="1">
              <a:spLocks noChangeArrowheads="1"/>
            </p:cNvSpPr>
            <p:nvPr/>
          </p:nvSpPr>
          <p:spPr bwMode="auto">
            <a:xfrm>
              <a:off x="2208" y="3120"/>
              <a:ext cx="120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eaLnBrk="1" hangingPunct="1">
                <a:spcBef>
                  <a:spcPct val="50000"/>
                </a:spcBef>
              </a:pPr>
              <a:r>
                <a:rPr lang="en-US" altLang="en-US" sz="2800" b="0">
                  <a:latin typeface="Symbol" pitchFamily="18" charset="2"/>
                </a:rPr>
                <a:t>D</a:t>
              </a:r>
              <a:r>
                <a:rPr lang="en-US" altLang="en-US" sz="2800" b="0"/>
                <a:t> EBIT</a:t>
              </a:r>
            </a:p>
          </p:txBody>
        </p:sp>
        <p:sp>
          <p:nvSpPr>
            <p:cNvPr id="10" name="Text Box 10"/>
            <p:cNvSpPr txBox="1">
              <a:spLocks noChangeArrowheads="1"/>
            </p:cNvSpPr>
            <p:nvPr/>
          </p:nvSpPr>
          <p:spPr bwMode="auto">
            <a:xfrm>
              <a:off x="3216" y="3264"/>
              <a:ext cx="3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Times New Roman" pitchFamily="18" charset="0"/>
                </a:defRPr>
              </a:lvl1pPr>
              <a:lvl2pPr marL="742950" indent="-285750" eaLnBrk="0" hangingPunct="0">
                <a:defRPr sz="2400" b="1">
                  <a:solidFill>
                    <a:schemeClr val="tx1"/>
                  </a:solidFill>
                  <a:latin typeface="Times New Roman" pitchFamily="18" charset="0"/>
                </a:defRPr>
              </a:lvl2pPr>
              <a:lvl3pPr marL="1143000" indent="-228600" eaLnBrk="0" hangingPunct="0">
                <a:defRPr sz="2400" b="1">
                  <a:solidFill>
                    <a:schemeClr val="tx1"/>
                  </a:solidFill>
                  <a:latin typeface="Times New Roman" pitchFamily="18" charset="0"/>
                </a:defRPr>
              </a:lvl3pPr>
              <a:lvl4pPr marL="1600200" indent="-228600" eaLnBrk="0" hangingPunct="0">
                <a:defRPr sz="2400" b="1">
                  <a:solidFill>
                    <a:schemeClr val="tx1"/>
                  </a:solidFill>
                  <a:latin typeface="Times New Roman" pitchFamily="18" charset="0"/>
                </a:defRPr>
              </a:lvl4pPr>
              <a:lvl5pPr marL="2057400" indent="-228600" eaLnBrk="0" hangingPunct="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eaLnBrk="1" hangingPunct="1">
                <a:spcBef>
                  <a:spcPct val="50000"/>
                </a:spcBef>
              </a:pPr>
              <a:r>
                <a:rPr lang="en-US" altLang="en-US" sz="2800" b="0">
                  <a:cs typeface="Times New Roman" pitchFamily="18" charset="0"/>
                </a:rPr>
                <a:t>×</a:t>
              </a:r>
            </a:p>
          </p:txBody>
        </p:sp>
        <p:sp>
          <p:nvSpPr>
            <p:cNvPr id="11" name="Line 11"/>
            <p:cNvSpPr>
              <a:spLocks noChangeShapeType="1"/>
            </p:cNvSpPr>
            <p:nvPr/>
          </p:nvSpPr>
          <p:spPr bwMode="auto">
            <a:xfrm>
              <a:off x="2376" y="3408"/>
              <a:ext cx="864" cy="0"/>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2" name="Line 12"/>
            <p:cNvSpPr>
              <a:spLocks noChangeShapeType="1"/>
            </p:cNvSpPr>
            <p:nvPr/>
          </p:nvSpPr>
          <p:spPr bwMode="auto">
            <a:xfrm>
              <a:off x="3624" y="3408"/>
              <a:ext cx="768" cy="0"/>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Tree>
    <p:extLst>
      <p:ext uri="{BB962C8B-B14F-4D97-AF65-F5344CB8AC3E}">
        <p14:creationId xmlns:p14="http://schemas.microsoft.com/office/powerpoint/2010/main" val="11850365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Zafer">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Custom 1">
      <a:majorFont>
        <a:latin typeface="Arial Unicode MS"/>
        <a:ea typeface=""/>
        <a:cs typeface=""/>
      </a:majorFont>
      <a:minorFont>
        <a:latin typeface="Arial Unicode MS"/>
        <a:ea typeface=""/>
        <a:cs typeface=""/>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Zafer</Template>
  <TotalTime>11589</TotalTime>
  <Words>2726</Words>
  <Application>Microsoft Office PowerPoint</Application>
  <PresentationFormat>On-screen Show (4:3)</PresentationFormat>
  <Paragraphs>325</Paragraphs>
  <Slides>35</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37" baseType="lpstr">
      <vt:lpstr>Zafer</vt:lpstr>
      <vt:lpstr>Equation</vt:lpstr>
      <vt:lpstr>PowerPoint Presentation</vt:lpstr>
      <vt:lpstr>Once again: What’s the Big Idea?</vt:lpstr>
      <vt:lpstr>The Cost of Equity</vt:lpstr>
      <vt:lpstr>The Cost of Equity</vt:lpstr>
      <vt:lpstr>Example</vt:lpstr>
      <vt:lpstr>Using the SML to Estimate the Risk-Adjusted Discount Rate for Projects</vt:lpstr>
      <vt:lpstr>Determinants of Beta</vt:lpstr>
      <vt:lpstr>Cyclicality of Revenues</vt:lpstr>
      <vt:lpstr>Operating Leverage</vt:lpstr>
      <vt:lpstr>Operating Leverage</vt:lpstr>
      <vt:lpstr>Financial Leverage</vt:lpstr>
      <vt:lpstr>Example</vt:lpstr>
      <vt:lpstr>The Costs of Debt and Preferred Stock</vt:lpstr>
      <vt:lpstr>Example</vt:lpstr>
      <vt:lpstr>The Cost of Preferred Stock</vt:lpstr>
      <vt:lpstr>Example</vt:lpstr>
      <vt:lpstr>The Weighted Average of Cost of Capital</vt:lpstr>
      <vt:lpstr>Example</vt:lpstr>
      <vt:lpstr>Divisional and Project Costs of Capital</vt:lpstr>
      <vt:lpstr>Capital Budgeting &amp; Project Risk</vt:lpstr>
      <vt:lpstr>Capital Budgeting &amp; Project Risk</vt:lpstr>
      <vt:lpstr>Capital Budgeting &amp; Project Risk</vt:lpstr>
      <vt:lpstr>Ways to Adjust WACC for Risk (1)</vt:lpstr>
      <vt:lpstr>Adjusting Cost of Capital - Example</vt:lpstr>
      <vt:lpstr>Adjusting Cost of Capital – Example (contd.)</vt:lpstr>
      <vt:lpstr>Adjusting Cost of Capital – Example (contd.)</vt:lpstr>
      <vt:lpstr>Adjusting Cost of Capital – Example (contd.)</vt:lpstr>
      <vt:lpstr>Ways to Adjust WACC for Risk (2)</vt:lpstr>
      <vt:lpstr>The Subjective Approach - Example</vt:lpstr>
      <vt:lpstr> Flotation Costs</vt:lpstr>
      <vt:lpstr>Flotation Costs – Example</vt:lpstr>
      <vt:lpstr>Flotation Costs – Example</vt:lpstr>
      <vt:lpstr>Cost of Capital in Practice</vt:lpstr>
      <vt:lpstr>Cost of Capital in Practice</vt:lpstr>
      <vt:lpstr>Summary and 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Tulane University</dc:title>
  <dc:creator>Web Communications</dc:creator>
  <cp:lastModifiedBy>Zafer Yuksel</cp:lastModifiedBy>
  <cp:revision>371</cp:revision>
  <cp:lastPrinted>2013-11-12T21:16:23Z</cp:lastPrinted>
  <dcterms:created xsi:type="dcterms:W3CDTF">2012-03-02T21:40:08Z</dcterms:created>
  <dcterms:modified xsi:type="dcterms:W3CDTF">2013-11-20T23:22:18Z</dcterms:modified>
</cp:coreProperties>
</file>