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9"/>
  </p:notesMasterIdLst>
  <p:handoutMasterIdLst>
    <p:handoutMasterId r:id="rId50"/>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6" r:id="rId29"/>
    <p:sldId id="287" r:id="rId30"/>
    <p:sldId id="288" r:id="rId31"/>
    <p:sldId id="289" r:id="rId32"/>
    <p:sldId id="293" r:id="rId33"/>
    <p:sldId id="294" r:id="rId34"/>
    <p:sldId id="295" r:id="rId35"/>
    <p:sldId id="296" r:id="rId36"/>
    <p:sldId id="297" r:id="rId37"/>
    <p:sldId id="298" r:id="rId38"/>
    <p:sldId id="299" r:id="rId39"/>
    <p:sldId id="300" r:id="rId40"/>
    <p:sldId id="301" r:id="rId41"/>
    <p:sldId id="305" r:id="rId42"/>
    <p:sldId id="306" r:id="rId43"/>
    <p:sldId id="308" r:id="rId44"/>
    <p:sldId id="309" r:id="rId45"/>
    <p:sldId id="307" r:id="rId46"/>
    <p:sldId id="302" r:id="rId47"/>
    <p:sldId id="304"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13" autoAdjust="0"/>
  </p:normalViewPr>
  <p:slideViewPr>
    <p:cSldViewPr snapToGrid="0" snapToObjects="1">
      <p:cViewPr varScale="1">
        <p:scale>
          <a:sx n="63" d="100"/>
          <a:sy n="63" d="100"/>
        </p:scale>
        <p:origin x="-10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image" Target="../media/image32.emf"/><Relationship Id="rId4" Type="http://schemas.openxmlformats.org/officeDocument/2006/relationships/image" Target="../media/image35.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image" Target="../media/image36.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image" Target="../media/image38.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image" Target="../media/image40.e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50.emf"/><Relationship Id="rId3" Type="http://schemas.openxmlformats.org/officeDocument/2006/relationships/image" Target="../media/image45.emf"/><Relationship Id="rId7" Type="http://schemas.openxmlformats.org/officeDocument/2006/relationships/image" Target="../media/image49.emf"/><Relationship Id="rId2" Type="http://schemas.openxmlformats.org/officeDocument/2006/relationships/image" Target="../media/image44.emf"/><Relationship Id="rId1" Type="http://schemas.openxmlformats.org/officeDocument/2006/relationships/image" Target="../media/image43.emf"/><Relationship Id="rId6" Type="http://schemas.openxmlformats.org/officeDocument/2006/relationships/image" Target="../media/image48.emf"/><Relationship Id="rId5" Type="http://schemas.openxmlformats.org/officeDocument/2006/relationships/image" Target="../media/image47.emf"/><Relationship Id="rId4" Type="http://schemas.openxmlformats.org/officeDocument/2006/relationships/image" Target="../media/image46.emf"/><Relationship Id="rId9" Type="http://schemas.openxmlformats.org/officeDocument/2006/relationships/image" Target="../media/image51.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image" Target="../media/image52.e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image" Target="../media/image54.e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image" Target="../media/image5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image" Target="../media/image58.e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1.emf"/><Relationship Id="rId1" Type="http://schemas.openxmlformats.org/officeDocument/2006/relationships/image" Target="../media/image60.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63.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6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11" Type="http://schemas.openxmlformats.org/officeDocument/2006/relationships/image" Target="../media/image14.emf"/><Relationship Id="rId5" Type="http://schemas.openxmlformats.org/officeDocument/2006/relationships/image" Target="../media/image8.emf"/><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 Id="rId5" Type="http://schemas.openxmlformats.org/officeDocument/2006/relationships/image" Target="../media/image20.emf"/><Relationship Id="rId4"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 Id="rId5" Type="http://schemas.openxmlformats.org/officeDocument/2006/relationships/image" Target="../media/image25.emf"/><Relationship Id="rId4" Type="http://schemas.openxmlformats.org/officeDocument/2006/relationships/image" Target="../media/image24.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2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30F4AD-0A6C-41E1-9699-DC726AF61EEB}" type="datetimeFigureOut">
              <a:rPr lang="en-US" smtClean="0"/>
              <a:t>2/24/2014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F681858-F37B-4B18-AB9E-51B77FBFE3AC}" type="slidenum">
              <a:rPr lang="en-US" smtClean="0"/>
              <a:t>‹#›</a:t>
            </a:fld>
            <a:endParaRPr lang="en-US"/>
          </a:p>
        </p:txBody>
      </p:sp>
    </p:spTree>
    <p:extLst>
      <p:ext uri="{BB962C8B-B14F-4D97-AF65-F5344CB8AC3E}">
        <p14:creationId xmlns:p14="http://schemas.microsoft.com/office/powerpoint/2010/main" val="1923724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301528-1483-4855-89AF-A6F5FB2D5247}" type="datetimeFigureOut">
              <a:rPr lang="en-US" smtClean="0"/>
              <a:t>2/24/2014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2E505C3-16E3-435D-BC3A-8D399E3FBD21}" type="slidenum">
              <a:rPr lang="en-US" smtClean="0"/>
              <a:t>‹#›</a:t>
            </a:fld>
            <a:endParaRPr lang="en-US"/>
          </a:p>
        </p:txBody>
      </p:sp>
    </p:spTree>
    <p:extLst>
      <p:ext uri="{BB962C8B-B14F-4D97-AF65-F5344CB8AC3E}">
        <p14:creationId xmlns:p14="http://schemas.microsoft.com/office/powerpoint/2010/main" val="4142710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a:t>
            </a:fld>
            <a:endParaRPr lang="en-US"/>
          </a:p>
        </p:txBody>
      </p:sp>
    </p:spTree>
    <p:extLst>
      <p:ext uri="{BB962C8B-B14F-4D97-AF65-F5344CB8AC3E}">
        <p14:creationId xmlns:p14="http://schemas.microsoft.com/office/powerpoint/2010/main" val="3463065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10</a:t>
            </a:fld>
            <a:endParaRPr lang="en-US"/>
          </a:p>
        </p:txBody>
      </p:sp>
    </p:spTree>
    <p:extLst>
      <p:ext uri="{BB962C8B-B14F-4D97-AF65-F5344CB8AC3E}">
        <p14:creationId xmlns:p14="http://schemas.microsoft.com/office/powerpoint/2010/main" val="869601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11</a:t>
            </a:fld>
            <a:endParaRPr lang="en-US"/>
          </a:p>
        </p:txBody>
      </p:sp>
    </p:spTree>
    <p:extLst>
      <p:ext uri="{BB962C8B-B14F-4D97-AF65-F5344CB8AC3E}">
        <p14:creationId xmlns:p14="http://schemas.microsoft.com/office/powerpoint/2010/main" val="1342177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12</a:t>
            </a:fld>
            <a:endParaRPr lang="en-US"/>
          </a:p>
        </p:txBody>
      </p:sp>
    </p:spTree>
    <p:extLst>
      <p:ext uri="{BB962C8B-B14F-4D97-AF65-F5344CB8AC3E}">
        <p14:creationId xmlns:p14="http://schemas.microsoft.com/office/powerpoint/2010/main" val="743871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13</a:t>
            </a:fld>
            <a:endParaRPr lang="en-US"/>
          </a:p>
        </p:txBody>
      </p:sp>
    </p:spTree>
    <p:extLst>
      <p:ext uri="{BB962C8B-B14F-4D97-AF65-F5344CB8AC3E}">
        <p14:creationId xmlns:p14="http://schemas.microsoft.com/office/powerpoint/2010/main" val="1747962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14</a:t>
            </a:fld>
            <a:endParaRPr lang="en-US"/>
          </a:p>
        </p:txBody>
      </p:sp>
    </p:spTree>
    <p:extLst>
      <p:ext uri="{BB962C8B-B14F-4D97-AF65-F5344CB8AC3E}">
        <p14:creationId xmlns:p14="http://schemas.microsoft.com/office/powerpoint/2010/main" val="945847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15</a:t>
            </a:fld>
            <a:endParaRPr lang="en-US"/>
          </a:p>
        </p:txBody>
      </p:sp>
    </p:spTree>
    <p:extLst>
      <p:ext uri="{BB962C8B-B14F-4D97-AF65-F5344CB8AC3E}">
        <p14:creationId xmlns:p14="http://schemas.microsoft.com/office/powerpoint/2010/main" val="3467293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16</a:t>
            </a:fld>
            <a:endParaRPr lang="en-US"/>
          </a:p>
        </p:txBody>
      </p:sp>
    </p:spTree>
    <p:extLst>
      <p:ext uri="{BB962C8B-B14F-4D97-AF65-F5344CB8AC3E}">
        <p14:creationId xmlns:p14="http://schemas.microsoft.com/office/powerpoint/2010/main" val="151662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17</a:t>
            </a:fld>
            <a:endParaRPr lang="en-US"/>
          </a:p>
        </p:txBody>
      </p:sp>
    </p:spTree>
    <p:extLst>
      <p:ext uri="{BB962C8B-B14F-4D97-AF65-F5344CB8AC3E}">
        <p14:creationId xmlns:p14="http://schemas.microsoft.com/office/powerpoint/2010/main" val="1532209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18</a:t>
            </a:fld>
            <a:endParaRPr lang="en-US"/>
          </a:p>
        </p:txBody>
      </p:sp>
    </p:spTree>
    <p:extLst>
      <p:ext uri="{BB962C8B-B14F-4D97-AF65-F5344CB8AC3E}">
        <p14:creationId xmlns:p14="http://schemas.microsoft.com/office/powerpoint/2010/main" val="2035548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19</a:t>
            </a:fld>
            <a:endParaRPr lang="en-US"/>
          </a:p>
        </p:txBody>
      </p:sp>
    </p:spTree>
    <p:extLst>
      <p:ext uri="{BB962C8B-B14F-4D97-AF65-F5344CB8AC3E}">
        <p14:creationId xmlns:p14="http://schemas.microsoft.com/office/powerpoint/2010/main" val="1389892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a:t>
            </a:fld>
            <a:endParaRPr lang="en-US"/>
          </a:p>
        </p:txBody>
      </p:sp>
    </p:spTree>
    <p:extLst>
      <p:ext uri="{BB962C8B-B14F-4D97-AF65-F5344CB8AC3E}">
        <p14:creationId xmlns:p14="http://schemas.microsoft.com/office/powerpoint/2010/main" val="2110974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20</a:t>
            </a:fld>
            <a:endParaRPr lang="en-US"/>
          </a:p>
        </p:txBody>
      </p:sp>
    </p:spTree>
    <p:extLst>
      <p:ext uri="{BB962C8B-B14F-4D97-AF65-F5344CB8AC3E}">
        <p14:creationId xmlns:p14="http://schemas.microsoft.com/office/powerpoint/2010/main" val="1340394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21</a:t>
            </a:fld>
            <a:endParaRPr lang="en-US"/>
          </a:p>
        </p:txBody>
      </p:sp>
    </p:spTree>
    <p:extLst>
      <p:ext uri="{BB962C8B-B14F-4D97-AF65-F5344CB8AC3E}">
        <p14:creationId xmlns:p14="http://schemas.microsoft.com/office/powerpoint/2010/main" val="1402734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22</a:t>
            </a:fld>
            <a:endParaRPr lang="en-US"/>
          </a:p>
        </p:txBody>
      </p:sp>
    </p:spTree>
    <p:extLst>
      <p:ext uri="{BB962C8B-B14F-4D97-AF65-F5344CB8AC3E}">
        <p14:creationId xmlns:p14="http://schemas.microsoft.com/office/powerpoint/2010/main" val="1335231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23</a:t>
            </a:fld>
            <a:endParaRPr lang="en-US"/>
          </a:p>
        </p:txBody>
      </p:sp>
    </p:spTree>
    <p:extLst>
      <p:ext uri="{BB962C8B-B14F-4D97-AF65-F5344CB8AC3E}">
        <p14:creationId xmlns:p14="http://schemas.microsoft.com/office/powerpoint/2010/main" val="546201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24</a:t>
            </a:fld>
            <a:endParaRPr lang="en-US"/>
          </a:p>
        </p:txBody>
      </p:sp>
    </p:spTree>
    <p:extLst>
      <p:ext uri="{BB962C8B-B14F-4D97-AF65-F5344CB8AC3E}">
        <p14:creationId xmlns:p14="http://schemas.microsoft.com/office/powerpoint/2010/main" val="16940176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25</a:t>
            </a:fld>
            <a:endParaRPr lang="en-US"/>
          </a:p>
        </p:txBody>
      </p:sp>
    </p:spTree>
    <p:extLst>
      <p:ext uri="{BB962C8B-B14F-4D97-AF65-F5344CB8AC3E}">
        <p14:creationId xmlns:p14="http://schemas.microsoft.com/office/powerpoint/2010/main" val="14557876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26</a:t>
            </a:fld>
            <a:endParaRPr lang="en-US"/>
          </a:p>
        </p:txBody>
      </p:sp>
    </p:spTree>
    <p:extLst>
      <p:ext uri="{BB962C8B-B14F-4D97-AF65-F5344CB8AC3E}">
        <p14:creationId xmlns:p14="http://schemas.microsoft.com/office/powerpoint/2010/main" val="27194008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27</a:t>
            </a:fld>
            <a:endParaRPr lang="en-US"/>
          </a:p>
        </p:txBody>
      </p:sp>
    </p:spTree>
    <p:extLst>
      <p:ext uri="{BB962C8B-B14F-4D97-AF65-F5344CB8AC3E}">
        <p14:creationId xmlns:p14="http://schemas.microsoft.com/office/powerpoint/2010/main" val="24461095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28</a:t>
            </a:fld>
            <a:endParaRPr lang="en-US"/>
          </a:p>
        </p:txBody>
      </p:sp>
    </p:spTree>
    <p:extLst>
      <p:ext uri="{BB962C8B-B14F-4D97-AF65-F5344CB8AC3E}">
        <p14:creationId xmlns:p14="http://schemas.microsoft.com/office/powerpoint/2010/main" val="36263121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29</a:t>
            </a:fld>
            <a:endParaRPr lang="en-US"/>
          </a:p>
        </p:txBody>
      </p:sp>
    </p:spTree>
    <p:extLst>
      <p:ext uri="{BB962C8B-B14F-4D97-AF65-F5344CB8AC3E}">
        <p14:creationId xmlns:p14="http://schemas.microsoft.com/office/powerpoint/2010/main" val="1418086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a:t>
            </a:fld>
            <a:endParaRPr lang="en-US"/>
          </a:p>
        </p:txBody>
      </p:sp>
    </p:spTree>
    <p:extLst>
      <p:ext uri="{BB962C8B-B14F-4D97-AF65-F5344CB8AC3E}">
        <p14:creationId xmlns:p14="http://schemas.microsoft.com/office/powerpoint/2010/main" val="19461758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30</a:t>
            </a:fld>
            <a:endParaRPr lang="en-US"/>
          </a:p>
        </p:txBody>
      </p:sp>
    </p:spTree>
    <p:extLst>
      <p:ext uri="{BB962C8B-B14F-4D97-AF65-F5344CB8AC3E}">
        <p14:creationId xmlns:p14="http://schemas.microsoft.com/office/powerpoint/2010/main" val="13793744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31</a:t>
            </a:fld>
            <a:endParaRPr lang="en-US"/>
          </a:p>
        </p:txBody>
      </p:sp>
    </p:spTree>
    <p:extLst>
      <p:ext uri="{BB962C8B-B14F-4D97-AF65-F5344CB8AC3E}">
        <p14:creationId xmlns:p14="http://schemas.microsoft.com/office/powerpoint/2010/main" val="15371862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32</a:t>
            </a:fld>
            <a:endParaRPr lang="en-US"/>
          </a:p>
        </p:txBody>
      </p:sp>
    </p:spTree>
    <p:extLst>
      <p:ext uri="{BB962C8B-B14F-4D97-AF65-F5344CB8AC3E}">
        <p14:creationId xmlns:p14="http://schemas.microsoft.com/office/powerpoint/2010/main" val="6784915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33</a:t>
            </a:fld>
            <a:endParaRPr lang="en-US"/>
          </a:p>
        </p:txBody>
      </p:sp>
    </p:spTree>
    <p:extLst>
      <p:ext uri="{BB962C8B-B14F-4D97-AF65-F5344CB8AC3E}">
        <p14:creationId xmlns:p14="http://schemas.microsoft.com/office/powerpoint/2010/main" val="26534411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34</a:t>
            </a:fld>
            <a:endParaRPr lang="en-US"/>
          </a:p>
        </p:txBody>
      </p:sp>
    </p:spTree>
    <p:extLst>
      <p:ext uri="{BB962C8B-B14F-4D97-AF65-F5344CB8AC3E}">
        <p14:creationId xmlns:p14="http://schemas.microsoft.com/office/powerpoint/2010/main" val="38712939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35</a:t>
            </a:fld>
            <a:endParaRPr lang="en-US"/>
          </a:p>
        </p:txBody>
      </p:sp>
    </p:spTree>
    <p:extLst>
      <p:ext uri="{BB962C8B-B14F-4D97-AF65-F5344CB8AC3E}">
        <p14:creationId xmlns:p14="http://schemas.microsoft.com/office/powerpoint/2010/main" val="2343643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36</a:t>
            </a:fld>
            <a:endParaRPr lang="en-US"/>
          </a:p>
        </p:txBody>
      </p:sp>
    </p:spTree>
    <p:extLst>
      <p:ext uri="{BB962C8B-B14F-4D97-AF65-F5344CB8AC3E}">
        <p14:creationId xmlns:p14="http://schemas.microsoft.com/office/powerpoint/2010/main" val="19372655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37</a:t>
            </a:fld>
            <a:endParaRPr lang="en-US"/>
          </a:p>
        </p:txBody>
      </p:sp>
    </p:spTree>
    <p:extLst>
      <p:ext uri="{BB962C8B-B14F-4D97-AF65-F5344CB8AC3E}">
        <p14:creationId xmlns:p14="http://schemas.microsoft.com/office/powerpoint/2010/main" val="33606856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38</a:t>
            </a:fld>
            <a:endParaRPr lang="en-US"/>
          </a:p>
        </p:txBody>
      </p:sp>
    </p:spTree>
    <p:extLst>
      <p:ext uri="{BB962C8B-B14F-4D97-AF65-F5344CB8AC3E}">
        <p14:creationId xmlns:p14="http://schemas.microsoft.com/office/powerpoint/2010/main" val="132122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39</a:t>
            </a:fld>
            <a:endParaRPr lang="en-US"/>
          </a:p>
        </p:txBody>
      </p:sp>
    </p:spTree>
    <p:extLst>
      <p:ext uri="{BB962C8B-B14F-4D97-AF65-F5344CB8AC3E}">
        <p14:creationId xmlns:p14="http://schemas.microsoft.com/office/powerpoint/2010/main" val="1972255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a:t>
            </a:fld>
            <a:endParaRPr lang="en-US"/>
          </a:p>
        </p:txBody>
      </p:sp>
    </p:spTree>
    <p:extLst>
      <p:ext uri="{BB962C8B-B14F-4D97-AF65-F5344CB8AC3E}">
        <p14:creationId xmlns:p14="http://schemas.microsoft.com/office/powerpoint/2010/main" val="4405563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40</a:t>
            </a:fld>
            <a:endParaRPr lang="en-US"/>
          </a:p>
        </p:txBody>
      </p:sp>
    </p:spTree>
    <p:extLst>
      <p:ext uri="{BB962C8B-B14F-4D97-AF65-F5344CB8AC3E}">
        <p14:creationId xmlns:p14="http://schemas.microsoft.com/office/powerpoint/2010/main" val="7785918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41</a:t>
            </a:fld>
            <a:endParaRPr lang="en-US"/>
          </a:p>
        </p:txBody>
      </p:sp>
    </p:spTree>
    <p:extLst>
      <p:ext uri="{BB962C8B-B14F-4D97-AF65-F5344CB8AC3E}">
        <p14:creationId xmlns:p14="http://schemas.microsoft.com/office/powerpoint/2010/main" val="39999692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42</a:t>
            </a:fld>
            <a:endParaRPr lang="en-US"/>
          </a:p>
        </p:txBody>
      </p:sp>
    </p:spTree>
    <p:extLst>
      <p:ext uri="{BB962C8B-B14F-4D97-AF65-F5344CB8AC3E}">
        <p14:creationId xmlns:p14="http://schemas.microsoft.com/office/powerpoint/2010/main" val="8190668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45</a:t>
            </a:fld>
            <a:endParaRPr lang="en-US"/>
          </a:p>
        </p:txBody>
      </p:sp>
    </p:spTree>
    <p:extLst>
      <p:ext uri="{BB962C8B-B14F-4D97-AF65-F5344CB8AC3E}">
        <p14:creationId xmlns:p14="http://schemas.microsoft.com/office/powerpoint/2010/main" val="17280241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46</a:t>
            </a:fld>
            <a:endParaRPr lang="en-US"/>
          </a:p>
        </p:txBody>
      </p:sp>
    </p:spTree>
    <p:extLst>
      <p:ext uri="{BB962C8B-B14F-4D97-AF65-F5344CB8AC3E}">
        <p14:creationId xmlns:p14="http://schemas.microsoft.com/office/powerpoint/2010/main" val="10327377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47</a:t>
            </a:fld>
            <a:endParaRPr lang="en-US"/>
          </a:p>
        </p:txBody>
      </p:sp>
    </p:spTree>
    <p:extLst>
      <p:ext uri="{BB962C8B-B14F-4D97-AF65-F5344CB8AC3E}">
        <p14:creationId xmlns:p14="http://schemas.microsoft.com/office/powerpoint/2010/main" val="2623083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5</a:t>
            </a:fld>
            <a:endParaRPr lang="en-US"/>
          </a:p>
        </p:txBody>
      </p:sp>
    </p:spTree>
    <p:extLst>
      <p:ext uri="{BB962C8B-B14F-4D97-AF65-F5344CB8AC3E}">
        <p14:creationId xmlns:p14="http://schemas.microsoft.com/office/powerpoint/2010/main" val="4222145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Basic Idea:</a:t>
            </a:r>
            <a:r>
              <a:rPr lang="en-US" baseline="0" dirty="0" smtClean="0"/>
              <a:t> if the intrinsic value of a firm exceeds the stock’s current market price, the stock should be purchased. In contrast, if the current market price exceeds the intrinsic value of the firm, we should avoid the stock or sell it if we own it.</a:t>
            </a:r>
            <a:endParaRPr lang="en-US" dirty="0" smtClean="0"/>
          </a:p>
          <a:p>
            <a:endParaRPr lang="en-US" dirty="0"/>
          </a:p>
        </p:txBody>
      </p:sp>
      <p:sp>
        <p:nvSpPr>
          <p:cNvPr id="4" name="Slide Number Placeholder 3"/>
          <p:cNvSpPr>
            <a:spLocks noGrp="1"/>
          </p:cNvSpPr>
          <p:nvPr>
            <p:ph type="sldNum" sz="quarter" idx="10"/>
          </p:nvPr>
        </p:nvSpPr>
        <p:spPr/>
        <p:txBody>
          <a:bodyPr/>
          <a:lstStyle/>
          <a:p>
            <a:fld id="{D2E505C3-16E3-435D-BC3A-8D399E3FBD21}" type="slidenum">
              <a:rPr lang="en-US" smtClean="0"/>
              <a:t>6</a:t>
            </a:fld>
            <a:endParaRPr lang="en-US"/>
          </a:p>
        </p:txBody>
      </p:sp>
    </p:spTree>
    <p:extLst>
      <p:ext uri="{BB962C8B-B14F-4D97-AF65-F5344CB8AC3E}">
        <p14:creationId xmlns:p14="http://schemas.microsoft.com/office/powerpoint/2010/main" val="3722990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7</a:t>
            </a:fld>
            <a:endParaRPr lang="en-US"/>
          </a:p>
        </p:txBody>
      </p:sp>
    </p:spTree>
    <p:extLst>
      <p:ext uri="{BB962C8B-B14F-4D97-AF65-F5344CB8AC3E}">
        <p14:creationId xmlns:p14="http://schemas.microsoft.com/office/powerpoint/2010/main" val="2587013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8</a:t>
            </a:fld>
            <a:endParaRPr lang="en-US"/>
          </a:p>
        </p:txBody>
      </p:sp>
    </p:spTree>
    <p:extLst>
      <p:ext uri="{BB962C8B-B14F-4D97-AF65-F5344CB8AC3E}">
        <p14:creationId xmlns:p14="http://schemas.microsoft.com/office/powerpoint/2010/main" val="1008343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9</a:t>
            </a:fld>
            <a:endParaRPr lang="en-US"/>
          </a:p>
        </p:txBody>
      </p:sp>
    </p:spTree>
    <p:extLst>
      <p:ext uri="{BB962C8B-B14F-4D97-AF65-F5344CB8AC3E}">
        <p14:creationId xmlns:p14="http://schemas.microsoft.com/office/powerpoint/2010/main" val="3212431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4D8DEE8-7A87-4E01-8ADE-4C49CDD43F74}" type="datetime1">
              <a:rPr lang="en-US" smtClean="0"/>
              <a:pPr/>
              <a:t>2/24/2014</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EC43563C-D9B3-4432-B336-144C997D6215}" type="datetime1">
              <a:rPr lang="en-US" smtClean="0"/>
              <a:pPr/>
              <a:t>2/24/2014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CF13737-8506-438E-ABC0-0BE7E06DCCA6}" type="datetime1">
              <a:rPr lang="en-US" smtClean="0"/>
              <a:pPr/>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41D58AA-1C84-40C9-BFEE-631CCB17636C}" type="datetime1">
              <a:rPr lang="en-US" smtClean="0"/>
              <a:pPr/>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36542C1-4E96-413B-B72E-6C4B39D85C9D}" type="datetime1">
              <a:rPr lang="en-US" smtClean="0"/>
              <a:pPr/>
              <a:t>2/24/2014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0542AA2-D442-471A-9D69-80392E1E581D}" type="datetime1">
              <a:rPr lang="en-US" smtClean="0"/>
              <a:pPr/>
              <a:t>2/24/2014</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3563C-D9B3-4432-B336-144C997D6215}" type="datetime1">
              <a:rPr lang="en-US" smtClean="0"/>
              <a:pPr/>
              <a:t>2/24/2014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EC43563C-D9B3-4432-B336-144C997D6215}" type="datetime1">
              <a:rPr lang="en-US" smtClean="0"/>
              <a:pPr/>
              <a:t>2/24/2014</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EC43563C-D9B3-4432-B336-144C997D6215}" type="datetime1">
              <a:rPr lang="en-US" smtClean="0"/>
              <a:pPr/>
              <a:t>2/24/2014</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C43563C-D9B3-4432-B336-144C997D6215}" type="datetime1">
              <a:rPr lang="en-US" smtClean="0"/>
              <a:pPr/>
              <a:t>2/24/2014</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F8F9461-E3EB-40CD-B93F-E5CBBBD8E0BA}"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EFF424-F111-43CB-9C75-D52325012943}" type="datetime1">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0578FA3-38AD-400D-A4D2-18E8EF129E5F}" type="datetime1">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1_Section Header">
    <p:spTree>
      <p:nvGrpSpPr>
        <p:cNvPr id="1" name=""/>
        <p:cNvGrpSpPr/>
        <p:nvPr/>
      </p:nvGrpSpPr>
      <p:grpSpPr>
        <a:xfrm>
          <a:off x="0" y="0"/>
          <a:ext cx="0" cy="0"/>
          <a:chOff x="0" y="0"/>
          <a:chExt cx="0" cy="0"/>
        </a:xfrm>
      </p:grpSpPr>
      <p:sp>
        <p:nvSpPr>
          <p:cNvPr id="9" name="Rectangle 8"/>
          <p:cNvSpPr/>
          <p:nvPr/>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EC43563C-D9B3-4432-B336-144C997D6215}" type="datetime1">
              <a:rPr lang="en-US" smtClean="0"/>
              <a:pPr/>
              <a:t>2/24/2014</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F7886C9C-DC18-4195-8FD5-A50AA931D419}" type="slidenum">
              <a:rPr lang="en-US" smtClean="0"/>
              <a:pPr algn="r"/>
              <a:t>‹#›</a:t>
            </a:fld>
            <a:endParaRPr lang="en-US" dirty="0"/>
          </a:p>
        </p:txBody>
      </p:sp>
      <p:sp>
        <p:nvSpPr>
          <p:cNvPr id="11" name="Rectangle 10"/>
          <p:cNvSpPr/>
          <p:nvPr/>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C43563C-D9B3-4432-B336-144C997D6215}" type="datetime1">
              <a:rPr lang="en-US" smtClean="0"/>
              <a:pPr/>
              <a:t>2/24/2014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C43563C-D9B3-4432-B336-144C997D6215}" type="datetime1">
              <a:rPr lang="en-US" smtClean="0"/>
              <a:pPr/>
              <a:t>2/24/2014</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74A8BBF0-342D-409A-9C0A-B1B451E92883}" type="datetime1">
              <a:rPr lang="en-US" smtClean="0"/>
              <a:pPr/>
              <a:t>2/24/2014</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pPr algn="r"/>
            <a:fld id="{F7886C9C-DC18-4195-8FD5-A50AA931D419}" type="slidenum">
              <a:rPr lang="en-US" smtClean="0"/>
              <a:pPr algn="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45DA190-4BDC-4D39-B5BB-A14B3E8B1B3D}" type="datetime1">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81D52F2-9B11-4FC0-9217-7D20B3AC9849}" type="datetime1">
              <a:rPr lang="en-US" smtClean="0"/>
              <a:pPr/>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C43563C-D9B3-4432-B336-144C997D6215}" type="datetime1">
              <a:rPr lang="en-US" smtClean="0"/>
              <a:pPr/>
              <a:t>2/24/2014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pPr algn="r"/>
            <a:fld id="{F7886C9C-DC18-4195-8FD5-A50AA931D419}" type="slidenum">
              <a:rPr lang="en-US" smtClean="0"/>
              <a:pPr algn="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C43563C-D9B3-4432-B336-144C997D6215}" type="datetime1">
              <a:rPr lang="en-US" smtClean="0"/>
              <a:pPr/>
              <a:t>2/24/2014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C43563C-D9B3-4432-B336-144C997D6215}" type="datetime1">
              <a:rPr lang="en-US" smtClean="0"/>
              <a:pPr/>
              <a:t>2/24/2014</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8.emf"/><Relationship Id="rId18" Type="http://schemas.openxmlformats.org/officeDocument/2006/relationships/oleObject" Target="../embeddings/oleObject11.bin"/><Relationship Id="rId3" Type="http://schemas.openxmlformats.org/officeDocument/2006/relationships/notesSlide" Target="../notesSlides/notesSlide13.xml"/><Relationship Id="rId21" Type="http://schemas.openxmlformats.org/officeDocument/2006/relationships/image" Target="../media/image12.emf"/><Relationship Id="rId7" Type="http://schemas.openxmlformats.org/officeDocument/2006/relationships/image" Target="../media/image5.emf"/><Relationship Id="rId12" Type="http://schemas.openxmlformats.org/officeDocument/2006/relationships/oleObject" Target="../embeddings/oleObject8.bin"/><Relationship Id="rId17" Type="http://schemas.openxmlformats.org/officeDocument/2006/relationships/image" Target="../media/image10.emf"/><Relationship Id="rId25" Type="http://schemas.openxmlformats.org/officeDocument/2006/relationships/image" Target="../media/image14.emf"/><Relationship Id="rId2" Type="http://schemas.openxmlformats.org/officeDocument/2006/relationships/slideLayout" Target="../slideLayouts/slideLayout2.xml"/><Relationship Id="rId16" Type="http://schemas.openxmlformats.org/officeDocument/2006/relationships/oleObject" Target="../embeddings/oleObject10.bin"/><Relationship Id="rId20" Type="http://schemas.openxmlformats.org/officeDocument/2006/relationships/oleObject" Target="../embeddings/oleObject12.bin"/><Relationship Id="rId1" Type="http://schemas.openxmlformats.org/officeDocument/2006/relationships/vmlDrawing" Target="../drawings/vmlDrawing4.vml"/><Relationship Id="rId6" Type="http://schemas.openxmlformats.org/officeDocument/2006/relationships/oleObject" Target="../embeddings/oleObject5.bin"/><Relationship Id="rId11" Type="http://schemas.openxmlformats.org/officeDocument/2006/relationships/image" Target="../media/image7.emf"/><Relationship Id="rId24" Type="http://schemas.openxmlformats.org/officeDocument/2006/relationships/oleObject" Target="../embeddings/oleObject14.bin"/><Relationship Id="rId5" Type="http://schemas.openxmlformats.org/officeDocument/2006/relationships/image" Target="../media/image4.emf"/><Relationship Id="rId15" Type="http://schemas.openxmlformats.org/officeDocument/2006/relationships/image" Target="../media/image9.emf"/><Relationship Id="rId23" Type="http://schemas.openxmlformats.org/officeDocument/2006/relationships/image" Target="../media/image13.emf"/><Relationship Id="rId10" Type="http://schemas.openxmlformats.org/officeDocument/2006/relationships/oleObject" Target="../embeddings/oleObject7.bin"/><Relationship Id="rId19" Type="http://schemas.openxmlformats.org/officeDocument/2006/relationships/image" Target="../media/image11.emf"/><Relationship Id="rId4" Type="http://schemas.openxmlformats.org/officeDocument/2006/relationships/oleObject" Target="../embeddings/oleObject4.bin"/><Relationship Id="rId9" Type="http://schemas.openxmlformats.org/officeDocument/2006/relationships/image" Target="../media/image6.emf"/><Relationship Id="rId14" Type="http://schemas.openxmlformats.org/officeDocument/2006/relationships/oleObject" Target="../embeddings/oleObject9.bin"/><Relationship Id="rId22"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emf"/><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0.emf"/><Relationship Id="rId3" Type="http://schemas.openxmlformats.org/officeDocument/2006/relationships/notesSlide" Target="../notesSlides/notesSlide15.xml"/><Relationship Id="rId7" Type="http://schemas.openxmlformats.org/officeDocument/2006/relationships/image" Target="../media/image17.emf"/><Relationship Id="rId12"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19.emf"/><Relationship Id="rId5" Type="http://schemas.openxmlformats.org/officeDocument/2006/relationships/image" Target="../media/image16.e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8.e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5.emf"/><Relationship Id="rId3" Type="http://schemas.openxmlformats.org/officeDocument/2006/relationships/notesSlide" Target="../notesSlides/notesSlide16.xml"/><Relationship Id="rId7" Type="http://schemas.openxmlformats.org/officeDocument/2006/relationships/image" Target="../media/image22.emf"/><Relationship Id="rId12"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image" Target="../media/image24.emf"/><Relationship Id="rId5" Type="http://schemas.openxmlformats.org/officeDocument/2006/relationships/image" Target="../media/image21.e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3.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7.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7.bin"/><Relationship Id="rId5" Type="http://schemas.openxmlformats.org/officeDocument/2006/relationships/image" Target="../media/image26.emf"/><Relationship Id="rId4" Type="http://schemas.openxmlformats.org/officeDocument/2006/relationships/oleObject" Target="../embeddings/oleObject2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8.emf"/><Relationship Id="rId4" Type="http://schemas.openxmlformats.org/officeDocument/2006/relationships/oleObject" Target="../embeddings/oleObject2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0.e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0.bin"/><Relationship Id="rId5" Type="http://schemas.openxmlformats.org/officeDocument/2006/relationships/image" Target="../media/image29.emf"/><Relationship Id="rId4" Type="http://schemas.openxmlformats.org/officeDocument/2006/relationships/oleObject" Target="../embeddings/oleObject29.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31.emf"/><Relationship Id="rId4" Type="http://schemas.openxmlformats.org/officeDocument/2006/relationships/oleObject" Target="../embeddings/oleObject31.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23.xml"/><Relationship Id="rId7" Type="http://schemas.openxmlformats.org/officeDocument/2006/relationships/image" Target="../media/image33.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3.bin"/><Relationship Id="rId11" Type="http://schemas.openxmlformats.org/officeDocument/2006/relationships/image" Target="../media/image35.emf"/><Relationship Id="rId5" Type="http://schemas.openxmlformats.org/officeDocument/2006/relationships/image" Target="../media/image32.e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34.e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37.e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7.bin"/><Relationship Id="rId5" Type="http://schemas.openxmlformats.org/officeDocument/2006/relationships/image" Target="../media/image36.emf"/><Relationship Id="rId4" Type="http://schemas.openxmlformats.org/officeDocument/2006/relationships/oleObject" Target="../embeddings/oleObject36.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39.e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9.bin"/><Relationship Id="rId5" Type="http://schemas.openxmlformats.org/officeDocument/2006/relationships/image" Target="../media/image38.emf"/><Relationship Id="rId4" Type="http://schemas.openxmlformats.org/officeDocument/2006/relationships/oleObject" Target="../embeddings/oleObject38.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8.xml"/><Relationship Id="rId7" Type="http://schemas.openxmlformats.org/officeDocument/2006/relationships/image" Target="../media/image41.e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1.bin"/><Relationship Id="rId5" Type="http://schemas.openxmlformats.org/officeDocument/2006/relationships/image" Target="../media/image40.emf"/><Relationship Id="rId4" Type="http://schemas.openxmlformats.org/officeDocument/2006/relationships/oleObject" Target="../embeddings/oleObject40.bin"/><Relationship Id="rId9" Type="http://schemas.openxmlformats.org/officeDocument/2006/relationships/image" Target="../media/image42.e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5.bin"/><Relationship Id="rId13" Type="http://schemas.openxmlformats.org/officeDocument/2006/relationships/image" Target="../media/image47.emf"/><Relationship Id="rId18" Type="http://schemas.openxmlformats.org/officeDocument/2006/relationships/oleObject" Target="../embeddings/oleObject50.bin"/><Relationship Id="rId3" Type="http://schemas.openxmlformats.org/officeDocument/2006/relationships/notesSlide" Target="../notesSlides/notesSlide29.xml"/><Relationship Id="rId21" Type="http://schemas.openxmlformats.org/officeDocument/2006/relationships/image" Target="../media/image51.emf"/><Relationship Id="rId7" Type="http://schemas.openxmlformats.org/officeDocument/2006/relationships/image" Target="../media/image44.emf"/><Relationship Id="rId12" Type="http://schemas.openxmlformats.org/officeDocument/2006/relationships/oleObject" Target="../embeddings/oleObject47.bin"/><Relationship Id="rId17" Type="http://schemas.openxmlformats.org/officeDocument/2006/relationships/image" Target="../media/image49.emf"/><Relationship Id="rId2" Type="http://schemas.openxmlformats.org/officeDocument/2006/relationships/slideLayout" Target="../slideLayouts/slideLayout2.xml"/><Relationship Id="rId16" Type="http://schemas.openxmlformats.org/officeDocument/2006/relationships/oleObject" Target="../embeddings/oleObject49.bin"/><Relationship Id="rId20" Type="http://schemas.openxmlformats.org/officeDocument/2006/relationships/oleObject" Target="../embeddings/oleObject51.bin"/><Relationship Id="rId1" Type="http://schemas.openxmlformats.org/officeDocument/2006/relationships/vmlDrawing" Target="../drawings/vmlDrawing16.vml"/><Relationship Id="rId6" Type="http://schemas.openxmlformats.org/officeDocument/2006/relationships/oleObject" Target="../embeddings/oleObject44.bin"/><Relationship Id="rId11" Type="http://schemas.openxmlformats.org/officeDocument/2006/relationships/image" Target="../media/image46.emf"/><Relationship Id="rId5" Type="http://schemas.openxmlformats.org/officeDocument/2006/relationships/image" Target="../media/image43.emf"/><Relationship Id="rId15" Type="http://schemas.openxmlformats.org/officeDocument/2006/relationships/image" Target="../media/image48.emf"/><Relationship Id="rId10" Type="http://schemas.openxmlformats.org/officeDocument/2006/relationships/oleObject" Target="../embeddings/oleObject46.bin"/><Relationship Id="rId19" Type="http://schemas.openxmlformats.org/officeDocument/2006/relationships/image" Target="../media/image50.emf"/><Relationship Id="rId4" Type="http://schemas.openxmlformats.org/officeDocument/2006/relationships/oleObject" Target="../embeddings/oleObject43.bin"/><Relationship Id="rId9" Type="http://schemas.openxmlformats.org/officeDocument/2006/relationships/image" Target="../media/image45.emf"/><Relationship Id="rId14" Type="http://schemas.openxmlformats.org/officeDocument/2006/relationships/oleObject" Target="../embeddings/oleObject48.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53.e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3.bin"/><Relationship Id="rId5" Type="http://schemas.openxmlformats.org/officeDocument/2006/relationships/image" Target="../media/image52.emf"/><Relationship Id="rId4" Type="http://schemas.openxmlformats.org/officeDocument/2006/relationships/oleObject" Target="../embeddings/oleObject52.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55.e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55.bin"/><Relationship Id="rId5" Type="http://schemas.openxmlformats.org/officeDocument/2006/relationships/image" Target="../media/image54.emf"/><Relationship Id="rId4" Type="http://schemas.openxmlformats.org/officeDocument/2006/relationships/oleObject" Target="../embeddings/oleObject54.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57.e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57.bin"/><Relationship Id="rId5" Type="http://schemas.openxmlformats.org/officeDocument/2006/relationships/image" Target="../media/image56.emf"/><Relationship Id="rId4" Type="http://schemas.openxmlformats.org/officeDocument/2006/relationships/oleObject" Target="../embeddings/oleObject56.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59.e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59.bin"/><Relationship Id="rId5" Type="http://schemas.openxmlformats.org/officeDocument/2006/relationships/image" Target="../media/image58.emf"/><Relationship Id="rId4" Type="http://schemas.openxmlformats.org/officeDocument/2006/relationships/oleObject" Target="../embeddings/oleObject58.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notesSlide" Target="../notesSlides/notesSlide37.xml"/><Relationship Id="rId7" Type="http://schemas.openxmlformats.org/officeDocument/2006/relationships/image" Target="../media/image61.e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61.bin"/><Relationship Id="rId5" Type="http://schemas.openxmlformats.org/officeDocument/2006/relationships/image" Target="../media/image60.emf"/><Relationship Id="rId4" Type="http://schemas.openxmlformats.org/officeDocument/2006/relationships/oleObject" Target="../embeddings/oleObject60.bin"/><Relationship Id="rId9" Type="http://schemas.openxmlformats.org/officeDocument/2006/relationships/image" Target="../media/image62.emf"/></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63.emf"/><Relationship Id="rId4" Type="http://schemas.openxmlformats.org/officeDocument/2006/relationships/oleObject" Target="../embeddings/oleObject63.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65.png"/></Relationships>
</file>

<file path=ppt/slides/_rels/slide42.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64.emf"/><Relationship Id="rId4" Type="http://schemas.openxmlformats.org/officeDocument/2006/relationships/oleObject" Target="../embeddings/oleObject6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15621" y="4761235"/>
            <a:ext cx="6494666" cy="681622"/>
          </a:xfrm>
        </p:spPr>
        <p:txBody>
          <a:bodyPr>
            <a:normAutofit fontScale="92500"/>
          </a:bodyPr>
          <a:lstStyle/>
          <a:p>
            <a:r>
              <a:rPr lang="en-US" sz="3600" dirty="0" smtClean="0"/>
              <a:t>Discounted Cash Flow Valuation</a:t>
            </a:r>
            <a:endParaRPr lang="en-US" sz="3600" dirty="0"/>
          </a:p>
        </p:txBody>
      </p:sp>
      <p:sp>
        <p:nvSpPr>
          <p:cNvPr id="4" name="Subtitle 1"/>
          <p:cNvSpPr txBox="1">
            <a:spLocks/>
          </p:cNvSpPr>
          <p:nvPr/>
        </p:nvSpPr>
        <p:spPr>
          <a:xfrm>
            <a:off x="1568021" y="5813521"/>
            <a:ext cx="6494666" cy="681622"/>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gn="ctr"/>
            <a:r>
              <a:rPr lang="en-US" sz="2400" dirty="0" smtClean="0"/>
              <a:t>RWJ-Chapter 6</a:t>
            </a:r>
            <a:endParaRPr lang="en-US" sz="2400" dirty="0"/>
          </a:p>
        </p:txBody>
      </p:sp>
    </p:spTree>
    <p:extLst>
      <p:ext uri="{BB962C8B-B14F-4D97-AF65-F5344CB8AC3E}">
        <p14:creationId xmlns:p14="http://schemas.microsoft.com/office/powerpoint/2010/main" val="4315509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and Present Value of Multiple Periods: Future Value</a:t>
            </a:r>
            <a:endParaRPr lang="en-US" dirty="0"/>
          </a:p>
        </p:txBody>
      </p:sp>
      <p:sp>
        <p:nvSpPr>
          <p:cNvPr id="3" name="Content Placeholder 2"/>
          <p:cNvSpPr>
            <a:spLocks noGrp="1"/>
          </p:cNvSpPr>
          <p:nvPr>
            <p:ph idx="1"/>
          </p:nvPr>
        </p:nvSpPr>
        <p:spPr/>
        <p:txBody>
          <a:bodyPr/>
          <a:lstStyle/>
          <a:p>
            <a:pPr>
              <a:lnSpc>
                <a:spcPct val="90000"/>
              </a:lnSpc>
            </a:pPr>
            <a:r>
              <a:rPr lang="en-US" dirty="0"/>
              <a:t>The general formula for the future value of an investment over many periods can be written as:</a:t>
            </a:r>
          </a:p>
          <a:p>
            <a:pPr algn="ctr">
              <a:lnSpc>
                <a:spcPct val="90000"/>
              </a:lnSpc>
              <a:buFontTx/>
              <a:buNone/>
            </a:pPr>
            <a:r>
              <a:rPr lang="en-US" i="1" dirty="0">
                <a:cs typeface="Times New Roman" pitchFamily="18" charset="0"/>
              </a:rPr>
              <a:t>FV</a:t>
            </a:r>
            <a:r>
              <a:rPr lang="en-US" dirty="0">
                <a:cs typeface="Times New Roman" pitchFamily="18" charset="0"/>
              </a:rPr>
              <a:t> = </a:t>
            </a:r>
            <a:r>
              <a:rPr lang="en-US" i="1" dirty="0">
                <a:cs typeface="Times New Roman" pitchFamily="18" charset="0"/>
              </a:rPr>
              <a:t>C</a:t>
            </a:r>
            <a:r>
              <a:rPr lang="en-US" baseline="-25000" dirty="0">
                <a:cs typeface="Times New Roman" pitchFamily="18" charset="0"/>
              </a:rPr>
              <a:t>0</a:t>
            </a:r>
            <a:r>
              <a:rPr lang="en-US" dirty="0">
                <a:cs typeface="Times New Roman" pitchFamily="18" charset="0"/>
              </a:rPr>
              <a:t>×(1 + </a:t>
            </a:r>
            <a:r>
              <a:rPr lang="en-US" i="1" dirty="0">
                <a:cs typeface="Times New Roman" pitchFamily="18" charset="0"/>
              </a:rPr>
              <a:t>r</a:t>
            </a:r>
            <a:r>
              <a:rPr lang="en-US" dirty="0">
                <a:cs typeface="Times New Roman" pitchFamily="18" charset="0"/>
              </a:rPr>
              <a:t>)</a:t>
            </a:r>
            <a:r>
              <a:rPr lang="en-US" i="1" baseline="30000" dirty="0">
                <a:cs typeface="Times New Roman" pitchFamily="18" charset="0"/>
              </a:rPr>
              <a:t>T</a:t>
            </a:r>
          </a:p>
          <a:p>
            <a:pPr>
              <a:lnSpc>
                <a:spcPct val="90000"/>
              </a:lnSpc>
              <a:buFontTx/>
              <a:buNone/>
            </a:pPr>
            <a:r>
              <a:rPr lang="en-US" sz="1800" dirty="0">
                <a:cs typeface="Times New Roman" pitchFamily="18" charset="0"/>
              </a:rPr>
              <a:t>Where </a:t>
            </a:r>
          </a:p>
          <a:p>
            <a:pPr>
              <a:lnSpc>
                <a:spcPct val="90000"/>
              </a:lnSpc>
              <a:buFontTx/>
              <a:buNone/>
            </a:pPr>
            <a:r>
              <a:rPr lang="en-US" sz="1800" dirty="0">
                <a:cs typeface="Times New Roman" pitchFamily="18" charset="0"/>
              </a:rPr>
              <a:t>	 C0 is cash flow at date 0,</a:t>
            </a:r>
          </a:p>
          <a:p>
            <a:pPr lvl="1">
              <a:lnSpc>
                <a:spcPct val="90000"/>
              </a:lnSpc>
              <a:spcBef>
                <a:spcPct val="50000"/>
              </a:spcBef>
              <a:buFontTx/>
              <a:buNone/>
            </a:pPr>
            <a:r>
              <a:rPr lang="en-US" i="1" dirty="0">
                <a:cs typeface="Times New Roman" pitchFamily="18" charset="0"/>
              </a:rPr>
              <a:t>r </a:t>
            </a:r>
            <a:r>
              <a:rPr lang="en-US" dirty="0">
                <a:cs typeface="Times New Roman" pitchFamily="18" charset="0"/>
              </a:rPr>
              <a:t>is the appropriate interest rate, and</a:t>
            </a:r>
          </a:p>
          <a:p>
            <a:pPr lvl="1">
              <a:lnSpc>
                <a:spcPct val="90000"/>
              </a:lnSpc>
              <a:spcBef>
                <a:spcPct val="50000"/>
              </a:spcBef>
              <a:buFontTx/>
              <a:buNone/>
            </a:pPr>
            <a:r>
              <a:rPr lang="en-US" i="1" dirty="0">
                <a:cs typeface="Times New Roman" pitchFamily="18" charset="0"/>
              </a:rPr>
              <a:t>T</a:t>
            </a:r>
            <a:r>
              <a:rPr lang="en-US" dirty="0">
                <a:cs typeface="Times New Roman" pitchFamily="18" charset="0"/>
              </a:rPr>
              <a:t> is the number of periods over </a:t>
            </a:r>
            <a:r>
              <a:rPr lang="en-US" dirty="0" smtClean="0">
                <a:cs typeface="Times New Roman" pitchFamily="18" charset="0"/>
              </a:rPr>
              <a:t>which </a:t>
            </a:r>
            <a:r>
              <a:rPr lang="en-US" dirty="0">
                <a:cs typeface="Times New Roman" pitchFamily="18" charset="0"/>
              </a:rPr>
              <a:t>the cash is invested.</a:t>
            </a:r>
            <a:endParaRPr lang="en-US" dirty="0"/>
          </a:p>
          <a:p>
            <a:endParaRPr lang="en-US" dirty="0"/>
          </a:p>
        </p:txBody>
      </p:sp>
    </p:spTree>
    <p:extLst>
      <p:ext uri="{BB962C8B-B14F-4D97-AF65-F5344CB8AC3E}">
        <p14:creationId xmlns:p14="http://schemas.microsoft.com/office/powerpoint/2010/main" val="17573708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Multi-period Case: Future Value</a:t>
            </a:r>
            <a:endParaRPr lang="en-US" dirty="0"/>
          </a:p>
        </p:txBody>
      </p:sp>
      <p:sp>
        <p:nvSpPr>
          <p:cNvPr id="3" name="Content Placeholder 2"/>
          <p:cNvSpPr>
            <a:spLocks noGrp="1"/>
          </p:cNvSpPr>
          <p:nvPr>
            <p:ph idx="1"/>
          </p:nvPr>
        </p:nvSpPr>
        <p:spPr/>
        <p:txBody>
          <a:bodyPr/>
          <a:lstStyle/>
          <a:p>
            <a:r>
              <a:rPr lang="en-US" dirty="0"/>
              <a:t>Suppose that you have invested $1.10 of your money at a high growth fund which is expected to grow at 40-percent per year for the next five years.</a:t>
            </a:r>
          </a:p>
          <a:p>
            <a:r>
              <a:rPr lang="en-US" dirty="0"/>
              <a:t>What will $1.10 be in five years?</a:t>
            </a:r>
          </a:p>
          <a:p>
            <a:endParaRPr lang="en-US" sz="1400" dirty="0"/>
          </a:p>
          <a:p>
            <a:pPr algn="ctr">
              <a:buFontTx/>
              <a:buNone/>
            </a:pPr>
            <a:r>
              <a:rPr lang="en-US" i="1" dirty="0">
                <a:cs typeface="Times New Roman" pitchFamily="18" charset="0"/>
              </a:rPr>
              <a:t>FV</a:t>
            </a:r>
            <a:r>
              <a:rPr lang="en-US" dirty="0">
                <a:cs typeface="Times New Roman" pitchFamily="18" charset="0"/>
              </a:rPr>
              <a:t> = </a:t>
            </a:r>
            <a:r>
              <a:rPr lang="en-US" i="1" dirty="0">
                <a:cs typeface="Times New Roman" pitchFamily="18" charset="0"/>
              </a:rPr>
              <a:t>C</a:t>
            </a:r>
            <a:r>
              <a:rPr lang="en-US" baseline="-25000" dirty="0">
                <a:cs typeface="Times New Roman" pitchFamily="18" charset="0"/>
              </a:rPr>
              <a:t>0</a:t>
            </a:r>
            <a:r>
              <a:rPr lang="en-US" dirty="0">
                <a:cs typeface="Times New Roman" pitchFamily="18" charset="0"/>
              </a:rPr>
              <a:t>×(1 + </a:t>
            </a:r>
            <a:r>
              <a:rPr lang="en-US" i="1" dirty="0">
                <a:cs typeface="Times New Roman" pitchFamily="18" charset="0"/>
              </a:rPr>
              <a:t>r</a:t>
            </a:r>
            <a:r>
              <a:rPr lang="en-US" dirty="0">
                <a:cs typeface="Times New Roman" pitchFamily="18" charset="0"/>
              </a:rPr>
              <a:t>)</a:t>
            </a:r>
            <a:r>
              <a:rPr lang="en-US" i="1" baseline="30000" dirty="0">
                <a:cs typeface="Times New Roman" pitchFamily="18" charset="0"/>
              </a:rPr>
              <a:t>T</a:t>
            </a:r>
          </a:p>
          <a:p>
            <a:pPr algn="ctr">
              <a:buFontTx/>
              <a:buNone/>
            </a:pPr>
            <a:endParaRPr lang="en-US" sz="1200" dirty="0">
              <a:cs typeface="Times New Roman" pitchFamily="18" charset="0"/>
            </a:endParaRPr>
          </a:p>
          <a:p>
            <a:pPr algn="ctr">
              <a:buFontTx/>
              <a:buNone/>
            </a:pPr>
            <a:r>
              <a:rPr lang="en-US" sz="1800" dirty="0">
                <a:cs typeface="Times New Roman" pitchFamily="18" charset="0"/>
              </a:rPr>
              <a:t>$5.92 = </a:t>
            </a:r>
            <a:r>
              <a:rPr lang="en-US" dirty="0">
                <a:cs typeface="Times New Roman" pitchFamily="18" charset="0"/>
              </a:rPr>
              <a:t>$1.10×(1.40)</a:t>
            </a:r>
            <a:r>
              <a:rPr lang="en-US" i="1" baseline="30000" dirty="0">
                <a:cs typeface="Times New Roman" pitchFamily="18" charset="0"/>
              </a:rPr>
              <a:t>5</a:t>
            </a:r>
          </a:p>
          <a:p>
            <a:endParaRPr lang="en-US" dirty="0"/>
          </a:p>
        </p:txBody>
      </p:sp>
    </p:spTree>
    <p:extLst>
      <p:ext uri="{BB962C8B-B14F-4D97-AF65-F5344CB8AC3E}">
        <p14:creationId xmlns:p14="http://schemas.microsoft.com/office/powerpoint/2010/main" val="37874018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Value and Compounding</a:t>
            </a:r>
            <a:endParaRPr lang="en-US" dirty="0"/>
          </a:p>
        </p:txBody>
      </p:sp>
      <p:sp>
        <p:nvSpPr>
          <p:cNvPr id="3" name="Content Placeholder 2"/>
          <p:cNvSpPr>
            <a:spLocks noGrp="1"/>
          </p:cNvSpPr>
          <p:nvPr>
            <p:ph idx="1"/>
          </p:nvPr>
        </p:nvSpPr>
        <p:spPr>
          <a:xfrm>
            <a:off x="498474" y="1600200"/>
            <a:ext cx="7556313" cy="4525963"/>
          </a:xfrm>
        </p:spPr>
        <p:txBody>
          <a:bodyPr/>
          <a:lstStyle/>
          <a:p>
            <a:pPr>
              <a:lnSpc>
                <a:spcPct val="90000"/>
              </a:lnSpc>
            </a:pPr>
            <a:r>
              <a:rPr lang="en-US" dirty="0"/>
              <a:t>Notice that the money you get in year five, $5.92, is considerably higher than the sum of the initial investment plus five increases of 40-percent on the initial $1.10 investment:</a:t>
            </a:r>
          </a:p>
          <a:p>
            <a:pPr>
              <a:lnSpc>
                <a:spcPct val="90000"/>
              </a:lnSpc>
            </a:pPr>
            <a:endParaRPr lang="en-US" sz="1200" dirty="0"/>
          </a:p>
          <a:p>
            <a:pPr algn="ctr">
              <a:lnSpc>
                <a:spcPct val="90000"/>
              </a:lnSpc>
              <a:buFontTx/>
              <a:buNone/>
            </a:pPr>
            <a:r>
              <a:rPr lang="en-US" dirty="0">
                <a:cs typeface="Times New Roman" pitchFamily="18" charset="0"/>
              </a:rPr>
              <a:t>$5.92 &gt; $1.10</a:t>
            </a:r>
            <a:r>
              <a:rPr lang="en-US" i="1" dirty="0">
                <a:cs typeface="Times New Roman" pitchFamily="18" charset="0"/>
              </a:rPr>
              <a:t> + </a:t>
            </a:r>
            <a:r>
              <a:rPr lang="en-US" dirty="0">
                <a:cs typeface="Times New Roman" pitchFamily="18" charset="0"/>
              </a:rPr>
              <a:t>5×[$1.10×.40] = $3.30</a:t>
            </a:r>
          </a:p>
          <a:p>
            <a:pPr algn="ctr">
              <a:lnSpc>
                <a:spcPct val="90000"/>
              </a:lnSpc>
              <a:buFontTx/>
              <a:buNone/>
            </a:pPr>
            <a:endParaRPr lang="en-US" sz="1200" dirty="0">
              <a:cs typeface="Times New Roman" pitchFamily="18" charset="0"/>
            </a:endParaRPr>
          </a:p>
          <a:p>
            <a:pPr>
              <a:lnSpc>
                <a:spcPct val="90000"/>
              </a:lnSpc>
              <a:buFontTx/>
              <a:buNone/>
            </a:pPr>
            <a:r>
              <a:rPr lang="en-US" dirty="0">
                <a:cs typeface="Times New Roman" pitchFamily="18" charset="0"/>
              </a:rPr>
              <a:t>This is due to </a:t>
            </a:r>
            <a:r>
              <a:rPr lang="en-US" i="1" dirty="0">
                <a:cs typeface="Times New Roman" pitchFamily="18" charset="0"/>
              </a:rPr>
              <a:t>compounding</a:t>
            </a:r>
            <a:r>
              <a:rPr lang="en-US" dirty="0">
                <a:cs typeface="Times New Roman" pitchFamily="18" charset="0"/>
              </a:rPr>
              <a:t>.</a:t>
            </a:r>
          </a:p>
          <a:p>
            <a:pPr>
              <a:lnSpc>
                <a:spcPct val="90000"/>
              </a:lnSpc>
              <a:buFontTx/>
              <a:buNone/>
            </a:pPr>
            <a:r>
              <a:rPr lang="en-US" dirty="0">
                <a:cs typeface="Times New Roman" pitchFamily="18" charset="0"/>
              </a:rPr>
              <a:t>“Money makes money and the money that money makes </a:t>
            </a:r>
            <a:r>
              <a:rPr lang="en-US" dirty="0" err="1">
                <a:cs typeface="Times New Roman" pitchFamily="18" charset="0"/>
              </a:rPr>
              <a:t>makes</a:t>
            </a:r>
            <a:r>
              <a:rPr lang="en-US" dirty="0">
                <a:cs typeface="Times New Roman" pitchFamily="18" charset="0"/>
              </a:rPr>
              <a:t> more money” </a:t>
            </a:r>
          </a:p>
          <a:p>
            <a:pPr>
              <a:lnSpc>
                <a:spcPct val="90000"/>
              </a:lnSpc>
              <a:buFontTx/>
              <a:buNone/>
            </a:pPr>
            <a:r>
              <a:rPr lang="en-US" sz="1400" dirty="0">
                <a:cs typeface="Times New Roman" pitchFamily="18" charset="0"/>
              </a:rPr>
              <a:t>	Benjamin </a:t>
            </a:r>
            <a:r>
              <a:rPr lang="en-US" sz="1400" dirty="0" smtClean="0">
                <a:cs typeface="Times New Roman" pitchFamily="18" charset="0"/>
              </a:rPr>
              <a:t>Franklin</a:t>
            </a:r>
            <a:endParaRPr lang="en-US" sz="1400" dirty="0">
              <a:cs typeface="Times New Roman" pitchFamily="18" charset="0"/>
            </a:endParaRPr>
          </a:p>
        </p:txBody>
      </p:sp>
    </p:spTree>
    <p:extLst>
      <p:ext uri="{BB962C8B-B14F-4D97-AF65-F5344CB8AC3E}">
        <p14:creationId xmlns:p14="http://schemas.microsoft.com/office/powerpoint/2010/main" val="217097084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Value and Compounding</a:t>
            </a:r>
            <a:endParaRPr lang="en-US" dirty="0"/>
          </a:p>
        </p:txBody>
      </p:sp>
      <p:grpSp>
        <p:nvGrpSpPr>
          <p:cNvPr id="4" name="Group 62"/>
          <p:cNvGrpSpPr>
            <a:grpSpLocks/>
          </p:cNvGrpSpPr>
          <p:nvPr/>
        </p:nvGrpSpPr>
        <p:grpSpPr bwMode="auto">
          <a:xfrm>
            <a:off x="1143000" y="5348288"/>
            <a:ext cx="7143750" cy="1052512"/>
            <a:chOff x="720" y="3369"/>
            <a:chExt cx="4500" cy="663"/>
          </a:xfrm>
        </p:grpSpPr>
        <p:sp>
          <p:nvSpPr>
            <p:cNvPr id="5" name="Line 5"/>
            <p:cNvSpPr>
              <a:spLocks noChangeShapeType="1"/>
            </p:cNvSpPr>
            <p:nvPr/>
          </p:nvSpPr>
          <p:spPr bwMode="auto">
            <a:xfrm>
              <a:off x="864" y="3513"/>
              <a:ext cx="4272" cy="0"/>
            </a:xfrm>
            <a:prstGeom prst="line">
              <a:avLst/>
            </a:prstGeom>
            <a:noFill/>
            <a:ln w="38100">
              <a:solidFill>
                <a:srgbClr val="644A1A"/>
              </a:solidFill>
              <a:round/>
              <a:headEnd type="none" w="sm" len="sm"/>
              <a:tailEnd type="none" w="sm" len="sm"/>
            </a:ln>
            <a:effectLst/>
          </p:spPr>
          <p:txBody>
            <a:bodyPr/>
            <a:lstStyle/>
            <a:p>
              <a:endParaRPr lang="en-US"/>
            </a:p>
          </p:txBody>
        </p:sp>
        <p:sp>
          <p:nvSpPr>
            <p:cNvPr id="6" name="Line 6"/>
            <p:cNvSpPr>
              <a:spLocks noChangeShapeType="1"/>
            </p:cNvSpPr>
            <p:nvPr/>
          </p:nvSpPr>
          <p:spPr bwMode="auto">
            <a:xfrm>
              <a:off x="864"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Line 7"/>
            <p:cNvSpPr>
              <a:spLocks noChangeShapeType="1"/>
            </p:cNvSpPr>
            <p:nvPr/>
          </p:nvSpPr>
          <p:spPr bwMode="auto">
            <a:xfrm>
              <a:off x="1718"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8" name="Line 8"/>
            <p:cNvSpPr>
              <a:spLocks noChangeShapeType="1"/>
            </p:cNvSpPr>
            <p:nvPr/>
          </p:nvSpPr>
          <p:spPr bwMode="auto">
            <a:xfrm>
              <a:off x="2572"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9" name="Line 11"/>
            <p:cNvSpPr>
              <a:spLocks noChangeShapeType="1"/>
            </p:cNvSpPr>
            <p:nvPr/>
          </p:nvSpPr>
          <p:spPr bwMode="auto">
            <a:xfrm>
              <a:off x="3427"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0" name="Line 12"/>
            <p:cNvSpPr>
              <a:spLocks noChangeShapeType="1"/>
            </p:cNvSpPr>
            <p:nvPr/>
          </p:nvSpPr>
          <p:spPr bwMode="auto">
            <a:xfrm>
              <a:off x="4281"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1" name="Line 28"/>
            <p:cNvSpPr>
              <a:spLocks noChangeShapeType="1"/>
            </p:cNvSpPr>
            <p:nvPr/>
          </p:nvSpPr>
          <p:spPr bwMode="auto">
            <a:xfrm>
              <a:off x="5136"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2" name="Rectangle 29"/>
            <p:cNvSpPr>
              <a:spLocks noChangeArrowheads="1"/>
            </p:cNvSpPr>
            <p:nvPr/>
          </p:nvSpPr>
          <p:spPr bwMode="auto">
            <a:xfrm>
              <a:off x="720"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sp>
          <p:nvSpPr>
            <p:cNvPr id="13" name="Rectangle 30"/>
            <p:cNvSpPr>
              <a:spLocks noChangeArrowheads="1"/>
            </p:cNvSpPr>
            <p:nvPr/>
          </p:nvSpPr>
          <p:spPr bwMode="auto">
            <a:xfrm>
              <a:off x="1574"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4" name="Rectangle 31"/>
            <p:cNvSpPr>
              <a:spLocks noChangeArrowheads="1"/>
            </p:cNvSpPr>
            <p:nvPr/>
          </p:nvSpPr>
          <p:spPr bwMode="auto">
            <a:xfrm>
              <a:off x="2428"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5" name="Rectangle 32"/>
            <p:cNvSpPr>
              <a:spLocks noChangeArrowheads="1"/>
            </p:cNvSpPr>
            <p:nvPr/>
          </p:nvSpPr>
          <p:spPr bwMode="auto">
            <a:xfrm>
              <a:off x="3283"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a:t>
              </a:r>
            </a:p>
          </p:txBody>
        </p:sp>
        <p:sp>
          <p:nvSpPr>
            <p:cNvPr id="16" name="Rectangle 33"/>
            <p:cNvSpPr>
              <a:spLocks noChangeArrowheads="1"/>
            </p:cNvSpPr>
            <p:nvPr/>
          </p:nvSpPr>
          <p:spPr bwMode="auto">
            <a:xfrm>
              <a:off x="4137"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4</a:t>
              </a:r>
            </a:p>
          </p:txBody>
        </p:sp>
        <p:sp>
          <p:nvSpPr>
            <p:cNvPr id="17" name="Rectangle 34"/>
            <p:cNvSpPr>
              <a:spLocks noChangeArrowheads="1"/>
            </p:cNvSpPr>
            <p:nvPr/>
          </p:nvSpPr>
          <p:spPr bwMode="auto">
            <a:xfrm>
              <a:off x="4992"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5</a:t>
              </a:r>
            </a:p>
          </p:txBody>
        </p:sp>
      </p:grpSp>
      <p:graphicFrame>
        <p:nvGraphicFramePr>
          <p:cNvPr id="18" name="Object 35"/>
          <p:cNvGraphicFramePr>
            <a:graphicFrameLocks noChangeAspect="1"/>
          </p:cNvGraphicFramePr>
          <p:nvPr/>
        </p:nvGraphicFramePr>
        <p:xfrm>
          <a:off x="914400" y="4743450"/>
          <a:ext cx="941388" cy="438150"/>
        </p:xfrm>
        <a:graphic>
          <a:graphicData uri="http://schemas.openxmlformats.org/presentationml/2006/ole">
            <mc:AlternateContent xmlns:mc="http://schemas.openxmlformats.org/markup-compatibility/2006">
              <mc:Choice xmlns:v="urn:schemas-microsoft-com:vml" Requires="v">
                <p:oleObj spid="_x0000_s6311" name="Equation" r:id="rId4" imgW="380880" imgH="177480" progId="Equation.3">
                  <p:embed/>
                </p:oleObj>
              </mc:Choice>
              <mc:Fallback>
                <p:oleObj name="Equation" r:id="rId4" imgW="380880" imgH="177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743450"/>
                        <a:ext cx="941388"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9" name="Group 63"/>
          <p:cNvGrpSpPr>
            <a:grpSpLocks/>
          </p:cNvGrpSpPr>
          <p:nvPr/>
        </p:nvGrpSpPr>
        <p:grpSpPr bwMode="auto">
          <a:xfrm>
            <a:off x="1981200" y="2711450"/>
            <a:ext cx="3913188" cy="2451100"/>
            <a:chOff x="1248" y="1708"/>
            <a:chExt cx="2465" cy="1544"/>
          </a:xfrm>
        </p:grpSpPr>
        <p:graphicFrame>
          <p:nvGraphicFramePr>
            <p:cNvPr id="20" name="Object 38"/>
            <p:cNvGraphicFramePr>
              <a:graphicFrameLocks noChangeAspect="1"/>
            </p:cNvGraphicFramePr>
            <p:nvPr/>
          </p:nvGraphicFramePr>
          <p:xfrm>
            <a:off x="1248" y="1708"/>
            <a:ext cx="1404" cy="356"/>
          </p:xfrm>
          <a:graphic>
            <a:graphicData uri="http://schemas.openxmlformats.org/presentationml/2006/ole">
              <mc:AlternateContent xmlns:mc="http://schemas.openxmlformats.org/markup-compatibility/2006">
                <mc:Choice xmlns:v="urn:schemas-microsoft-com:vml" Requires="v">
                  <p:oleObj spid="_x0000_s6312" name="Equation" r:id="rId6" imgW="901440" imgH="228600" progId="Equation.3">
                    <p:embed/>
                  </p:oleObj>
                </mc:Choice>
                <mc:Fallback>
                  <p:oleObj name="Equation" r:id="rId6" imgW="90144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48" y="1708"/>
                          <a:ext cx="1404" cy="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39"/>
            <p:cNvGraphicFramePr>
              <a:graphicFrameLocks noChangeAspect="1"/>
            </p:cNvGraphicFramePr>
            <p:nvPr/>
          </p:nvGraphicFramePr>
          <p:xfrm>
            <a:off x="3120" y="2976"/>
            <a:ext cx="593" cy="276"/>
          </p:xfrm>
          <a:graphic>
            <a:graphicData uri="http://schemas.openxmlformats.org/presentationml/2006/ole">
              <mc:AlternateContent xmlns:mc="http://schemas.openxmlformats.org/markup-compatibility/2006">
                <mc:Choice xmlns:v="urn:schemas-microsoft-com:vml" Requires="v">
                  <p:oleObj spid="_x0000_s6313" name="Equation" r:id="rId8" imgW="380880" imgH="177480" progId="Equation.3">
                    <p:embed/>
                  </p:oleObj>
                </mc:Choice>
                <mc:Fallback>
                  <p:oleObj name="Equation" r:id="rId8" imgW="380880" imgH="177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20" y="2976"/>
                          <a:ext cx="593" cy="2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Arc 41"/>
            <p:cNvSpPr>
              <a:spLocks/>
            </p:cNvSpPr>
            <p:nvPr/>
          </p:nvSpPr>
          <p:spPr bwMode="auto">
            <a:xfrm>
              <a:off x="2592" y="1920"/>
              <a:ext cx="923" cy="1008"/>
            </a:xfrm>
            <a:custGeom>
              <a:avLst/>
              <a:gdLst>
                <a:gd name="G0" fmla="+- 0 0 0"/>
                <a:gd name="G1" fmla="+- 21581 0 0"/>
                <a:gd name="G2" fmla="+- 21600 0 0"/>
                <a:gd name="T0" fmla="*/ 906 w 21600"/>
                <a:gd name="T1" fmla="*/ 0 h 23278"/>
                <a:gd name="T2" fmla="*/ 21533 w 21600"/>
                <a:gd name="T3" fmla="*/ 23278 h 23278"/>
                <a:gd name="T4" fmla="*/ 0 w 21600"/>
                <a:gd name="T5" fmla="*/ 21581 h 23278"/>
              </a:gdLst>
              <a:ahLst/>
              <a:cxnLst>
                <a:cxn ang="0">
                  <a:pos x="T0" y="T1"/>
                </a:cxn>
                <a:cxn ang="0">
                  <a:pos x="T2" y="T3"/>
                </a:cxn>
                <a:cxn ang="0">
                  <a:pos x="T4" y="T5"/>
                </a:cxn>
              </a:cxnLst>
              <a:rect l="0" t="0" r="r" b="b"/>
              <a:pathLst>
                <a:path w="21600" h="23278" fill="none" extrusionOk="0">
                  <a:moveTo>
                    <a:pt x="905" y="0"/>
                  </a:moveTo>
                  <a:cubicBezTo>
                    <a:pt x="12472" y="485"/>
                    <a:pt x="21600" y="10004"/>
                    <a:pt x="21600" y="21581"/>
                  </a:cubicBezTo>
                  <a:cubicBezTo>
                    <a:pt x="21600" y="22147"/>
                    <a:pt x="21577" y="22713"/>
                    <a:pt x="21533" y="23278"/>
                  </a:cubicBezTo>
                </a:path>
                <a:path w="21600" h="23278" stroke="0" extrusionOk="0">
                  <a:moveTo>
                    <a:pt x="905" y="0"/>
                  </a:moveTo>
                  <a:cubicBezTo>
                    <a:pt x="12472" y="485"/>
                    <a:pt x="21600" y="10004"/>
                    <a:pt x="21600" y="21581"/>
                  </a:cubicBezTo>
                  <a:cubicBezTo>
                    <a:pt x="21600" y="22147"/>
                    <a:pt x="21577" y="22713"/>
                    <a:pt x="21533" y="23278"/>
                  </a:cubicBezTo>
                  <a:lnTo>
                    <a:pt x="0" y="21581"/>
                  </a:lnTo>
                  <a:close/>
                </a:path>
              </a:pathLst>
            </a:custGeom>
            <a:noFill/>
            <a:ln w="38100" cap="sq">
              <a:solidFill>
                <a:srgbClr val="644A1A"/>
              </a:solidFill>
              <a:round/>
              <a:headEnd type="none" w="sm" len="sm"/>
              <a:tailEnd type="triangle" w="med" len="med"/>
            </a:ln>
            <a:effectLst/>
          </p:spPr>
          <p:txBody>
            <a:bodyPr wrap="none" anchor="ctr"/>
            <a:lstStyle/>
            <a:p>
              <a:pPr algn="ctr" eaLnBrk="1" hangingPunct="1"/>
              <a:endParaRPr lang="en-US" sz="2400">
                <a:solidFill>
                  <a:srgbClr val="644A1A"/>
                </a:solidFill>
              </a:endParaRPr>
            </a:p>
          </p:txBody>
        </p:sp>
      </p:grpSp>
      <p:grpSp>
        <p:nvGrpSpPr>
          <p:cNvPr id="23" name="Group 46"/>
          <p:cNvGrpSpPr>
            <a:grpSpLocks/>
          </p:cNvGrpSpPr>
          <p:nvPr/>
        </p:nvGrpSpPr>
        <p:grpSpPr bwMode="auto">
          <a:xfrm>
            <a:off x="914400" y="3895725"/>
            <a:ext cx="2312988" cy="1285875"/>
            <a:chOff x="3072" y="1527"/>
            <a:chExt cx="1457" cy="810"/>
          </a:xfrm>
        </p:grpSpPr>
        <p:graphicFrame>
          <p:nvGraphicFramePr>
            <p:cNvPr id="24" name="Object 43"/>
            <p:cNvGraphicFramePr>
              <a:graphicFrameLocks noChangeAspect="1"/>
            </p:cNvGraphicFramePr>
            <p:nvPr/>
          </p:nvGraphicFramePr>
          <p:xfrm>
            <a:off x="3072" y="1527"/>
            <a:ext cx="1345" cy="316"/>
          </p:xfrm>
          <a:graphic>
            <a:graphicData uri="http://schemas.openxmlformats.org/presentationml/2006/ole">
              <mc:AlternateContent xmlns:mc="http://schemas.openxmlformats.org/markup-compatibility/2006">
                <mc:Choice xmlns:v="urn:schemas-microsoft-com:vml" Requires="v">
                  <p:oleObj spid="_x0000_s6314" name="Equation" r:id="rId10" imgW="863280" imgH="203040" progId="Equation.3">
                    <p:embed/>
                  </p:oleObj>
                </mc:Choice>
                <mc:Fallback>
                  <p:oleObj name="Equation" r:id="rId10" imgW="863280" imgH="2030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72" y="1527"/>
                          <a:ext cx="1345" cy="3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44"/>
            <p:cNvGraphicFramePr>
              <a:graphicFrameLocks noChangeAspect="1"/>
            </p:cNvGraphicFramePr>
            <p:nvPr/>
          </p:nvGraphicFramePr>
          <p:xfrm>
            <a:off x="3936" y="2061"/>
            <a:ext cx="593" cy="276"/>
          </p:xfrm>
          <a:graphic>
            <a:graphicData uri="http://schemas.openxmlformats.org/presentationml/2006/ole">
              <mc:AlternateContent xmlns:mc="http://schemas.openxmlformats.org/markup-compatibility/2006">
                <mc:Choice xmlns:v="urn:schemas-microsoft-com:vml" Requires="v">
                  <p:oleObj spid="_x0000_s6315" name="Equation" r:id="rId12" imgW="380880" imgH="177480" progId="Equation.3">
                    <p:embed/>
                  </p:oleObj>
                </mc:Choice>
                <mc:Fallback>
                  <p:oleObj name="Equation" r:id="rId12" imgW="380880" imgH="17748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36" y="2061"/>
                          <a:ext cx="593" cy="2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Arc 45"/>
            <p:cNvSpPr>
              <a:spLocks/>
            </p:cNvSpPr>
            <p:nvPr/>
          </p:nvSpPr>
          <p:spPr bwMode="auto">
            <a:xfrm>
              <a:off x="3936" y="1789"/>
              <a:ext cx="384" cy="267"/>
            </a:xfrm>
            <a:custGeom>
              <a:avLst/>
              <a:gdLst>
                <a:gd name="G0" fmla="+- 0 0 0"/>
                <a:gd name="G1" fmla="+- 14998 0 0"/>
                <a:gd name="G2" fmla="+- 21600 0 0"/>
                <a:gd name="T0" fmla="*/ 15544 w 21600"/>
                <a:gd name="T1" fmla="*/ 0 h 14998"/>
                <a:gd name="T2" fmla="*/ 21600 w 21600"/>
                <a:gd name="T3" fmla="*/ 14998 h 14998"/>
                <a:gd name="T4" fmla="*/ 0 w 21600"/>
                <a:gd name="T5" fmla="*/ 14998 h 14998"/>
              </a:gdLst>
              <a:ahLst/>
              <a:cxnLst>
                <a:cxn ang="0">
                  <a:pos x="T0" y="T1"/>
                </a:cxn>
                <a:cxn ang="0">
                  <a:pos x="T2" y="T3"/>
                </a:cxn>
                <a:cxn ang="0">
                  <a:pos x="T4" y="T5"/>
                </a:cxn>
              </a:cxnLst>
              <a:rect l="0" t="0" r="r" b="b"/>
              <a:pathLst>
                <a:path w="21600" h="14998" fill="none" extrusionOk="0">
                  <a:moveTo>
                    <a:pt x="15544" y="-1"/>
                  </a:moveTo>
                  <a:cubicBezTo>
                    <a:pt x="19428" y="4026"/>
                    <a:pt x="21600" y="9402"/>
                    <a:pt x="21600" y="14998"/>
                  </a:cubicBezTo>
                </a:path>
                <a:path w="21600" h="14998" stroke="0" extrusionOk="0">
                  <a:moveTo>
                    <a:pt x="15544" y="-1"/>
                  </a:moveTo>
                  <a:cubicBezTo>
                    <a:pt x="19428" y="4026"/>
                    <a:pt x="21600" y="9402"/>
                    <a:pt x="21600" y="14998"/>
                  </a:cubicBezTo>
                  <a:lnTo>
                    <a:pt x="0" y="14998"/>
                  </a:lnTo>
                  <a:close/>
                </a:path>
              </a:pathLst>
            </a:custGeom>
            <a:noFill/>
            <a:ln w="38100" cap="sq">
              <a:solidFill>
                <a:srgbClr val="644A1A"/>
              </a:solidFill>
              <a:round/>
              <a:headEnd type="none" w="sm" len="sm"/>
              <a:tailEnd type="triangle" w="med" len="med"/>
            </a:ln>
            <a:effectLst/>
          </p:spPr>
          <p:txBody>
            <a:bodyPr wrap="none" anchor="ctr"/>
            <a:lstStyle/>
            <a:p>
              <a:pPr algn="ctr" eaLnBrk="1" hangingPunct="1"/>
              <a:endParaRPr lang="en-US" sz="2400">
                <a:solidFill>
                  <a:srgbClr val="644A1A"/>
                </a:solidFill>
              </a:endParaRPr>
            </a:p>
          </p:txBody>
        </p:sp>
      </p:grpSp>
      <p:grpSp>
        <p:nvGrpSpPr>
          <p:cNvPr id="27" name="Group 56"/>
          <p:cNvGrpSpPr>
            <a:grpSpLocks/>
          </p:cNvGrpSpPr>
          <p:nvPr/>
        </p:nvGrpSpPr>
        <p:grpSpPr bwMode="auto">
          <a:xfrm>
            <a:off x="1219200" y="3276600"/>
            <a:ext cx="3429000" cy="1905000"/>
            <a:chOff x="912" y="2076"/>
            <a:chExt cx="2124" cy="1188"/>
          </a:xfrm>
        </p:grpSpPr>
        <p:graphicFrame>
          <p:nvGraphicFramePr>
            <p:cNvPr id="28" name="Object 49"/>
            <p:cNvGraphicFramePr>
              <a:graphicFrameLocks noChangeAspect="1"/>
            </p:cNvGraphicFramePr>
            <p:nvPr/>
          </p:nvGraphicFramePr>
          <p:xfrm>
            <a:off x="912" y="2076"/>
            <a:ext cx="1424" cy="356"/>
          </p:xfrm>
          <a:graphic>
            <a:graphicData uri="http://schemas.openxmlformats.org/presentationml/2006/ole">
              <mc:AlternateContent xmlns:mc="http://schemas.openxmlformats.org/markup-compatibility/2006">
                <mc:Choice xmlns:v="urn:schemas-microsoft-com:vml" Requires="v">
                  <p:oleObj spid="_x0000_s6316" name="Equation" r:id="rId14" imgW="914400" imgH="228600" progId="Equation.3">
                    <p:embed/>
                  </p:oleObj>
                </mc:Choice>
                <mc:Fallback>
                  <p:oleObj name="Equation" r:id="rId14" imgW="914400" imgH="2286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12" y="2076"/>
                          <a:ext cx="1424" cy="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50"/>
            <p:cNvGraphicFramePr>
              <a:graphicFrameLocks noChangeAspect="1"/>
            </p:cNvGraphicFramePr>
            <p:nvPr/>
          </p:nvGraphicFramePr>
          <p:xfrm>
            <a:off x="2324" y="2988"/>
            <a:ext cx="712" cy="276"/>
          </p:xfrm>
          <a:graphic>
            <a:graphicData uri="http://schemas.openxmlformats.org/presentationml/2006/ole">
              <mc:AlternateContent xmlns:mc="http://schemas.openxmlformats.org/markup-compatibility/2006">
                <mc:Choice xmlns:v="urn:schemas-microsoft-com:vml" Requires="v">
                  <p:oleObj spid="_x0000_s6317" name="Equation" r:id="rId16" imgW="380880" imgH="177480" progId="Equation.3">
                    <p:embed/>
                  </p:oleObj>
                </mc:Choice>
                <mc:Fallback>
                  <p:oleObj name="Equation" r:id="rId16" imgW="380880" imgH="17748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324" y="2988"/>
                          <a:ext cx="712" cy="2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Arc 51"/>
            <p:cNvSpPr>
              <a:spLocks/>
            </p:cNvSpPr>
            <p:nvPr/>
          </p:nvSpPr>
          <p:spPr bwMode="auto">
            <a:xfrm>
              <a:off x="2352" y="2316"/>
              <a:ext cx="384" cy="604"/>
            </a:xfrm>
            <a:custGeom>
              <a:avLst/>
              <a:gdLst>
                <a:gd name="G0" fmla="+- 0 0 0"/>
                <a:gd name="G1" fmla="+- 21579 0 0"/>
                <a:gd name="G2" fmla="+- 21600 0 0"/>
                <a:gd name="T0" fmla="*/ 960 w 21600"/>
                <a:gd name="T1" fmla="*/ 0 h 21579"/>
                <a:gd name="T2" fmla="*/ 21600 w 21600"/>
                <a:gd name="T3" fmla="*/ 21579 h 21579"/>
                <a:gd name="T4" fmla="*/ 0 w 21600"/>
                <a:gd name="T5" fmla="*/ 21579 h 21579"/>
              </a:gdLst>
              <a:ahLst/>
              <a:cxnLst>
                <a:cxn ang="0">
                  <a:pos x="T0" y="T1"/>
                </a:cxn>
                <a:cxn ang="0">
                  <a:pos x="T2" y="T3"/>
                </a:cxn>
                <a:cxn ang="0">
                  <a:pos x="T4" y="T5"/>
                </a:cxn>
              </a:cxnLst>
              <a:rect l="0" t="0" r="r" b="b"/>
              <a:pathLst>
                <a:path w="21600" h="21579" fill="none" extrusionOk="0">
                  <a:moveTo>
                    <a:pt x="959" y="0"/>
                  </a:moveTo>
                  <a:cubicBezTo>
                    <a:pt x="12504" y="513"/>
                    <a:pt x="21600" y="10022"/>
                    <a:pt x="21600" y="21579"/>
                  </a:cubicBezTo>
                </a:path>
                <a:path w="21600" h="21579" stroke="0" extrusionOk="0">
                  <a:moveTo>
                    <a:pt x="959" y="0"/>
                  </a:moveTo>
                  <a:cubicBezTo>
                    <a:pt x="12504" y="513"/>
                    <a:pt x="21600" y="10022"/>
                    <a:pt x="21600" y="21579"/>
                  </a:cubicBezTo>
                  <a:lnTo>
                    <a:pt x="0" y="21579"/>
                  </a:lnTo>
                  <a:close/>
                </a:path>
              </a:pathLst>
            </a:custGeom>
            <a:noFill/>
            <a:ln w="38100" cap="sq">
              <a:solidFill>
                <a:srgbClr val="644A1A"/>
              </a:solidFill>
              <a:round/>
              <a:headEnd type="none" w="sm" len="sm"/>
              <a:tailEnd type="triangle" w="med" len="med"/>
            </a:ln>
            <a:effectLst/>
          </p:spPr>
          <p:txBody>
            <a:bodyPr wrap="none" anchor="ctr"/>
            <a:lstStyle/>
            <a:p>
              <a:pPr algn="ctr" eaLnBrk="1" hangingPunct="1"/>
              <a:endParaRPr lang="en-US" sz="2400">
                <a:solidFill>
                  <a:srgbClr val="644A1A"/>
                </a:solidFill>
              </a:endParaRPr>
            </a:p>
          </p:txBody>
        </p:sp>
      </p:grpSp>
      <p:grpSp>
        <p:nvGrpSpPr>
          <p:cNvPr id="31" name="Group 61"/>
          <p:cNvGrpSpPr>
            <a:grpSpLocks/>
          </p:cNvGrpSpPr>
          <p:nvPr/>
        </p:nvGrpSpPr>
        <p:grpSpPr bwMode="auto">
          <a:xfrm>
            <a:off x="3810000" y="1524000"/>
            <a:ext cx="4827588" cy="3657600"/>
            <a:chOff x="2400" y="960"/>
            <a:chExt cx="3041" cy="2304"/>
          </a:xfrm>
        </p:grpSpPr>
        <p:graphicFrame>
          <p:nvGraphicFramePr>
            <p:cNvPr id="32" name="Object 52"/>
            <p:cNvGraphicFramePr>
              <a:graphicFrameLocks noChangeAspect="1"/>
            </p:cNvGraphicFramePr>
            <p:nvPr/>
          </p:nvGraphicFramePr>
          <p:xfrm>
            <a:off x="2400" y="960"/>
            <a:ext cx="1424" cy="356"/>
          </p:xfrm>
          <a:graphic>
            <a:graphicData uri="http://schemas.openxmlformats.org/presentationml/2006/ole">
              <mc:AlternateContent xmlns:mc="http://schemas.openxmlformats.org/markup-compatibility/2006">
                <mc:Choice xmlns:v="urn:schemas-microsoft-com:vml" Requires="v">
                  <p:oleObj spid="_x0000_s6318" name="Equation" r:id="rId18" imgW="914400" imgH="228600" progId="Equation.3">
                    <p:embed/>
                  </p:oleObj>
                </mc:Choice>
                <mc:Fallback>
                  <p:oleObj name="Equation" r:id="rId18" imgW="914400" imgH="2286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400" y="960"/>
                          <a:ext cx="1424" cy="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53"/>
            <p:cNvGraphicFramePr>
              <a:graphicFrameLocks noChangeAspect="1"/>
            </p:cNvGraphicFramePr>
            <p:nvPr/>
          </p:nvGraphicFramePr>
          <p:xfrm>
            <a:off x="4848" y="2988"/>
            <a:ext cx="593" cy="276"/>
          </p:xfrm>
          <a:graphic>
            <a:graphicData uri="http://schemas.openxmlformats.org/presentationml/2006/ole">
              <mc:AlternateContent xmlns:mc="http://schemas.openxmlformats.org/markup-compatibility/2006">
                <mc:Choice xmlns:v="urn:schemas-microsoft-com:vml" Requires="v">
                  <p:oleObj spid="_x0000_s6319" name="Equation" r:id="rId20" imgW="380880" imgH="177480" progId="Equation.3">
                    <p:embed/>
                  </p:oleObj>
                </mc:Choice>
                <mc:Fallback>
                  <p:oleObj name="Equation" r:id="rId20" imgW="380880" imgH="17748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848" y="2988"/>
                          <a:ext cx="593" cy="2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Arc 54"/>
            <p:cNvSpPr>
              <a:spLocks/>
            </p:cNvSpPr>
            <p:nvPr/>
          </p:nvSpPr>
          <p:spPr bwMode="auto">
            <a:xfrm>
              <a:off x="3744" y="1201"/>
              <a:ext cx="1391" cy="1776"/>
            </a:xfrm>
            <a:custGeom>
              <a:avLst/>
              <a:gdLst>
                <a:gd name="G0" fmla="+- 0 0 0"/>
                <a:gd name="G1" fmla="+- 21579 0 0"/>
                <a:gd name="G2" fmla="+- 21600 0 0"/>
                <a:gd name="T0" fmla="*/ 960 w 21582"/>
                <a:gd name="T1" fmla="*/ 0 h 21579"/>
                <a:gd name="T2" fmla="*/ 21582 w 21582"/>
                <a:gd name="T3" fmla="*/ 20704 h 21579"/>
                <a:gd name="T4" fmla="*/ 0 w 21582"/>
                <a:gd name="T5" fmla="*/ 21579 h 21579"/>
              </a:gdLst>
              <a:ahLst/>
              <a:cxnLst>
                <a:cxn ang="0">
                  <a:pos x="T0" y="T1"/>
                </a:cxn>
                <a:cxn ang="0">
                  <a:pos x="T2" y="T3"/>
                </a:cxn>
                <a:cxn ang="0">
                  <a:pos x="T4" y="T5"/>
                </a:cxn>
              </a:cxnLst>
              <a:rect l="0" t="0" r="r" b="b"/>
              <a:pathLst>
                <a:path w="21582" h="21579" fill="none" extrusionOk="0">
                  <a:moveTo>
                    <a:pt x="959" y="0"/>
                  </a:moveTo>
                  <a:cubicBezTo>
                    <a:pt x="12167" y="498"/>
                    <a:pt x="21127" y="9494"/>
                    <a:pt x="21582" y="20703"/>
                  </a:cubicBezTo>
                </a:path>
                <a:path w="21582" h="21579" stroke="0" extrusionOk="0">
                  <a:moveTo>
                    <a:pt x="959" y="0"/>
                  </a:moveTo>
                  <a:cubicBezTo>
                    <a:pt x="12167" y="498"/>
                    <a:pt x="21127" y="9494"/>
                    <a:pt x="21582" y="20703"/>
                  </a:cubicBezTo>
                  <a:lnTo>
                    <a:pt x="0" y="21579"/>
                  </a:lnTo>
                  <a:close/>
                </a:path>
              </a:pathLst>
            </a:custGeom>
            <a:noFill/>
            <a:ln w="38100" cap="sq">
              <a:solidFill>
                <a:srgbClr val="644A1A"/>
              </a:solidFill>
              <a:round/>
              <a:headEnd type="none" w="sm" len="sm"/>
              <a:tailEnd type="triangle" w="med" len="med"/>
            </a:ln>
            <a:effectLst/>
          </p:spPr>
          <p:txBody>
            <a:bodyPr wrap="none" anchor="ctr"/>
            <a:lstStyle/>
            <a:p>
              <a:pPr algn="ctr" eaLnBrk="1" hangingPunct="1"/>
              <a:endParaRPr lang="en-US" sz="2400">
                <a:solidFill>
                  <a:srgbClr val="644A1A"/>
                </a:solidFill>
              </a:endParaRPr>
            </a:p>
          </p:txBody>
        </p:sp>
      </p:grpSp>
      <p:grpSp>
        <p:nvGrpSpPr>
          <p:cNvPr id="35" name="Group 60"/>
          <p:cNvGrpSpPr>
            <a:grpSpLocks/>
          </p:cNvGrpSpPr>
          <p:nvPr/>
        </p:nvGrpSpPr>
        <p:grpSpPr bwMode="auto">
          <a:xfrm>
            <a:off x="2971800" y="2101850"/>
            <a:ext cx="4267200" cy="3079750"/>
            <a:chOff x="1872" y="1324"/>
            <a:chExt cx="2688" cy="1940"/>
          </a:xfrm>
        </p:grpSpPr>
        <p:graphicFrame>
          <p:nvGraphicFramePr>
            <p:cNvPr id="36" name="Object 57"/>
            <p:cNvGraphicFramePr>
              <a:graphicFrameLocks noChangeAspect="1"/>
            </p:cNvGraphicFramePr>
            <p:nvPr/>
          </p:nvGraphicFramePr>
          <p:xfrm>
            <a:off x="1872" y="1324"/>
            <a:ext cx="1424" cy="356"/>
          </p:xfrm>
          <a:graphic>
            <a:graphicData uri="http://schemas.openxmlformats.org/presentationml/2006/ole">
              <mc:AlternateContent xmlns:mc="http://schemas.openxmlformats.org/markup-compatibility/2006">
                <mc:Choice xmlns:v="urn:schemas-microsoft-com:vml" Requires="v">
                  <p:oleObj spid="_x0000_s6320" name="Equation" r:id="rId22" imgW="914400" imgH="228600" progId="Equation.3">
                    <p:embed/>
                  </p:oleObj>
                </mc:Choice>
                <mc:Fallback>
                  <p:oleObj name="Equation" r:id="rId22" imgW="914400" imgH="22860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872" y="1324"/>
                          <a:ext cx="1424" cy="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58"/>
            <p:cNvGraphicFramePr>
              <a:graphicFrameLocks noChangeAspect="1"/>
            </p:cNvGraphicFramePr>
            <p:nvPr/>
          </p:nvGraphicFramePr>
          <p:xfrm>
            <a:off x="3967" y="2988"/>
            <a:ext cx="593" cy="276"/>
          </p:xfrm>
          <a:graphic>
            <a:graphicData uri="http://schemas.openxmlformats.org/presentationml/2006/ole">
              <mc:AlternateContent xmlns:mc="http://schemas.openxmlformats.org/markup-compatibility/2006">
                <mc:Choice xmlns:v="urn:schemas-microsoft-com:vml" Requires="v">
                  <p:oleObj spid="_x0000_s6321" name="Equation" r:id="rId24" imgW="380880" imgH="177480" progId="Equation.3">
                    <p:embed/>
                  </p:oleObj>
                </mc:Choice>
                <mc:Fallback>
                  <p:oleObj name="Equation" r:id="rId24" imgW="380880" imgH="177480"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967" y="2988"/>
                          <a:ext cx="593" cy="2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Arc 59"/>
            <p:cNvSpPr>
              <a:spLocks/>
            </p:cNvSpPr>
            <p:nvPr/>
          </p:nvSpPr>
          <p:spPr bwMode="auto">
            <a:xfrm>
              <a:off x="3216" y="1541"/>
              <a:ext cx="1104" cy="1380"/>
            </a:xfrm>
            <a:custGeom>
              <a:avLst/>
              <a:gdLst>
                <a:gd name="G0" fmla="+- 0 0 0"/>
                <a:gd name="G1" fmla="+- 21520 0 0"/>
                <a:gd name="G2" fmla="+- 21600 0 0"/>
                <a:gd name="T0" fmla="*/ 1854 w 21600"/>
                <a:gd name="T1" fmla="*/ 0 h 21520"/>
                <a:gd name="T2" fmla="*/ 21600 w 21600"/>
                <a:gd name="T3" fmla="*/ 21520 h 21520"/>
                <a:gd name="T4" fmla="*/ 0 w 21600"/>
                <a:gd name="T5" fmla="*/ 21520 h 21520"/>
              </a:gdLst>
              <a:ahLst/>
              <a:cxnLst>
                <a:cxn ang="0">
                  <a:pos x="T0" y="T1"/>
                </a:cxn>
                <a:cxn ang="0">
                  <a:pos x="T2" y="T3"/>
                </a:cxn>
                <a:cxn ang="0">
                  <a:pos x="T4" y="T5"/>
                </a:cxn>
              </a:cxnLst>
              <a:rect l="0" t="0" r="r" b="b"/>
              <a:pathLst>
                <a:path w="21600" h="21520" fill="none" extrusionOk="0">
                  <a:moveTo>
                    <a:pt x="1854" y="-1"/>
                  </a:moveTo>
                  <a:cubicBezTo>
                    <a:pt x="13023" y="961"/>
                    <a:pt x="21600" y="10309"/>
                    <a:pt x="21600" y="21520"/>
                  </a:cubicBezTo>
                </a:path>
                <a:path w="21600" h="21520" stroke="0" extrusionOk="0">
                  <a:moveTo>
                    <a:pt x="1854" y="-1"/>
                  </a:moveTo>
                  <a:cubicBezTo>
                    <a:pt x="13023" y="961"/>
                    <a:pt x="21600" y="10309"/>
                    <a:pt x="21600" y="21520"/>
                  </a:cubicBezTo>
                  <a:lnTo>
                    <a:pt x="0" y="21520"/>
                  </a:lnTo>
                  <a:close/>
                </a:path>
              </a:pathLst>
            </a:custGeom>
            <a:noFill/>
            <a:ln w="38100" cap="sq">
              <a:solidFill>
                <a:srgbClr val="644A1A"/>
              </a:solidFill>
              <a:round/>
              <a:headEnd type="none" w="sm" len="sm"/>
              <a:tailEnd type="triangle" w="med" len="med"/>
            </a:ln>
            <a:effectLst/>
          </p:spPr>
          <p:txBody>
            <a:bodyPr wrap="none" anchor="ctr"/>
            <a:lstStyle/>
            <a:p>
              <a:pPr algn="ctr" eaLnBrk="1" hangingPunct="1"/>
              <a:endParaRPr lang="en-US" sz="2400">
                <a:solidFill>
                  <a:srgbClr val="644A1A"/>
                </a:solidFill>
              </a:endParaRPr>
            </a:p>
          </p:txBody>
        </p:sp>
      </p:grpSp>
    </p:spTree>
    <p:extLst>
      <p:ext uri="{BB962C8B-B14F-4D97-AF65-F5344CB8AC3E}">
        <p14:creationId xmlns:p14="http://schemas.microsoft.com/office/powerpoint/2010/main" val="10508862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up)">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up)">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up)">
                                      <p:cBhvr>
                                        <p:cTn id="31" dur="500"/>
                                        <p:tgtEl>
                                          <p:spTgt spid="3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up)">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Value and Discounting</a:t>
            </a:r>
            <a:endParaRPr lang="en-US" dirty="0"/>
          </a:p>
        </p:txBody>
      </p:sp>
      <p:sp>
        <p:nvSpPr>
          <p:cNvPr id="3" name="Content Placeholder 2"/>
          <p:cNvSpPr>
            <a:spLocks noGrp="1"/>
          </p:cNvSpPr>
          <p:nvPr>
            <p:ph idx="1"/>
          </p:nvPr>
        </p:nvSpPr>
        <p:spPr>
          <a:xfrm>
            <a:off x="498474" y="1981200"/>
            <a:ext cx="7556313" cy="1037771"/>
          </a:xfrm>
        </p:spPr>
        <p:txBody>
          <a:bodyPr/>
          <a:lstStyle/>
          <a:p>
            <a:r>
              <a:rPr lang="en-US" dirty="0"/>
              <a:t>How much would an investor have to set aside today in order to have $20,000 five years from now if the current rate is 15</a:t>
            </a:r>
            <a:r>
              <a:rPr lang="en-US" dirty="0" smtClean="0"/>
              <a:t>%?</a:t>
            </a:r>
            <a:endParaRPr lang="en-US" sz="1200" dirty="0"/>
          </a:p>
        </p:txBody>
      </p:sp>
      <p:grpSp>
        <p:nvGrpSpPr>
          <p:cNvPr id="4" name="Group 4"/>
          <p:cNvGrpSpPr>
            <a:grpSpLocks/>
          </p:cNvGrpSpPr>
          <p:nvPr/>
        </p:nvGrpSpPr>
        <p:grpSpPr bwMode="auto">
          <a:xfrm>
            <a:off x="990600" y="4038600"/>
            <a:ext cx="7143750" cy="1052513"/>
            <a:chOff x="720" y="3369"/>
            <a:chExt cx="4500" cy="663"/>
          </a:xfrm>
        </p:grpSpPr>
        <p:sp>
          <p:nvSpPr>
            <p:cNvPr id="5" name="Line 5"/>
            <p:cNvSpPr>
              <a:spLocks noChangeShapeType="1"/>
            </p:cNvSpPr>
            <p:nvPr/>
          </p:nvSpPr>
          <p:spPr bwMode="auto">
            <a:xfrm>
              <a:off x="864" y="3513"/>
              <a:ext cx="4272" cy="0"/>
            </a:xfrm>
            <a:prstGeom prst="line">
              <a:avLst/>
            </a:prstGeom>
            <a:noFill/>
            <a:ln w="38100">
              <a:solidFill>
                <a:srgbClr val="644A1A"/>
              </a:solidFill>
              <a:round/>
              <a:headEnd type="none" w="sm" len="sm"/>
              <a:tailEnd type="none" w="sm" len="sm"/>
            </a:ln>
            <a:effectLst/>
          </p:spPr>
          <p:txBody>
            <a:bodyPr/>
            <a:lstStyle/>
            <a:p>
              <a:endParaRPr lang="en-US"/>
            </a:p>
          </p:txBody>
        </p:sp>
        <p:sp>
          <p:nvSpPr>
            <p:cNvPr id="6" name="Line 6"/>
            <p:cNvSpPr>
              <a:spLocks noChangeShapeType="1"/>
            </p:cNvSpPr>
            <p:nvPr/>
          </p:nvSpPr>
          <p:spPr bwMode="auto">
            <a:xfrm>
              <a:off x="864"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Line 7"/>
            <p:cNvSpPr>
              <a:spLocks noChangeShapeType="1"/>
            </p:cNvSpPr>
            <p:nvPr/>
          </p:nvSpPr>
          <p:spPr bwMode="auto">
            <a:xfrm>
              <a:off x="1718"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8" name="Line 8"/>
            <p:cNvSpPr>
              <a:spLocks noChangeShapeType="1"/>
            </p:cNvSpPr>
            <p:nvPr/>
          </p:nvSpPr>
          <p:spPr bwMode="auto">
            <a:xfrm>
              <a:off x="2572"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9" name="Line 9"/>
            <p:cNvSpPr>
              <a:spLocks noChangeShapeType="1"/>
            </p:cNvSpPr>
            <p:nvPr/>
          </p:nvSpPr>
          <p:spPr bwMode="auto">
            <a:xfrm>
              <a:off x="3427"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0" name="Line 10"/>
            <p:cNvSpPr>
              <a:spLocks noChangeShapeType="1"/>
            </p:cNvSpPr>
            <p:nvPr/>
          </p:nvSpPr>
          <p:spPr bwMode="auto">
            <a:xfrm>
              <a:off x="4281"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1" name="Line 11"/>
            <p:cNvSpPr>
              <a:spLocks noChangeShapeType="1"/>
            </p:cNvSpPr>
            <p:nvPr/>
          </p:nvSpPr>
          <p:spPr bwMode="auto">
            <a:xfrm>
              <a:off x="5136" y="336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2" name="Rectangle 12"/>
            <p:cNvSpPr>
              <a:spLocks noChangeArrowheads="1"/>
            </p:cNvSpPr>
            <p:nvPr/>
          </p:nvSpPr>
          <p:spPr bwMode="auto">
            <a:xfrm>
              <a:off x="720"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sp>
          <p:nvSpPr>
            <p:cNvPr id="13" name="Rectangle 13"/>
            <p:cNvSpPr>
              <a:spLocks noChangeArrowheads="1"/>
            </p:cNvSpPr>
            <p:nvPr/>
          </p:nvSpPr>
          <p:spPr bwMode="auto">
            <a:xfrm>
              <a:off x="1574"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4" name="Rectangle 14"/>
            <p:cNvSpPr>
              <a:spLocks noChangeArrowheads="1"/>
            </p:cNvSpPr>
            <p:nvPr/>
          </p:nvSpPr>
          <p:spPr bwMode="auto">
            <a:xfrm>
              <a:off x="2428"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5" name="Rectangle 15"/>
            <p:cNvSpPr>
              <a:spLocks noChangeArrowheads="1"/>
            </p:cNvSpPr>
            <p:nvPr/>
          </p:nvSpPr>
          <p:spPr bwMode="auto">
            <a:xfrm>
              <a:off x="3283"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a:t>
              </a:r>
            </a:p>
          </p:txBody>
        </p:sp>
        <p:sp>
          <p:nvSpPr>
            <p:cNvPr id="16" name="Rectangle 16"/>
            <p:cNvSpPr>
              <a:spLocks noChangeArrowheads="1"/>
            </p:cNvSpPr>
            <p:nvPr/>
          </p:nvSpPr>
          <p:spPr bwMode="auto">
            <a:xfrm>
              <a:off x="4137"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4</a:t>
              </a:r>
            </a:p>
          </p:txBody>
        </p:sp>
        <p:sp>
          <p:nvSpPr>
            <p:cNvPr id="17" name="Rectangle 17"/>
            <p:cNvSpPr>
              <a:spLocks noChangeArrowheads="1"/>
            </p:cNvSpPr>
            <p:nvPr/>
          </p:nvSpPr>
          <p:spPr bwMode="auto">
            <a:xfrm>
              <a:off x="4992" y="370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5</a:t>
              </a:r>
            </a:p>
          </p:txBody>
        </p:sp>
      </p:grpSp>
      <p:sp>
        <p:nvSpPr>
          <p:cNvPr id="18" name="Rectangle 18"/>
          <p:cNvSpPr>
            <a:spLocks noChangeArrowheads="1"/>
          </p:cNvSpPr>
          <p:nvPr/>
        </p:nvSpPr>
        <p:spPr bwMode="auto">
          <a:xfrm>
            <a:off x="7258050" y="3276600"/>
            <a:ext cx="1504950" cy="579438"/>
          </a:xfrm>
          <a:prstGeom prst="rect">
            <a:avLst/>
          </a:prstGeom>
          <a:noFill/>
          <a:ln w="12700" cap="sq">
            <a:noFill/>
            <a:miter lim="800000"/>
            <a:headEnd type="none" w="sm" len="sm"/>
            <a:tailEnd type="none" w="sm" len="sm"/>
          </a:ln>
          <a:effectLst/>
        </p:spPr>
        <p:txBody>
          <a:bodyPr wrap="none">
            <a:spAutoFit/>
          </a:bodyPr>
          <a:lstStyle/>
          <a:p>
            <a:pPr eaLnBrk="1" hangingPunct="1"/>
            <a:r>
              <a:rPr lang="en-US" sz="3200">
                <a:solidFill>
                  <a:srgbClr val="644A1A"/>
                </a:solidFill>
              </a:rPr>
              <a:t>$20,000</a:t>
            </a:r>
          </a:p>
        </p:txBody>
      </p:sp>
      <p:sp>
        <p:nvSpPr>
          <p:cNvPr id="19" name="Rectangle 19"/>
          <p:cNvSpPr>
            <a:spLocks noChangeArrowheads="1"/>
          </p:cNvSpPr>
          <p:nvPr/>
        </p:nvSpPr>
        <p:spPr bwMode="auto">
          <a:xfrm>
            <a:off x="838200" y="3276600"/>
            <a:ext cx="679450" cy="579438"/>
          </a:xfrm>
          <a:prstGeom prst="rect">
            <a:avLst/>
          </a:prstGeom>
          <a:noFill/>
          <a:ln w="12700" cap="sq">
            <a:noFill/>
            <a:miter lim="800000"/>
            <a:headEnd type="none" w="sm" len="sm"/>
            <a:tailEnd type="none" w="sm" len="sm"/>
          </a:ln>
          <a:effectLst/>
        </p:spPr>
        <p:txBody>
          <a:bodyPr wrap="none">
            <a:spAutoFit/>
          </a:bodyPr>
          <a:lstStyle/>
          <a:p>
            <a:pPr eaLnBrk="1" hangingPunct="1"/>
            <a:r>
              <a:rPr lang="en-US" sz="3200" i="1">
                <a:solidFill>
                  <a:srgbClr val="644A1A"/>
                </a:solidFill>
              </a:rPr>
              <a:t>PV</a:t>
            </a:r>
          </a:p>
        </p:txBody>
      </p:sp>
      <p:graphicFrame>
        <p:nvGraphicFramePr>
          <p:cNvPr id="20" name="Object 20"/>
          <p:cNvGraphicFramePr>
            <a:graphicFrameLocks noChangeAspect="1"/>
          </p:cNvGraphicFramePr>
          <p:nvPr/>
        </p:nvGraphicFramePr>
        <p:xfrm>
          <a:off x="914400" y="5257800"/>
          <a:ext cx="3232150" cy="1033463"/>
        </p:xfrm>
        <a:graphic>
          <a:graphicData uri="http://schemas.openxmlformats.org/presentationml/2006/ole">
            <mc:AlternateContent xmlns:mc="http://schemas.openxmlformats.org/markup-compatibility/2006">
              <mc:Choice xmlns:v="urn:schemas-microsoft-com:vml" Requires="v">
                <p:oleObj spid="_x0000_s7185" name="Equation" r:id="rId4" imgW="1307880" imgH="419040" progId="Equation.3">
                  <p:embed/>
                </p:oleObj>
              </mc:Choice>
              <mc:Fallback>
                <p:oleObj name="Equation" r:id="rId4" imgW="130788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5257800"/>
                        <a:ext cx="3232150" cy="1033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Arc 22"/>
          <p:cNvSpPr>
            <a:spLocks/>
          </p:cNvSpPr>
          <p:nvPr/>
        </p:nvSpPr>
        <p:spPr bwMode="auto">
          <a:xfrm flipH="1">
            <a:off x="4038600" y="5105400"/>
            <a:ext cx="4010025" cy="1219200"/>
          </a:xfrm>
          <a:custGeom>
            <a:avLst/>
            <a:gdLst>
              <a:gd name="G0" fmla="+- 21600 0 0"/>
              <a:gd name="G1" fmla="+- 2608 0 0"/>
              <a:gd name="G2" fmla="+- 21600 0 0"/>
              <a:gd name="T0" fmla="*/ 37013 w 37013"/>
              <a:gd name="T1" fmla="*/ 17741 h 24208"/>
              <a:gd name="T2" fmla="*/ 158 w 37013"/>
              <a:gd name="T3" fmla="*/ 0 h 24208"/>
              <a:gd name="T4" fmla="*/ 21600 w 37013"/>
              <a:gd name="T5" fmla="*/ 2608 h 24208"/>
            </a:gdLst>
            <a:ahLst/>
            <a:cxnLst>
              <a:cxn ang="0">
                <a:pos x="T0" y="T1"/>
              </a:cxn>
              <a:cxn ang="0">
                <a:pos x="T2" y="T3"/>
              </a:cxn>
              <a:cxn ang="0">
                <a:pos x="T4" y="T5"/>
              </a:cxn>
            </a:cxnLst>
            <a:rect l="0" t="0" r="r" b="b"/>
            <a:pathLst>
              <a:path w="37013" h="24208" fill="none" extrusionOk="0">
                <a:moveTo>
                  <a:pt x="37012" y="17740"/>
                </a:moveTo>
                <a:cubicBezTo>
                  <a:pt x="32951" y="21877"/>
                  <a:pt x="27397" y="24207"/>
                  <a:pt x="21600" y="24208"/>
                </a:cubicBezTo>
                <a:cubicBezTo>
                  <a:pt x="9670" y="24208"/>
                  <a:pt x="0" y="14537"/>
                  <a:pt x="0" y="2608"/>
                </a:cubicBezTo>
                <a:cubicBezTo>
                  <a:pt x="-1" y="1736"/>
                  <a:pt x="52" y="865"/>
                  <a:pt x="158" y="0"/>
                </a:cubicBezTo>
              </a:path>
              <a:path w="37013" h="24208" stroke="0" extrusionOk="0">
                <a:moveTo>
                  <a:pt x="37012" y="17740"/>
                </a:moveTo>
                <a:cubicBezTo>
                  <a:pt x="32951" y="21877"/>
                  <a:pt x="27397" y="24207"/>
                  <a:pt x="21600" y="24208"/>
                </a:cubicBezTo>
                <a:cubicBezTo>
                  <a:pt x="9670" y="24208"/>
                  <a:pt x="0" y="14537"/>
                  <a:pt x="0" y="2608"/>
                </a:cubicBezTo>
                <a:cubicBezTo>
                  <a:pt x="-1" y="1736"/>
                  <a:pt x="52" y="865"/>
                  <a:pt x="158" y="0"/>
                </a:cubicBezTo>
                <a:lnTo>
                  <a:pt x="21600" y="2608"/>
                </a:lnTo>
                <a:close/>
              </a:path>
            </a:pathLst>
          </a:custGeom>
          <a:noFill/>
          <a:ln w="38100">
            <a:solidFill>
              <a:srgbClr val="644A1A"/>
            </a:solidFill>
            <a:prstDash val="dashDot"/>
            <a:round/>
            <a:headEnd type="triangle" w="med" len="med"/>
            <a:tailEnd type="none" w="sm" len="sm"/>
          </a:ln>
          <a:effectLst/>
        </p:spPr>
        <p:txBody>
          <a:bodyPr wrap="none" anchor="ctr"/>
          <a:lstStyle/>
          <a:p>
            <a:endParaRPr lang="en-US"/>
          </a:p>
        </p:txBody>
      </p:sp>
    </p:spTree>
    <p:extLst>
      <p:ext uri="{BB962C8B-B14F-4D97-AF65-F5344CB8AC3E}">
        <p14:creationId xmlns:p14="http://schemas.microsoft.com/office/powerpoint/2010/main" val="40201333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9"/>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right)">
                                      <p:cBhvr>
                                        <p:cTn id="18" dur="500"/>
                                        <p:tgtEl>
                                          <p:spTgt spid="21"/>
                                        </p:tgtEl>
                                      </p:cBhvr>
                                    </p:animEffect>
                                  </p:childTnLst>
                                </p:cTn>
                              </p:par>
                            </p:childTnLst>
                          </p:cTn>
                        </p:par>
                        <p:par>
                          <p:cTn id="19" fill="hold">
                            <p:stCondLst>
                              <p:cond delay="500"/>
                            </p:stCondLst>
                            <p:childTnLst>
                              <p:par>
                                <p:cTn id="20" presetID="1" presetClass="entr" presetSubtype="0" fill="hold" nodeType="afterEffect">
                                  <p:stCondLst>
                                    <p:cond delay="0"/>
                                  </p:stCondLst>
                                  <p:childTnLst>
                                    <p:set>
                                      <p:cBhvr>
                                        <p:cTn id="21" dur="1" fill="hold">
                                          <p:stCondLst>
                                            <p:cond delay="499"/>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P spid="19" grpId="0" autoUpdateAnimBg="0"/>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is the wait?</a:t>
            </a:r>
            <a:endParaRPr lang="en-US" dirty="0"/>
          </a:p>
        </p:txBody>
      </p:sp>
      <p:sp>
        <p:nvSpPr>
          <p:cNvPr id="3" name="Content Placeholder 2"/>
          <p:cNvSpPr>
            <a:spLocks noGrp="1"/>
          </p:cNvSpPr>
          <p:nvPr>
            <p:ph idx="1"/>
          </p:nvPr>
        </p:nvSpPr>
        <p:spPr>
          <a:xfrm>
            <a:off x="498474" y="1600200"/>
            <a:ext cx="7556313" cy="834571"/>
          </a:xfrm>
        </p:spPr>
        <p:txBody>
          <a:bodyPr/>
          <a:lstStyle/>
          <a:p>
            <a:r>
              <a:rPr lang="en-US" dirty="0"/>
              <a:t>If we deposit $5,000 today in an account paying 10%, how long does it take to grow to $10,000</a:t>
            </a:r>
            <a:r>
              <a:rPr lang="en-US" dirty="0" smtClean="0"/>
              <a:t>?</a:t>
            </a:r>
            <a:endParaRPr lang="en-US" dirty="0"/>
          </a:p>
        </p:txBody>
      </p:sp>
      <p:graphicFrame>
        <p:nvGraphicFramePr>
          <p:cNvPr id="4" name="Object 3"/>
          <p:cNvGraphicFramePr>
            <a:graphicFrameLocks noChangeAspect="1"/>
          </p:cNvGraphicFramePr>
          <p:nvPr/>
        </p:nvGraphicFramePr>
        <p:xfrm>
          <a:off x="990600" y="2605088"/>
          <a:ext cx="2760663" cy="595312"/>
        </p:xfrm>
        <a:graphic>
          <a:graphicData uri="http://schemas.openxmlformats.org/presentationml/2006/ole">
            <mc:AlternateContent xmlns:mc="http://schemas.openxmlformats.org/markup-compatibility/2006">
              <mc:Choice xmlns:v="urn:schemas-microsoft-com:vml" Requires="v">
                <p:oleObj spid="_x0000_s8279" name="Equation" r:id="rId4" imgW="35785800" imgH="7702920" progId="Equation.3">
                  <p:embed/>
                </p:oleObj>
              </mc:Choice>
              <mc:Fallback>
                <p:oleObj name="Equation" r:id="rId4" imgW="35785800" imgH="77029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605088"/>
                        <a:ext cx="2760663"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nvGraphicFramePr>
        <p:xfrm>
          <a:off x="4572000" y="2605088"/>
          <a:ext cx="4046538" cy="563562"/>
        </p:xfrm>
        <a:graphic>
          <a:graphicData uri="http://schemas.openxmlformats.org/presentationml/2006/ole">
            <mc:AlternateContent xmlns:mc="http://schemas.openxmlformats.org/markup-compatibility/2006">
              <mc:Choice xmlns:v="urn:schemas-microsoft-com:vml" Requires="v">
                <p:oleObj spid="_x0000_s8280" name="Equation" r:id="rId6" imgW="52464600" imgH="7296840" progId="Equation.3">
                  <p:embed/>
                </p:oleObj>
              </mc:Choice>
              <mc:Fallback>
                <p:oleObj name="Equation" r:id="rId6" imgW="52464600" imgH="72968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2605088"/>
                        <a:ext cx="4046538"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2878138" y="3462338"/>
          <a:ext cx="3387725" cy="1033462"/>
        </p:xfrm>
        <a:graphic>
          <a:graphicData uri="http://schemas.openxmlformats.org/presentationml/2006/ole">
            <mc:AlternateContent xmlns:mc="http://schemas.openxmlformats.org/markup-compatibility/2006">
              <mc:Choice xmlns:v="urn:schemas-microsoft-com:vml" Requires="v">
                <p:oleObj spid="_x0000_s8281" name="Equation" r:id="rId8" imgW="43921800" imgH="13388040" progId="Equation.3">
                  <p:embed/>
                </p:oleObj>
              </mc:Choice>
              <mc:Fallback>
                <p:oleObj name="Equation" r:id="rId8" imgW="43921800" imgH="1338804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78138" y="3462338"/>
                        <a:ext cx="3387725"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3379788" y="4618038"/>
          <a:ext cx="2384425" cy="563562"/>
        </p:xfrm>
        <a:graphic>
          <a:graphicData uri="http://schemas.openxmlformats.org/presentationml/2006/ole">
            <mc:AlternateContent xmlns:mc="http://schemas.openxmlformats.org/markup-compatibility/2006">
              <mc:Choice xmlns:v="urn:schemas-microsoft-com:vml" Requires="v">
                <p:oleObj spid="_x0000_s8282" name="Equation" r:id="rId10" imgW="30904200" imgH="7296840" progId="Equation.3">
                  <p:embed/>
                </p:oleObj>
              </mc:Choice>
              <mc:Fallback>
                <p:oleObj name="Equation" r:id="rId10" imgW="30904200" imgH="729684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79788" y="4618038"/>
                        <a:ext cx="238442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nvGraphicFramePr>
        <p:xfrm>
          <a:off x="1920875" y="5595938"/>
          <a:ext cx="5302250" cy="1033462"/>
        </p:xfrm>
        <a:graphic>
          <a:graphicData uri="http://schemas.openxmlformats.org/presentationml/2006/ole">
            <mc:AlternateContent xmlns:mc="http://schemas.openxmlformats.org/markup-compatibility/2006">
              <mc:Choice xmlns:v="urn:schemas-microsoft-com:vml" Requires="v">
                <p:oleObj spid="_x0000_s8283" name="Equation" r:id="rId12" imgW="68736600" imgH="13388040" progId="Equation.3">
                  <p:embed/>
                </p:oleObj>
              </mc:Choice>
              <mc:Fallback>
                <p:oleObj name="Equation" r:id="rId12" imgW="68736600" imgH="13388040" progId="Equation.3">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20875" y="5595938"/>
                        <a:ext cx="5302250"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004317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Rate Is Enough?</a:t>
            </a:r>
          </a:p>
        </p:txBody>
      </p:sp>
      <p:sp>
        <p:nvSpPr>
          <p:cNvPr id="3" name="Content Placeholder 2"/>
          <p:cNvSpPr>
            <a:spLocks noGrp="1"/>
          </p:cNvSpPr>
          <p:nvPr>
            <p:ph idx="1"/>
          </p:nvPr>
        </p:nvSpPr>
        <p:spPr>
          <a:xfrm>
            <a:off x="498474" y="1458686"/>
            <a:ext cx="7556313" cy="1531257"/>
          </a:xfrm>
        </p:spPr>
        <p:txBody>
          <a:bodyPr/>
          <a:lstStyle/>
          <a:p>
            <a:r>
              <a:rPr lang="en-US" dirty="0"/>
              <a:t>Assume the total cost of a college education will be $50,000 when your child enters college in 12 years. You have $5,000 to invest today. What rate of interest must you earn on your investment to cover the cost of your child’s education?</a:t>
            </a:r>
          </a:p>
        </p:txBody>
      </p:sp>
      <p:graphicFrame>
        <p:nvGraphicFramePr>
          <p:cNvPr id="4" name="Object 3"/>
          <p:cNvGraphicFramePr>
            <a:graphicFrameLocks noChangeAspect="1"/>
          </p:cNvGraphicFramePr>
          <p:nvPr>
            <p:extLst>
              <p:ext uri="{D42A27DB-BD31-4B8C-83A1-F6EECF244321}">
                <p14:modId xmlns:p14="http://schemas.microsoft.com/office/powerpoint/2010/main" val="3029297884"/>
              </p:ext>
            </p:extLst>
          </p:nvPr>
        </p:nvGraphicFramePr>
        <p:xfrm>
          <a:off x="990600" y="2989943"/>
          <a:ext cx="2760663" cy="595313"/>
        </p:xfrm>
        <a:graphic>
          <a:graphicData uri="http://schemas.openxmlformats.org/presentationml/2006/ole">
            <mc:AlternateContent xmlns:mc="http://schemas.openxmlformats.org/markup-compatibility/2006">
              <mc:Choice xmlns:v="urn:schemas-microsoft-com:vml" Requires="v">
                <p:oleObj spid="_x0000_s9303" name="Equation" r:id="rId4" imgW="1474560" imgH="304560" progId="Equation.3">
                  <p:embed/>
                </p:oleObj>
              </mc:Choice>
              <mc:Fallback>
                <p:oleObj name="Equation" r:id="rId4" imgW="1474560" imgH="3045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989943"/>
                        <a:ext cx="2760663"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285711232"/>
              </p:ext>
            </p:extLst>
          </p:nvPr>
        </p:nvGraphicFramePr>
        <p:xfrm>
          <a:off x="4541838" y="3035981"/>
          <a:ext cx="4108450" cy="563562"/>
        </p:xfrm>
        <a:graphic>
          <a:graphicData uri="http://schemas.openxmlformats.org/presentationml/2006/ole">
            <mc:AlternateContent xmlns:mc="http://schemas.openxmlformats.org/markup-compatibility/2006">
              <mc:Choice xmlns:v="urn:schemas-microsoft-com:vml" Requires="v">
                <p:oleObj spid="_x0000_s9304" name="Equation" r:id="rId6" imgW="53278200" imgH="7296840" progId="Equation.3">
                  <p:embed/>
                </p:oleObj>
              </mc:Choice>
              <mc:Fallback>
                <p:oleObj name="Equation" r:id="rId6" imgW="53278200" imgH="72968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41838" y="3035981"/>
                        <a:ext cx="410845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120499483"/>
              </p:ext>
            </p:extLst>
          </p:nvPr>
        </p:nvGraphicFramePr>
        <p:xfrm>
          <a:off x="881063" y="3980543"/>
          <a:ext cx="3608387" cy="1033463"/>
        </p:xfrm>
        <a:graphic>
          <a:graphicData uri="http://schemas.openxmlformats.org/presentationml/2006/ole">
            <mc:AlternateContent xmlns:mc="http://schemas.openxmlformats.org/markup-compatibility/2006">
              <mc:Choice xmlns:v="urn:schemas-microsoft-com:vml" Requires="v">
                <p:oleObj spid="_x0000_s9305" name="Equation" r:id="rId8" imgW="46769400" imgH="13388040" progId="Equation.3">
                  <p:embed/>
                </p:oleObj>
              </mc:Choice>
              <mc:Fallback>
                <p:oleObj name="Equation" r:id="rId8" imgW="46769400" imgH="1338804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1063" y="3980543"/>
                        <a:ext cx="3608387"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49470833"/>
              </p:ext>
            </p:extLst>
          </p:nvPr>
        </p:nvGraphicFramePr>
        <p:xfrm>
          <a:off x="5397500" y="4178981"/>
          <a:ext cx="2070100" cy="563562"/>
        </p:xfrm>
        <a:graphic>
          <a:graphicData uri="http://schemas.openxmlformats.org/presentationml/2006/ole">
            <mc:AlternateContent xmlns:mc="http://schemas.openxmlformats.org/markup-compatibility/2006">
              <mc:Choice xmlns:v="urn:schemas-microsoft-com:vml" Requires="v">
                <p:oleObj spid="_x0000_s9306" name="Equation" r:id="rId10" imgW="26836200" imgH="7296840" progId="Equation.3">
                  <p:embed/>
                </p:oleObj>
              </mc:Choice>
              <mc:Fallback>
                <p:oleObj name="Equation" r:id="rId10" imgW="26836200" imgH="729684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97500" y="4178981"/>
                        <a:ext cx="20701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73390226"/>
              </p:ext>
            </p:extLst>
          </p:nvPr>
        </p:nvGraphicFramePr>
        <p:xfrm>
          <a:off x="2139950" y="5275943"/>
          <a:ext cx="4862513" cy="501650"/>
        </p:xfrm>
        <a:graphic>
          <a:graphicData uri="http://schemas.openxmlformats.org/presentationml/2006/ole">
            <mc:AlternateContent xmlns:mc="http://schemas.openxmlformats.org/markup-compatibility/2006">
              <mc:Choice xmlns:v="urn:schemas-microsoft-com:vml" Requires="v">
                <p:oleObj spid="_x0000_s9307" name="Equation" r:id="rId12" imgW="63041400" imgH="6484680" progId="Equation.3">
                  <p:embed/>
                </p:oleObj>
              </mc:Choice>
              <mc:Fallback>
                <p:oleObj name="Equation" r:id="rId12" imgW="63041400" imgH="6484680" progId="Equation.3">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39950" y="5275943"/>
                        <a:ext cx="48625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9"/>
          <p:cNvSpPr>
            <a:spLocks noChangeArrowheads="1"/>
          </p:cNvSpPr>
          <p:nvPr/>
        </p:nvSpPr>
        <p:spPr bwMode="auto">
          <a:xfrm>
            <a:off x="3751263" y="5983514"/>
            <a:ext cx="2347913" cy="519113"/>
          </a:xfrm>
          <a:prstGeom prst="rect">
            <a:avLst/>
          </a:prstGeom>
          <a:noFill/>
          <a:ln w="12700" cap="sq">
            <a:noFill/>
            <a:miter lim="800000"/>
            <a:headEnd type="none" w="sm" len="sm"/>
            <a:tailEnd type="none" w="sm" len="sm"/>
          </a:ln>
          <a:effectLst/>
        </p:spPr>
        <p:txBody>
          <a:bodyPr wrap="none">
            <a:spAutoFit/>
          </a:bodyPr>
          <a:lstStyle/>
          <a:p>
            <a:pPr eaLnBrk="1" hangingPunct="1"/>
            <a:r>
              <a:rPr lang="en-US" dirty="0">
                <a:solidFill>
                  <a:srgbClr val="644A1A"/>
                </a:solidFill>
              </a:rPr>
              <a:t>About 21.15%.</a:t>
            </a:r>
          </a:p>
        </p:txBody>
      </p:sp>
    </p:spTree>
    <p:extLst>
      <p:ext uri="{BB962C8B-B14F-4D97-AF65-F5344CB8AC3E}">
        <p14:creationId xmlns:p14="http://schemas.microsoft.com/office/powerpoint/2010/main" val="32146709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Valuing Level Cash Flows: Annuities and Perpetuities</a:t>
            </a:r>
            <a:endParaRPr lang="en-US" dirty="0"/>
          </a:p>
        </p:txBody>
      </p:sp>
      <p:sp>
        <p:nvSpPr>
          <p:cNvPr id="3" name="Content Placeholder 2"/>
          <p:cNvSpPr>
            <a:spLocks noGrp="1"/>
          </p:cNvSpPr>
          <p:nvPr>
            <p:ph idx="1"/>
          </p:nvPr>
        </p:nvSpPr>
        <p:spPr/>
        <p:txBody>
          <a:bodyPr>
            <a:normAutofit fontScale="85000" lnSpcReduction="10000"/>
          </a:bodyPr>
          <a:lstStyle/>
          <a:p>
            <a:r>
              <a:rPr lang="en-US" sz="2800" dirty="0"/>
              <a:t>Perpetuity</a:t>
            </a:r>
          </a:p>
          <a:p>
            <a:pPr lvl="1"/>
            <a:r>
              <a:rPr lang="en-US" sz="2400" dirty="0"/>
              <a:t>A constant stream of cash flows that lasts forever.</a:t>
            </a:r>
          </a:p>
          <a:p>
            <a:r>
              <a:rPr lang="en-US" sz="2800" dirty="0"/>
              <a:t>Growing perpetuity</a:t>
            </a:r>
          </a:p>
          <a:p>
            <a:pPr lvl="1"/>
            <a:r>
              <a:rPr lang="en-US" sz="2400" dirty="0"/>
              <a:t>A stream of cash flows that grows at a constant rate forever.</a:t>
            </a:r>
          </a:p>
          <a:p>
            <a:r>
              <a:rPr lang="en-US" sz="2800" dirty="0"/>
              <a:t>Annuity</a:t>
            </a:r>
          </a:p>
          <a:p>
            <a:pPr lvl="1"/>
            <a:r>
              <a:rPr lang="en-US" sz="2400" dirty="0"/>
              <a:t>A stream of constant cash flows that lasts for a fixed number of periods.</a:t>
            </a:r>
          </a:p>
          <a:p>
            <a:r>
              <a:rPr lang="en-US" sz="2800" dirty="0"/>
              <a:t>Growing annuity</a:t>
            </a:r>
          </a:p>
          <a:p>
            <a:pPr lvl="1"/>
            <a:r>
              <a:rPr lang="en-US" sz="2400" dirty="0"/>
              <a:t>A stream of cash flows that grows at a constant rate for a fixed number of periods.</a:t>
            </a:r>
          </a:p>
          <a:p>
            <a:endParaRPr lang="en-US" dirty="0"/>
          </a:p>
        </p:txBody>
      </p:sp>
    </p:spTree>
    <p:extLst>
      <p:ext uri="{BB962C8B-B14F-4D97-AF65-F5344CB8AC3E}">
        <p14:creationId xmlns:p14="http://schemas.microsoft.com/office/powerpoint/2010/main" val="720292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Perpetuity</a:t>
            </a:r>
            <a:endParaRPr lang="en-US" dirty="0"/>
          </a:p>
        </p:txBody>
      </p:sp>
      <p:sp>
        <p:nvSpPr>
          <p:cNvPr id="3" name="Content Placeholder 2"/>
          <p:cNvSpPr>
            <a:spLocks noGrp="1"/>
          </p:cNvSpPr>
          <p:nvPr>
            <p:ph idx="1"/>
          </p:nvPr>
        </p:nvSpPr>
        <p:spPr>
          <a:xfrm>
            <a:off x="498474" y="1313543"/>
            <a:ext cx="7556313" cy="573314"/>
          </a:xfrm>
        </p:spPr>
        <p:txBody>
          <a:bodyPr/>
          <a:lstStyle/>
          <a:p>
            <a:r>
              <a:rPr lang="en-US" dirty="0"/>
              <a:t>A constant stream of cash flows that lasts forever</a:t>
            </a:r>
            <a:r>
              <a:rPr lang="en-US" dirty="0" smtClean="0"/>
              <a:t>.</a:t>
            </a:r>
            <a:endParaRPr lang="en-US" dirty="0"/>
          </a:p>
        </p:txBody>
      </p:sp>
      <p:sp>
        <p:nvSpPr>
          <p:cNvPr id="4" name="Line 1029"/>
          <p:cNvSpPr>
            <a:spLocks noChangeShapeType="1"/>
          </p:cNvSpPr>
          <p:nvPr/>
        </p:nvSpPr>
        <p:spPr bwMode="auto">
          <a:xfrm>
            <a:off x="2057400" y="2628900"/>
            <a:ext cx="5715000" cy="0"/>
          </a:xfrm>
          <a:prstGeom prst="line">
            <a:avLst/>
          </a:prstGeom>
          <a:noFill/>
          <a:ln w="38100">
            <a:solidFill>
              <a:srgbClr val="644A1A"/>
            </a:solidFill>
            <a:round/>
            <a:headEnd type="none" w="sm" len="sm"/>
            <a:tailEnd type="none" w="sm" len="sm"/>
          </a:ln>
          <a:effectLst/>
        </p:spPr>
        <p:txBody>
          <a:bodyPr/>
          <a:lstStyle/>
          <a:p>
            <a:endParaRPr lang="en-US"/>
          </a:p>
        </p:txBody>
      </p:sp>
      <p:grpSp>
        <p:nvGrpSpPr>
          <p:cNvPr id="5" name="Group 1046"/>
          <p:cNvGrpSpPr>
            <a:grpSpLocks/>
          </p:cNvGrpSpPr>
          <p:nvPr/>
        </p:nvGrpSpPr>
        <p:grpSpPr bwMode="auto">
          <a:xfrm>
            <a:off x="1828800" y="2400300"/>
            <a:ext cx="361950" cy="1052513"/>
            <a:chOff x="624" y="2544"/>
            <a:chExt cx="228" cy="663"/>
          </a:xfrm>
        </p:grpSpPr>
        <p:sp>
          <p:nvSpPr>
            <p:cNvPr id="6" name="Line 1030"/>
            <p:cNvSpPr>
              <a:spLocks noChangeShapeType="1"/>
            </p:cNvSpPr>
            <p:nvPr/>
          </p:nvSpPr>
          <p:spPr bwMode="auto">
            <a:xfrm>
              <a:off x="76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Rectangle 1036"/>
            <p:cNvSpPr>
              <a:spLocks noChangeArrowheads="1"/>
            </p:cNvSpPr>
            <p:nvPr/>
          </p:nvSpPr>
          <p:spPr bwMode="auto">
            <a:xfrm>
              <a:off x="62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grpSp>
      <p:sp>
        <p:nvSpPr>
          <p:cNvPr id="8" name="Text Box 1042"/>
          <p:cNvSpPr txBox="1">
            <a:spLocks noChangeArrowheads="1"/>
          </p:cNvSpPr>
          <p:nvPr/>
        </p:nvSpPr>
        <p:spPr bwMode="auto">
          <a:xfrm>
            <a:off x="7848600" y="2095500"/>
            <a:ext cx="609600" cy="701675"/>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4000">
                <a:solidFill>
                  <a:srgbClr val="644A1A"/>
                </a:solidFill>
              </a:rPr>
              <a:t>…</a:t>
            </a:r>
          </a:p>
        </p:txBody>
      </p:sp>
      <p:grpSp>
        <p:nvGrpSpPr>
          <p:cNvPr id="9" name="Group 1047"/>
          <p:cNvGrpSpPr>
            <a:grpSpLocks/>
          </p:cNvGrpSpPr>
          <p:nvPr/>
        </p:nvGrpSpPr>
        <p:grpSpPr bwMode="auto">
          <a:xfrm>
            <a:off x="3325813" y="1752600"/>
            <a:ext cx="447675" cy="1700213"/>
            <a:chOff x="1567" y="2136"/>
            <a:chExt cx="282" cy="1071"/>
          </a:xfrm>
        </p:grpSpPr>
        <p:sp>
          <p:nvSpPr>
            <p:cNvPr id="10" name="Line 1031"/>
            <p:cNvSpPr>
              <a:spLocks noChangeShapeType="1"/>
            </p:cNvSpPr>
            <p:nvPr/>
          </p:nvSpPr>
          <p:spPr bwMode="auto">
            <a:xfrm>
              <a:off x="1711"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1" name="Rectangle 1037"/>
            <p:cNvSpPr>
              <a:spLocks noChangeArrowheads="1"/>
            </p:cNvSpPr>
            <p:nvPr/>
          </p:nvSpPr>
          <p:spPr bwMode="auto">
            <a:xfrm>
              <a:off x="1567"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2" name="Rectangle 1043"/>
            <p:cNvSpPr>
              <a:spLocks noChangeArrowheads="1"/>
            </p:cNvSpPr>
            <p:nvPr/>
          </p:nvSpPr>
          <p:spPr bwMode="auto">
            <a:xfrm>
              <a:off x="1584" y="2136"/>
              <a:ext cx="265"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p>
          </p:txBody>
        </p:sp>
      </p:grpSp>
      <p:grpSp>
        <p:nvGrpSpPr>
          <p:cNvPr id="13" name="Group 1048"/>
          <p:cNvGrpSpPr>
            <a:grpSpLocks/>
          </p:cNvGrpSpPr>
          <p:nvPr/>
        </p:nvGrpSpPr>
        <p:grpSpPr bwMode="auto">
          <a:xfrm>
            <a:off x="4833938" y="1752600"/>
            <a:ext cx="423862" cy="1700213"/>
            <a:chOff x="2517" y="2136"/>
            <a:chExt cx="267" cy="1071"/>
          </a:xfrm>
        </p:grpSpPr>
        <p:sp>
          <p:nvSpPr>
            <p:cNvPr id="14" name="Line 1032"/>
            <p:cNvSpPr>
              <a:spLocks noChangeShapeType="1"/>
            </p:cNvSpPr>
            <p:nvPr/>
          </p:nvSpPr>
          <p:spPr bwMode="auto">
            <a:xfrm>
              <a:off x="2661"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5" name="Rectangle 1038"/>
            <p:cNvSpPr>
              <a:spLocks noChangeArrowheads="1"/>
            </p:cNvSpPr>
            <p:nvPr/>
          </p:nvSpPr>
          <p:spPr bwMode="auto">
            <a:xfrm>
              <a:off x="2517"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6" name="Rectangle 1044"/>
            <p:cNvSpPr>
              <a:spLocks noChangeArrowheads="1"/>
            </p:cNvSpPr>
            <p:nvPr/>
          </p:nvSpPr>
          <p:spPr bwMode="auto">
            <a:xfrm>
              <a:off x="2519" y="2136"/>
              <a:ext cx="265"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p>
          </p:txBody>
        </p:sp>
      </p:grpSp>
      <p:grpSp>
        <p:nvGrpSpPr>
          <p:cNvPr id="17" name="Group 1049"/>
          <p:cNvGrpSpPr>
            <a:grpSpLocks/>
          </p:cNvGrpSpPr>
          <p:nvPr/>
        </p:nvGrpSpPr>
        <p:grpSpPr bwMode="auto">
          <a:xfrm>
            <a:off x="6372225" y="1752600"/>
            <a:ext cx="420688" cy="1700213"/>
            <a:chOff x="3486" y="2136"/>
            <a:chExt cx="265" cy="1071"/>
          </a:xfrm>
        </p:grpSpPr>
        <p:sp>
          <p:nvSpPr>
            <p:cNvPr id="18" name="Line 1033"/>
            <p:cNvSpPr>
              <a:spLocks noChangeShapeType="1"/>
            </p:cNvSpPr>
            <p:nvPr/>
          </p:nvSpPr>
          <p:spPr bwMode="auto">
            <a:xfrm>
              <a:off x="361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9" name="Rectangle 1039"/>
            <p:cNvSpPr>
              <a:spLocks noChangeArrowheads="1"/>
            </p:cNvSpPr>
            <p:nvPr/>
          </p:nvSpPr>
          <p:spPr bwMode="auto">
            <a:xfrm>
              <a:off x="350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a:t>
              </a:r>
            </a:p>
          </p:txBody>
        </p:sp>
        <p:sp>
          <p:nvSpPr>
            <p:cNvPr id="20" name="Rectangle 1045"/>
            <p:cNvSpPr>
              <a:spLocks noChangeArrowheads="1"/>
            </p:cNvSpPr>
            <p:nvPr/>
          </p:nvSpPr>
          <p:spPr bwMode="auto">
            <a:xfrm>
              <a:off x="3486" y="2136"/>
              <a:ext cx="265"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p>
          </p:txBody>
        </p:sp>
      </p:grpSp>
      <p:graphicFrame>
        <p:nvGraphicFramePr>
          <p:cNvPr id="22" name="Object 1051"/>
          <p:cNvGraphicFramePr>
            <a:graphicFrameLocks noChangeAspect="1"/>
          </p:cNvGraphicFramePr>
          <p:nvPr/>
        </p:nvGraphicFramePr>
        <p:xfrm>
          <a:off x="1981200" y="3581400"/>
          <a:ext cx="6096000" cy="1150938"/>
        </p:xfrm>
        <a:graphic>
          <a:graphicData uri="http://schemas.openxmlformats.org/presentationml/2006/ole">
            <mc:AlternateContent xmlns:mc="http://schemas.openxmlformats.org/markup-compatibility/2006">
              <mc:Choice xmlns:v="urn:schemas-microsoft-com:vml" Requires="v">
                <p:oleObj spid="_x0000_s11294" name="Equation" r:id="rId4" imgW="2222280" imgH="419040" progId="Equation.3">
                  <p:embed/>
                </p:oleObj>
              </mc:Choice>
              <mc:Fallback>
                <p:oleObj name="Equation" r:id="rId4" imgW="222228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581400"/>
                        <a:ext cx="6096000" cy="1150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1052"/>
          <p:cNvGraphicFramePr>
            <a:graphicFrameLocks noChangeAspect="1"/>
          </p:cNvGraphicFramePr>
          <p:nvPr/>
        </p:nvGraphicFramePr>
        <p:xfrm>
          <a:off x="2895600" y="5562600"/>
          <a:ext cx="1498600" cy="1081088"/>
        </p:xfrm>
        <a:graphic>
          <a:graphicData uri="http://schemas.openxmlformats.org/presentationml/2006/ole">
            <mc:AlternateContent xmlns:mc="http://schemas.openxmlformats.org/markup-compatibility/2006">
              <mc:Choice xmlns:v="urn:schemas-microsoft-com:vml" Requires="v">
                <p:oleObj spid="_x0000_s11295" name="Equation" r:id="rId6" imgW="545760" imgH="393480" progId="Equation.3">
                  <p:embed/>
                </p:oleObj>
              </mc:Choice>
              <mc:Fallback>
                <p:oleObj name="Equation" r:id="rId6" imgW="54576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5562600"/>
                        <a:ext cx="1498600"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Content Placeholder 2"/>
          <p:cNvSpPr txBox="1">
            <a:spLocks/>
          </p:cNvSpPr>
          <p:nvPr/>
        </p:nvSpPr>
        <p:spPr>
          <a:xfrm>
            <a:off x="901887" y="5011058"/>
            <a:ext cx="7556313" cy="573314"/>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buNone/>
            </a:pPr>
            <a:r>
              <a:rPr lang="en-US" dirty="0" smtClean="0"/>
              <a:t>The formula for the present value of a perpetuity is:</a:t>
            </a:r>
            <a:endParaRPr lang="en-US" dirty="0"/>
          </a:p>
        </p:txBody>
      </p:sp>
    </p:spTree>
    <p:extLst>
      <p:ext uri="{BB962C8B-B14F-4D97-AF65-F5344CB8AC3E}">
        <p14:creationId xmlns:p14="http://schemas.microsoft.com/office/powerpoint/2010/main" val="2296945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98474" y="1400628"/>
            <a:ext cx="7556313" cy="1690915"/>
          </a:xfrm>
        </p:spPr>
        <p:txBody>
          <a:bodyPr/>
          <a:lstStyle/>
          <a:p>
            <a:pPr>
              <a:buFontTx/>
              <a:buNone/>
            </a:pPr>
            <a:r>
              <a:rPr lang="en-US" dirty="0"/>
              <a:t>What is the value of a British </a:t>
            </a:r>
            <a:r>
              <a:rPr lang="en-US" dirty="0" err="1"/>
              <a:t>consol</a:t>
            </a:r>
            <a:r>
              <a:rPr lang="en-US" dirty="0"/>
              <a:t> that promises to pay </a:t>
            </a:r>
            <a:r>
              <a:rPr lang="en-US" dirty="0">
                <a:cs typeface="Times New Roman" pitchFamily="18" charset="0"/>
              </a:rPr>
              <a:t>£15 each year, every year until the sun turns into a red giant and burns the planet to a crisp? </a:t>
            </a:r>
          </a:p>
          <a:p>
            <a:pPr>
              <a:buFontTx/>
              <a:buNone/>
            </a:pPr>
            <a:r>
              <a:rPr lang="en-US" dirty="0">
                <a:cs typeface="Times New Roman" pitchFamily="18" charset="0"/>
              </a:rPr>
              <a:t>The interest rate is 10-percent</a:t>
            </a:r>
            <a:r>
              <a:rPr lang="en-US" dirty="0"/>
              <a:t>.</a:t>
            </a:r>
          </a:p>
          <a:p>
            <a:endParaRPr lang="en-US" dirty="0"/>
          </a:p>
        </p:txBody>
      </p:sp>
      <p:sp>
        <p:nvSpPr>
          <p:cNvPr id="4" name="Line 4"/>
          <p:cNvSpPr>
            <a:spLocks noChangeShapeType="1"/>
          </p:cNvSpPr>
          <p:nvPr/>
        </p:nvSpPr>
        <p:spPr bwMode="auto">
          <a:xfrm>
            <a:off x="1520825" y="4399757"/>
            <a:ext cx="5715000" cy="0"/>
          </a:xfrm>
          <a:prstGeom prst="line">
            <a:avLst/>
          </a:prstGeom>
          <a:noFill/>
          <a:ln w="38100">
            <a:solidFill>
              <a:srgbClr val="644A1A"/>
            </a:solidFill>
            <a:round/>
            <a:headEnd type="none" w="sm" len="sm"/>
            <a:tailEnd type="none" w="sm" len="sm"/>
          </a:ln>
          <a:effectLst/>
        </p:spPr>
        <p:txBody>
          <a:bodyPr/>
          <a:lstStyle/>
          <a:p>
            <a:endParaRPr lang="en-US"/>
          </a:p>
        </p:txBody>
      </p:sp>
      <p:grpSp>
        <p:nvGrpSpPr>
          <p:cNvPr id="5" name="Group 5"/>
          <p:cNvGrpSpPr>
            <a:grpSpLocks/>
          </p:cNvGrpSpPr>
          <p:nvPr/>
        </p:nvGrpSpPr>
        <p:grpSpPr bwMode="auto">
          <a:xfrm>
            <a:off x="1292225" y="4171157"/>
            <a:ext cx="361950" cy="1052512"/>
            <a:chOff x="624" y="2544"/>
            <a:chExt cx="228" cy="663"/>
          </a:xfrm>
        </p:grpSpPr>
        <p:sp>
          <p:nvSpPr>
            <p:cNvPr id="6" name="Line 6"/>
            <p:cNvSpPr>
              <a:spLocks noChangeShapeType="1"/>
            </p:cNvSpPr>
            <p:nvPr/>
          </p:nvSpPr>
          <p:spPr bwMode="auto">
            <a:xfrm>
              <a:off x="76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Rectangle 7"/>
            <p:cNvSpPr>
              <a:spLocks noChangeArrowheads="1"/>
            </p:cNvSpPr>
            <p:nvPr/>
          </p:nvSpPr>
          <p:spPr bwMode="auto">
            <a:xfrm>
              <a:off x="62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grpSp>
      <p:sp>
        <p:nvSpPr>
          <p:cNvPr id="8" name="Text Box 8"/>
          <p:cNvSpPr txBox="1">
            <a:spLocks noChangeArrowheads="1"/>
          </p:cNvSpPr>
          <p:nvPr/>
        </p:nvSpPr>
        <p:spPr bwMode="auto">
          <a:xfrm>
            <a:off x="7312025" y="3866357"/>
            <a:ext cx="609600" cy="701675"/>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4000">
                <a:solidFill>
                  <a:srgbClr val="644A1A"/>
                </a:solidFill>
              </a:rPr>
              <a:t>…</a:t>
            </a:r>
          </a:p>
        </p:txBody>
      </p:sp>
      <p:grpSp>
        <p:nvGrpSpPr>
          <p:cNvPr id="9" name="Group 9"/>
          <p:cNvGrpSpPr>
            <a:grpSpLocks/>
          </p:cNvGrpSpPr>
          <p:nvPr/>
        </p:nvGrpSpPr>
        <p:grpSpPr bwMode="auto">
          <a:xfrm>
            <a:off x="2789238" y="3523457"/>
            <a:ext cx="744537" cy="1700212"/>
            <a:chOff x="1567" y="2136"/>
            <a:chExt cx="469" cy="1071"/>
          </a:xfrm>
        </p:grpSpPr>
        <p:sp>
          <p:nvSpPr>
            <p:cNvPr id="10" name="Line 10"/>
            <p:cNvSpPr>
              <a:spLocks noChangeShapeType="1"/>
            </p:cNvSpPr>
            <p:nvPr/>
          </p:nvSpPr>
          <p:spPr bwMode="auto">
            <a:xfrm>
              <a:off x="1711"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1" name="Rectangle 11"/>
            <p:cNvSpPr>
              <a:spLocks noChangeArrowheads="1"/>
            </p:cNvSpPr>
            <p:nvPr/>
          </p:nvSpPr>
          <p:spPr bwMode="auto">
            <a:xfrm>
              <a:off x="1567"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2" name="Rectangle 12"/>
            <p:cNvSpPr>
              <a:spLocks noChangeArrowheads="1"/>
            </p:cNvSpPr>
            <p:nvPr/>
          </p:nvSpPr>
          <p:spPr bwMode="auto">
            <a:xfrm>
              <a:off x="1584" y="2136"/>
              <a:ext cx="452"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cs typeface="Times New Roman" pitchFamily="18" charset="0"/>
                </a:rPr>
                <a:t>£15</a:t>
              </a:r>
            </a:p>
          </p:txBody>
        </p:sp>
      </p:grpSp>
      <p:grpSp>
        <p:nvGrpSpPr>
          <p:cNvPr id="13" name="Group 13"/>
          <p:cNvGrpSpPr>
            <a:grpSpLocks/>
          </p:cNvGrpSpPr>
          <p:nvPr/>
        </p:nvGrpSpPr>
        <p:grpSpPr bwMode="auto">
          <a:xfrm>
            <a:off x="4297363" y="3523457"/>
            <a:ext cx="720725" cy="1700212"/>
            <a:chOff x="2517" y="2136"/>
            <a:chExt cx="454" cy="1071"/>
          </a:xfrm>
        </p:grpSpPr>
        <p:sp>
          <p:nvSpPr>
            <p:cNvPr id="14" name="Line 14"/>
            <p:cNvSpPr>
              <a:spLocks noChangeShapeType="1"/>
            </p:cNvSpPr>
            <p:nvPr/>
          </p:nvSpPr>
          <p:spPr bwMode="auto">
            <a:xfrm>
              <a:off x="2661"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5" name="Rectangle 15"/>
            <p:cNvSpPr>
              <a:spLocks noChangeArrowheads="1"/>
            </p:cNvSpPr>
            <p:nvPr/>
          </p:nvSpPr>
          <p:spPr bwMode="auto">
            <a:xfrm>
              <a:off x="2517"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6" name="Rectangle 16"/>
            <p:cNvSpPr>
              <a:spLocks noChangeArrowheads="1"/>
            </p:cNvSpPr>
            <p:nvPr/>
          </p:nvSpPr>
          <p:spPr bwMode="auto">
            <a:xfrm>
              <a:off x="2519" y="2136"/>
              <a:ext cx="452"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cs typeface="Times New Roman" pitchFamily="18" charset="0"/>
                </a:rPr>
                <a:t>£15</a:t>
              </a:r>
            </a:p>
          </p:txBody>
        </p:sp>
      </p:grpSp>
      <p:grpSp>
        <p:nvGrpSpPr>
          <p:cNvPr id="17" name="Group 17"/>
          <p:cNvGrpSpPr>
            <a:grpSpLocks/>
          </p:cNvGrpSpPr>
          <p:nvPr/>
        </p:nvGrpSpPr>
        <p:grpSpPr bwMode="auto">
          <a:xfrm>
            <a:off x="5835650" y="3523457"/>
            <a:ext cx="717550" cy="1700212"/>
            <a:chOff x="3486" y="2136"/>
            <a:chExt cx="452" cy="1071"/>
          </a:xfrm>
        </p:grpSpPr>
        <p:sp>
          <p:nvSpPr>
            <p:cNvPr id="18" name="Line 18"/>
            <p:cNvSpPr>
              <a:spLocks noChangeShapeType="1"/>
            </p:cNvSpPr>
            <p:nvPr/>
          </p:nvSpPr>
          <p:spPr bwMode="auto">
            <a:xfrm>
              <a:off x="361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9" name="Rectangle 19"/>
            <p:cNvSpPr>
              <a:spLocks noChangeArrowheads="1"/>
            </p:cNvSpPr>
            <p:nvPr/>
          </p:nvSpPr>
          <p:spPr bwMode="auto">
            <a:xfrm>
              <a:off x="350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a:t>
              </a:r>
            </a:p>
          </p:txBody>
        </p:sp>
        <p:sp>
          <p:nvSpPr>
            <p:cNvPr id="20" name="Rectangle 20"/>
            <p:cNvSpPr>
              <a:spLocks noChangeArrowheads="1"/>
            </p:cNvSpPr>
            <p:nvPr/>
          </p:nvSpPr>
          <p:spPr bwMode="auto">
            <a:xfrm>
              <a:off x="3486" y="2136"/>
              <a:ext cx="452"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cs typeface="Times New Roman" pitchFamily="18" charset="0"/>
                </a:rPr>
                <a:t>£15</a:t>
              </a:r>
            </a:p>
          </p:txBody>
        </p:sp>
      </p:grpSp>
      <p:graphicFrame>
        <p:nvGraphicFramePr>
          <p:cNvPr id="21" name="Object 23"/>
          <p:cNvGraphicFramePr>
            <a:graphicFrameLocks noChangeAspect="1"/>
          </p:cNvGraphicFramePr>
          <p:nvPr>
            <p:extLst>
              <p:ext uri="{D42A27DB-BD31-4B8C-83A1-F6EECF244321}">
                <p14:modId xmlns:p14="http://schemas.microsoft.com/office/powerpoint/2010/main" val="3482097057"/>
              </p:ext>
            </p:extLst>
          </p:nvPr>
        </p:nvGraphicFramePr>
        <p:xfrm>
          <a:off x="2959100" y="5498307"/>
          <a:ext cx="3068638" cy="1081087"/>
        </p:xfrm>
        <a:graphic>
          <a:graphicData uri="http://schemas.openxmlformats.org/presentationml/2006/ole">
            <mc:AlternateContent xmlns:mc="http://schemas.openxmlformats.org/markup-compatibility/2006">
              <mc:Choice xmlns:v="urn:schemas-microsoft-com:vml" Requires="v">
                <p:oleObj spid="_x0000_s12304" name="Equation" r:id="rId4" imgW="1117440" imgH="393480" progId="Equation.3">
                  <p:embed/>
                </p:oleObj>
              </mc:Choice>
              <mc:Fallback>
                <p:oleObj name="Equation" r:id="rId4" imgW="11174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9100" y="5498307"/>
                        <a:ext cx="3068638" cy="1081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234884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One-Period Case: Future Value</a:t>
            </a:r>
            <a:endParaRPr lang="en-US" dirty="0"/>
          </a:p>
        </p:txBody>
      </p:sp>
      <p:sp>
        <p:nvSpPr>
          <p:cNvPr id="3" name="Content Placeholder 2"/>
          <p:cNvSpPr>
            <a:spLocks noGrp="1"/>
          </p:cNvSpPr>
          <p:nvPr>
            <p:ph idx="1"/>
          </p:nvPr>
        </p:nvSpPr>
        <p:spPr>
          <a:xfrm>
            <a:off x="498474" y="1310640"/>
            <a:ext cx="7556313" cy="5120640"/>
          </a:xfrm>
        </p:spPr>
        <p:txBody>
          <a:bodyPr>
            <a:normAutofit/>
          </a:bodyPr>
          <a:lstStyle/>
          <a:p>
            <a:r>
              <a:rPr lang="en-US" dirty="0"/>
              <a:t>If you were to invest $10,000 at 5-percent interest for one year, your investment would grow to $10,500 </a:t>
            </a:r>
            <a:endParaRPr lang="en-US" dirty="0" smtClean="0"/>
          </a:p>
          <a:p>
            <a:r>
              <a:rPr lang="en-US" dirty="0" smtClean="0"/>
              <a:t>Let’s look at the components of $10,500</a:t>
            </a:r>
            <a:endParaRPr lang="en-US" dirty="0"/>
          </a:p>
          <a:p>
            <a:pPr lvl="1"/>
            <a:r>
              <a:rPr lang="en-US" dirty="0" smtClean="0"/>
              <a:t>$500 </a:t>
            </a:r>
            <a:r>
              <a:rPr lang="en-US" dirty="0"/>
              <a:t>would be interest ($10,000 </a:t>
            </a:r>
            <a:r>
              <a:rPr lang="en-US" dirty="0">
                <a:cs typeface="Times New Roman" pitchFamily="18" charset="0"/>
              </a:rPr>
              <a:t>× .05</a:t>
            </a:r>
            <a:r>
              <a:rPr lang="en-US" dirty="0" smtClean="0">
                <a:cs typeface="Times New Roman" pitchFamily="18" charset="0"/>
              </a:rPr>
              <a:t>).</a:t>
            </a:r>
          </a:p>
          <a:p>
            <a:pPr lvl="1"/>
            <a:r>
              <a:rPr lang="en-US" u="sng" dirty="0" smtClean="0"/>
              <a:t>$</a:t>
            </a:r>
            <a:r>
              <a:rPr lang="en-US" u="sng" dirty="0"/>
              <a:t>10,000</a:t>
            </a:r>
            <a:r>
              <a:rPr lang="en-US" dirty="0"/>
              <a:t> is the principal repayment ($10,000 </a:t>
            </a:r>
            <a:r>
              <a:rPr lang="en-US" dirty="0">
                <a:cs typeface="Times New Roman" pitchFamily="18" charset="0"/>
              </a:rPr>
              <a:t>× 1</a:t>
            </a:r>
            <a:r>
              <a:rPr lang="en-US" dirty="0" smtClean="0">
                <a:cs typeface="Times New Roman" pitchFamily="18" charset="0"/>
              </a:rPr>
              <a:t>)</a:t>
            </a:r>
          </a:p>
          <a:p>
            <a:pPr marL="228600" lvl="1" indent="0">
              <a:buNone/>
            </a:pPr>
            <a:r>
              <a:rPr lang="en-US" dirty="0" smtClean="0">
                <a:cs typeface="Times New Roman" pitchFamily="18" charset="0"/>
              </a:rPr>
              <a:t>Or,</a:t>
            </a:r>
          </a:p>
          <a:p>
            <a:pPr lvl="1"/>
            <a:r>
              <a:rPr lang="en-US" dirty="0" smtClean="0">
                <a:cs typeface="Times New Roman" pitchFamily="18" charset="0"/>
              </a:rPr>
              <a:t>$</a:t>
            </a:r>
            <a:r>
              <a:rPr lang="en-US" dirty="0">
                <a:cs typeface="Times New Roman" pitchFamily="18" charset="0"/>
              </a:rPr>
              <a:t>10,500 is the total due. It can be calculated as:</a:t>
            </a:r>
          </a:p>
          <a:p>
            <a:pPr algn="ctr">
              <a:buFontTx/>
              <a:buNone/>
            </a:pPr>
            <a:endParaRPr lang="en-US" sz="1100" dirty="0">
              <a:cs typeface="Times New Roman" pitchFamily="18" charset="0"/>
            </a:endParaRPr>
          </a:p>
          <a:p>
            <a:pPr algn="ctr">
              <a:buFontTx/>
              <a:buNone/>
            </a:pPr>
            <a:r>
              <a:rPr lang="en-US" dirty="0">
                <a:cs typeface="Times New Roman" pitchFamily="18" charset="0"/>
              </a:rPr>
              <a:t>$10,500</a:t>
            </a:r>
            <a:r>
              <a:rPr lang="en-US" dirty="0"/>
              <a:t> = $10,000</a:t>
            </a:r>
            <a:r>
              <a:rPr lang="en-US" dirty="0">
                <a:cs typeface="Times New Roman" pitchFamily="18" charset="0"/>
              </a:rPr>
              <a:t>×(1.05).</a:t>
            </a:r>
          </a:p>
          <a:p>
            <a:pPr>
              <a:buFontTx/>
              <a:buNone/>
            </a:pPr>
            <a:endParaRPr lang="en-US" sz="1100" dirty="0">
              <a:cs typeface="Times New Roman" pitchFamily="18" charset="0"/>
            </a:endParaRPr>
          </a:p>
          <a:p>
            <a:pPr>
              <a:buFontTx/>
              <a:buNone/>
            </a:pPr>
            <a:r>
              <a:rPr lang="en-US" dirty="0">
                <a:cs typeface="Times New Roman" pitchFamily="18" charset="0"/>
              </a:rPr>
              <a:t>The total amount due at the end of the investment is call the </a:t>
            </a:r>
            <a:r>
              <a:rPr lang="en-US" i="1" dirty="0">
                <a:cs typeface="Times New Roman" pitchFamily="18" charset="0"/>
              </a:rPr>
              <a:t>Future Value</a:t>
            </a:r>
            <a:r>
              <a:rPr lang="en-US" dirty="0">
                <a:cs typeface="Times New Roman" pitchFamily="18" charset="0"/>
              </a:rPr>
              <a:t> (</a:t>
            </a:r>
            <a:r>
              <a:rPr lang="en-US" i="1" dirty="0">
                <a:cs typeface="Times New Roman" pitchFamily="18" charset="0"/>
              </a:rPr>
              <a:t>FV</a:t>
            </a:r>
            <a:r>
              <a:rPr lang="en-US" dirty="0">
                <a:cs typeface="Times New Roman" pitchFamily="18" charset="0"/>
              </a:rPr>
              <a:t>). </a:t>
            </a:r>
          </a:p>
          <a:p>
            <a:endParaRPr lang="en-US" dirty="0"/>
          </a:p>
        </p:txBody>
      </p:sp>
    </p:spTree>
    <p:extLst>
      <p:ext uri="{BB962C8B-B14F-4D97-AF65-F5344CB8AC3E}">
        <p14:creationId xmlns:p14="http://schemas.microsoft.com/office/powerpoint/2010/main" val="34076547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Perpetuity</a:t>
            </a:r>
            <a:endParaRPr lang="en-US" dirty="0"/>
          </a:p>
        </p:txBody>
      </p:sp>
      <p:sp>
        <p:nvSpPr>
          <p:cNvPr id="3" name="Content Placeholder 2"/>
          <p:cNvSpPr>
            <a:spLocks noGrp="1"/>
          </p:cNvSpPr>
          <p:nvPr>
            <p:ph idx="1"/>
          </p:nvPr>
        </p:nvSpPr>
        <p:spPr>
          <a:xfrm>
            <a:off x="498474" y="1284515"/>
            <a:ext cx="7556313" cy="544286"/>
          </a:xfrm>
        </p:spPr>
        <p:txBody>
          <a:bodyPr/>
          <a:lstStyle/>
          <a:p>
            <a:r>
              <a:rPr lang="en-US" dirty="0"/>
              <a:t>A growing stream of cash flows that lasts forever</a:t>
            </a:r>
            <a:r>
              <a:rPr lang="en-US" dirty="0" smtClean="0"/>
              <a:t>.</a:t>
            </a:r>
            <a:endParaRPr lang="en-US" dirty="0"/>
          </a:p>
        </p:txBody>
      </p:sp>
      <p:sp>
        <p:nvSpPr>
          <p:cNvPr id="4" name="Line 1028"/>
          <p:cNvSpPr>
            <a:spLocks noChangeShapeType="1"/>
          </p:cNvSpPr>
          <p:nvPr/>
        </p:nvSpPr>
        <p:spPr bwMode="auto">
          <a:xfrm>
            <a:off x="1524000" y="2677887"/>
            <a:ext cx="5715000" cy="0"/>
          </a:xfrm>
          <a:prstGeom prst="line">
            <a:avLst/>
          </a:prstGeom>
          <a:noFill/>
          <a:ln w="38100">
            <a:solidFill>
              <a:srgbClr val="644A1A"/>
            </a:solidFill>
            <a:round/>
            <a:headEnd type="none" w="sm" len="sm"/>
            <a:tailEnd type="none" w="sm" len="sm"/>
          </a:ln>
          <a:effectLst/>
        </p:spPr>
        <p:txBody>
          <a:bodyPr/>
          <a:lstStyle/>
          <a:p>
            <a:endParaRPr lang="en-US"/>
          </a:p>
        </p:txBody>
      </p:sp>
      <p:grpSp>
        <p:nvGrpSpPr>
          <p:cNvPr id="5" name="Group 1029"/>
          <p:cNvGrpSpPr>
            <a:grpSpLocks/>
          </p:cNvGrpSpPr>
          <p:nvPr/>
        </p:nvGrpSpPr>
        <p:grpSpPr bwMode="auto">
          <a:xfrm>
            <a:off x="1295400" y="2449287"/>
            <a:ext cx="361950" cy="1052513"/>
            <a:chOff x="624" y="2544"/>
            <a:chExt cx="228" cy="663"/>
          </a:xfrm>
        </p:grpSpPr>
        <p:sp>
          <p:nvSpPr>
            <p:cNvPr id="6" name="Line 1030"/>
            <p:cNvSpPr>
              <a:spLocks noChangeShapeType="1"/>
            </p:cNvSpPr>
            <p:nvPr/>
          </p:nvSpPr>
          <p:spPr bwMode="auto">
            <a:xfrm>
              <a:off x="76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Rectangle 1031"/>
            <p:cNvSpPr>
              <a:spLocks noChangeArrowheads="1"/>
            </p:cNvSpPr>
            <p:nvPr/>
          </p:nvSpPr>
          <p:spPr bwMode="auto">
            <a:xfrm>
              <a:off x="62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grpSp>
      <p:sp>
        <p:nvSpPr>
          <p:cNvPr id="8" name="Text Box 1032"/>
          <p:cNvSpPr txBox="1">
            <a:spLocks noChangeArrowheads="1"/>
          </p:cNvSpPr>
          <p:nvPr/>
        </p:nvSpPr>
        <p:spPr bwMode="auto">
          <a:xfrm>
            <a:off x="7315200" y="2144487"/>
            <a:ext cx="609600" cy="701675"/>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4000">
                <a:solidFill>
                  <a:srgbClr val="644A1A"/>
                </a:solidFill>
              </a:rPr>
              <a:t>…</a:t>
            </a:r>
          </a:p>
        </p:txBody>
      </p:sp>
      <p:grpSp>
        <p:nvGrpSpPr>
          <p:cNvPr id="9" name="Group 1033"/>
          <p:cNvGrpSpPr>
            <a:grpSpLocks/>
          </p:cNvGrpSpPr>
          <p:nvPr/>
        </p:nvGrpSpPr>
        <p:grpSpPr bwMode="auto">
          <a:xfrm>
            <a:off x="2792413" y="1801587"/>
            <a:ext cx="447675" cy="1700213"/>
            <a:chOff x="1567" y="2136"/>
            <a:chExt cx="282" cy="1071"/>
          </a:xfrm>
        </p:grpSpPr>
        <p:sp>
          <p:nvSpPr>
            <p:cNvPr id="10" name="Line 1034"/>
            <p:cNvSpPr>
              <a:spLocks noChangeShapeType="1"/>
            </p:cNvSpPr>
            <p:nvPr/>
          </p:nvSpPr>
          <p:spPr bwMode="auto">
            <a:xfrm>
              <a:off x="1711"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1" name="Rectangle 1035"/>
            <p:cNvSpPr>
              <a:spLocks noChangeArrowheads="1"/>
            </p:cNvSpPr>
            <p:nvPr/>
          </p:nvSpPr>
          <p:spPr bwMode="auto">
            <a:xfrm>
              <a:off x="1567"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2" name="Rectangle 1036"/>
            <p:cNvSpPr>
              <a:spLocks noChangeArrowheads="1"/>
            </p:cNvSpPr>
            <p:nvPr/>
          </p:nvSpPr>
          <p:spPr bwMode="auto">
            <a:xfrm>
              <a:off x="1584" y="2136"/>
              <a:ext cx="265"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p>
          </p:txBody>
        </p:sp>
      </p:grpSp>
      <p:grpSp>
        <p:nvGrpSpPr>
          <p:cNvPr id="13" name="Group 1048"/>
          <p:cNvGrpSpPr>
            <a:grpSpLocks/>
          </p:cNvGrpSpPr>
          <p:nvPr/>
        </p:nvGrpSpPr>
        <p:grpSpPr bwMode="auto">
          <a:xfrm>
            <a:off x="3962400" y="1801587"/>
            <a:ext cx="1414463" cy="1700213"/>
            <a:chOff x="2736" y="1104"/>
            <a:chExt cx="891" cy="1071"/>
          </a:xfrm>
        </p:grpSpPr>
        <p:sp>
          <p:nvSpPr>
            <p:cNvPr id="14" name="Line 1038"/>
            <p:cNvSpPr>
              <a:spLocks noChangeShapeType="1"/>
            </p:cNvSpPr>
            <p:nvPr/>
          </p:nvSpPr>
          <p:spPr bwMode="auto">
            <a:xfrm>
              <a:off x="3189" y="1512"/>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5" name="Rectangle 1039"/>
            <p:cNvSpPr>
              <a:spLocks noChangeArrowheads="1"/>
            </p:cNvSpPr>
            <p:nvPr/>
          </p:nvSpPr>
          <p:spPr bwMode="auto">
            <a:xfrm>
              <a:off x="3045" y="1848"/>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6" name="Rectangle 1040"/>
            <p:cNvSpPr>
              <a:spLocks noChangeArrowheads="1"/>
            </p:cNvSpPr>
            <p:nvPr/>
          </p:nvSpPr>
          <p:spPr bwMode="auto">
            <a:xfrm>
              <a:off x="2736" y="1104"/>
              <a:ext cx="891"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r>
                <a:rPr lang="en-US">
                  <a:solidFill>
                    <a:srgbClr val="644A1A"/>
                  </a:solidFill>
                  <a:cs typeface="Times New Roman" pitchFamily="18" charset="0"/>
                </a:rPr>
                <a:t>×(1+</a:t>
              </a:r>
              <a:r>
                <a:rPr lang="en-US" i="1">
                  <a:solidFill>
                    <a:srgbClr val="644A1A"/>
                  </a:solidFill>
                  <a:cs typeface="Times New Roman" pitchFamily="18" charset="0"/>
                </a:rPr>
                <a:t>g</a:t>
              </a:r>
              <a:r>
                <a:rPr lang="en-US">
                  <a:solidFill>
                    <a:srgbClr val="644A1A"/>
                  </a:solidFill>
                  <a:cs typeface="Times New Roman" pitchFamily="18" charset="0"/>
                </a:rPr>
                <a:t>)</a:t>
              </a:r>
              <a:endParaRPr lang="en-US">
                <a:solidFill>
                  <a:srgbClr val="644A1A"/>
                </a:solidFill>
              </a:endParaRPr>
            </a:p>
          </p:txBody>
        </p:sp>
      </p:grpSp>
      <p:grpSp>
        <p:nvGrpSpPr>
          <p:cNvPr id="17" name="Group 1049"/>
          <p:cNvGrpSpPr>
            <a:grpSpLocks/>
          </p:cNvGrpSpPr>
          <p:nvPr/>
        </p:nvGrpSpPr>
        <p:grpSpPr bwMode="auto">
          <a:xfrm>
            <a:off x="5614988" y="1801587"/>
            <a:ext cx="1624012" cy="1700213"/>
            <a:chOff x="3873" y="1104"/>
            <a:chExt cx="1023" cy="1071"/>
          </a:xfrm>
        </p:grpSpPr>
        <p:sp>
          <p:nvSpPr>
            <p:cNvPr id="18" name="Line 1042"/>
            <p:cNvSpPr>
              <a:spLocks noChangeShapeType="1"/>
            </p:cNvSpPr>
            <p:nvPr/>
          </p:nvSpPr>
          <p:spPr bwMode="auto">
            <a:xfrm>
              <a:off x="4384" y="1512"/>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9" name="Rectangle 1043"/>
            <p:cNvSpPr>
              <a:spLocks noChangeArrowheads="1"/>
            </p:cNvSpPr>
            <p:nvPr/>
          </p:nvSpPr>
          <p:spPr bwMode="auto">
            <a:xfrm>
              <a:off x="4270" y="1848"/>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a:t>
              </a:r>
            </a:p>
          </p:txBody>
        </p:sp>
        <p:sp>
          <p:nvSpPr>
            <p:cNvPr id="20" name="Rectangle 1044"/>
            <p:cNvSpPr>
              <a:spLocks noChangeArrowheads="1"/>
            </p:cNvSpPr>
            <p:nvPr/>
          </p:nvSpPr>
          <p:spPr bwMode="auto">
            <a:xfrm>
              <a:off x="3873" y="1104"/>
              <a:ext cx="1023"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 </a:t>
              </a:r>
              <a:r>
                <a:rPr lang="en-US">
                  <a:solidFill>
                    <a:srgbClr val="644A1A"/>
                  </a:solidFill>
                  <a:cs typeface="Times New Roman" pitchFamily="18" charset="0"/>
                </a:rPr>
                <a:t>×(1+</a:t>
              </a:r>
              <a:r>
                <a:rPr lang="en-US" i="1">
                  <a:solidFill>
                    <a:srgbClr val="644A1A"/>
                  </a:solidFill>
                  <a:cs typeface="Times New Roman" pitchFamily="18" charset="0"/>
                </a:rPr>
                <a:t>g</a:t>
              </a:r>
              <a:r>
                <a:rPr lang="en-US">
                  <a:solidFill>
                    <a:srgbClr val="644A1A"/>
                  </a:solidFill>
                  <a:cs typeface="Times New Roman" pitchFamily="18" charset="0"/>
                </a:rPr>
                <a:t>)</a:t>
              </a:r>
              <a:r>
                <a:rPr lang="en-US" baseline="30000">
                  <a:solidFill>
                    <a:srgbClr val="644A1A"/>
                  </a:solidFill>
                  <a:cs typeface="Times New Roman" pitchFamily="18" charset="0"/>
                </a:rPr>
                <a:t>2</a:t>
              </a:r>
            </a:p>
          </p:txBody>
        </p:sp>
      </p:grpSp>
      <p:graphicFrame>
        <p:nvGraphicFramePr>
          <p:cNvPr id="21" name="Object 1046"/>
          <p:cNvGraphicFramePr>
            <a:graphicFrameLocks noChangeAspect="1"/>
          </p:cNvGraphicFramePr>
          <p:nvPr>
            <p:extLst>
              <p:ext uri="{D42A27DB-BD31-4B8C-83A1-F6EECF244321}">
                <p14:modId xmlns:p14="http://schemas.microsoft.com/office/powerpoint/2010/main" val="932141921"/>
              </p:ext>
            </p:extLst>
          </p:nvPr>
        </p:nvGraphicFramePr>
        <p:xfrm>
          <a:off x="990600" y="3552600"/>
          <a:ext cx="7315200" cy="1220787"/>
        </p:xfrm>
        <a:graphic>
          <a:graphicData uri="http://schemas.openxmlformats.org/presentationml/2006/ole">
            <mc:AlternateContent xmlns:mc="http://schemas.openxmlformats.org/markup-compatibility/2006">
              <mc:Choice xmlns:v="urn:schemas-microsoft-com:vml" Requires="v">
                <p:oleObj spid="_x0000_s10271" name="Equation" r:id="rId4" imgW="2666880" imgH="444240" progId="Equation.3">
                  <p:embed/>
                </p:oleObj>
              </mc:Choice>
              <mc:Fallback>
                <p:oleObj name="Equation" r:id="rId4" imgW="266688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552600"/>
                        <a:ext cx="7315200" cy="1220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Content Placeholder 2"/>
          <p:cNvSpPr txBox="1">
            <a:spLocks/>
          </p:cNvSpPr>
          <p:nvPr/>
        </p:nvSpPr>
        <p:spPr>
          <a:xfrm>
            <a:off x="855756" y="4876800"/>
            <a:ext cx="7556313" cy="544286"/>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buNone/>
            </a:pPr>
            <a:r>
              <a:rPr lang="en-US" dirty="0" smtClean="0"/>
              <a:t>The formula for the present value of a growing perpetuity is:</a:t>
            </a:r>
            <a:endParaRPr lang="en-US" dirty="0"/>
          </a:p>
        </p:txBody>
      </p:sp>
      <p:graphicFrame>
        <p:nvGraphicFramePr>
          <p:cNvPr id="23" name="Object 22"/>
          <p:cNvGraphicFramePr>
            <a:graphicFrameLocks noChangeAspect="1"/>
          </p:cNvGraphicFramePr>
          <p:nvPr>
            <p:extLst>
              <p:ext uri="{D42A27DB-BD31-4B8C-83A1-F6EECF244321}">
                <p14:modId xmlns:p14="http://schemas.microsoft.com/office/powerpoint/2010/main" val="99307208"/>
              </p:ext>
            </p:extLst>
          </p:nvPr>
        </p:nvGraphicFramePr>
        <p:xfrm>
          <a:off x="3592513" y="5505904"/>
          <a:ext cx="2022475" cy="1150938"/>
        </p:xfrm>
        <a:graphic>
          <a:graphicData uri="http://schemas.openxmlformats.org/presentationml/2006/ole">
            <mc:AlternateContent xmlns:mc="http://schemas.openxmlformats.org/markup-compatibility/2006">
              <mc:Choice xmlns:v="urn:schemas-microsoft-com:vml" Requires="v">
                <p:oleObj spid="_x0000_s10272" name="Equation" r:id="rId6" imgW="23581800" imgH="13388040" progId="Equation.3">
                  <p:embed/>
                </p:oleObj>
              </mc:Choice>
              <mc:Fallback>
                <p:oleObj name="Equation" r:id="rId6" imgW="23581800" imgH="13388040" progId="Equation.3">
                  <p:embed/>
                  <p:pic>
                    <p:nvPicPr>
                      <p:cNvPr id="0" name="Object 10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92513" y="5505904"/>
                        <a:ext cx="202247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572120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 on Growing Perpetuity Formula</a:t>
            </a:r>
            <a:endParaRPr lang="en-US" dirty="0"/>
          </a:p>
        </p:txBody>
      </p:sp>
      <p:sp>
        <p:nvSpPr>
          <p:cNvPr id="3" name="Content Placeholder 2"/>
          <p:cNvSpPr>
            <a:spLocks noGrp="1"/>
          </p:cNvSpPr>
          <p:nvPr>
            <p:ph idx="1"/>
          </p:nvPr>
        </p:nvSpPr>
        <p:spPr/>
        <p:txBody>
          <a:bodyPr/>
          <a:lstStyle/>
          <a:p>
            <a:r>
              <a:rPr lang="en-US" dirty="0"/>
              <a:t>The numerator is the cash flow one period hence, not at time 0.</a:t>
            </a:r>
          </a:p>
          <a:p>
            <a:r>
              <a:rPr lang="en-US" dirty="0"/>
              <a:t>The interest rate </a:t>
            </a:r>
            <a:r>
              <a:rPr lang="en-US" i="1" dirty="0"/>
              <a:t>r </a:t>
            </a:r>
            <a:r>
              <a:rPr lang="en-US" dirty="0"/>
              <a:t>must be greater than the growth rate </a:t>
            </a:r>
            <a:r>
              <a:rPr lang="en-US" i="1" dirty="0"/>
              <a:t>g </a:t>
            </a:r>
            <a:r>
              <a:rPr lang="en-US" dirty="0"/>
              <a:t>for the formula to work.</a:t>
            </a:r>
          </a:p>
          <a:p>
            <a:r>
              <a:rPr lang="en-US" dirty="0"/>
              <a:t>The formula assumes that cash flows are received and disbursed at regular and discrete points in time.</a:t>
            </a:r>
            <a:endParaRPr lang="en-US" i="1" dirty="0"/>
          </a:p>
          <a:p>
            <a:pPr marL="0" indent="0">
              <a:buNone/>
            </a:pPr>
            <a:endParaRPr lang="en-US" dirty="0"/>
          </a:p>
        </p:txBody>
      </p:sp>
    </p:spTree>
    <p:extLst>
      <p:ext uri="{BB962C8B-B14F-4D97-AF65-F5344CB8AC3E}">
        <p14:creationId xmlns:p14="http://schemas.microsoft.com/office/powerpoint/2010/main" val="29933739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98474" y="1458686"/>
            <a:ext cx="7556313" cy="1516743"/>
          </a:xfrm>
        </p:spPr>
        <p:txBody>
          <a:bodyPr/>
          <a:lstStyle/>
          <a:p>
            <a:pPr>
              <a:lnSpc>
                <a:spcPct val="90000"/>
              </a:lnSpc>
              <a:buFontTx/>
              <a:buNone/>
            </a:pPr>
            <a:r>
              <a:rPr lang="en-US" dirty="0"/>
              <a:t>The expected dividend next year is $1.30 and dividends are expected to grow at 5% forever. </a:t>
            </a:r>
          </a:p>
          <a:p>
            <a:pPr>
              <a:lnSpc>
                <a:spcPct val="90000"/>
              </a:lnSpc>
              <a:buFontTx/>
              <a:buNone/>
            </a:pPr>
            <a:r>
              <a:rPr lang="en-US" dirty="0"/>
              <a:t>If the discount rate is 10%, what is the value of this promised dividend stream</a:t>
            </a:r>
            <a:r>
              <a:rPr lang="en-US" dirty="0" smtClean="0"/>
              <a:t>?</a:t>
            </a:r>
            <a:endParaRPr lang="en-US" dirty="0"/>
          </a:p>
        </p:txBody>
      </p:sp>
      <p:sp>
        <p:nvSpPr>
          <p:cNvPr id="4" name="Line 4"/>
          <p:cNvSpPr>
            <a:spLocks noChangeShapeType="1"/>
          </p:cNvSpPr>
          <p:nvPr/>
        </p:nvSpPr>
        <p:spPr bwMode="auto">
          <a:xfrm>
            <a:off x="1295400" y="3886200"/>
            <a:ext cx="6400800" cy="0"/>
          </a:xfrm>
          <a:prstGeom prst="line">
            <a:avLst/>
          </a:prstGeom>
          <a:noFill/>
          <a:ln w="38100">
            <a:solidFill>
              <a:srgbClr val="644A1A"/>
            </a:solidFill>
            <a:round/>
            <a:headEnd type="none" w="sm" len="sm"/>
            <a:tailEnd type="none" w="sm" len="sm"/>
          </a:ln>
          <a:effectLst/>
        </p:spPr>
        <p:txBody>
          <a:bodyPr/>
          <a:lstStyle/>
          <a:p>
            <a:endParaRPr lang="en-US"/>
          </a:p>
        </p:txBody>
      </p:sp>
      <p:grpSp>
        <p:nvGrpSpPr>
          <p:cNvPr id="5" name="Group 5"/>
          <p:cNvGrpSpPr>
            <a:grpSpLocks/>
          </p:cNvGrpSpPr>
          <p:nvPr/>
        </p:nvGrpSpPr>
        <p:grpSpPr bwMode="auto">
          <a:xfrm>
            <a:off x="1066800" y="3671888"/>
            <a:ext cx="361950" cy="1052512"/>
            <a:chOff x="624" y="2544"/>
            <a:chExt cx="228" cy="663"/>
          </a:xfrm>
        </p:grpSpPr>
        <p:sp>
          <p:nvSpPr>
            <p:cNvPr id="6" name="Line 6"/>
            <p:cNvSpPr>
              <a:spLocks noChangeShapeType="1"/>
            </p:cNvSpPr>
            <p:nvPr/>
          </p:nvSpPr>
          <p:spPr bwMode="auto">
            <a:xfrm>
              <a:off x="76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Rectangle 7"/>
            <p:cNvSpPr>
              <a:spLocks noChangeArrowheads="1"/>
            </p:cNvSpPr>
            <p:nvPr/>
          </p:nvSpPr>
          <p:spPr bwMode="auto">
            <a:xfrm>
              <a:off x="62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grpSp>
      <p:sp>
        <p:nvSpPr>
          <p:cNvPr id="8" name="Text Box 8"/>
          <p:cNvSpPr txBox="1">
            <a:spLocks noChangeArrowheads="1"/>
          </p:cNvSpPr>
          <p:nvPr/>
        </p:nvSpPr>
        <p:spPr bwMode="auto">
          <a:xfrm>
            <a:off x="7696200" y="3367088"/>
            <a:ext cx="609600" cy="701675"/>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4000">
                <a:solidFill>
                  <a:srgbClr val="644A1A"/>
                </a:solidFill>
              </a:rPr>
              <a:t>…</a:t>
            </a:r>
          </a:p>
        </p:txBody>
      </p:sp>
      <p:grpSp>
        <p:nvGrpSpPr>
          <p:cNvPr id="9" name="Group 24"/>
          <p:cNvGrpSpPr>
            <a:grpSpLocks/>
          </p:cNvGrpSpPr>
          <p:nvPr/>
        </p:nvGrpSpPr>
        <p:grpSpPr bwMode="auto">
          <a:xfrm>
            <a:off x="2057400" y="3024188"/>
            <a:ext cx="984250" cy="1700212"/>
            <a:chOff x="1296" y="1905"/>
            <a:chExt cx="620" cy="1071"/>
          </a:xfrm>
        </p:grpSpPr>
        <p:sp>
          <p:nvSpPr>
            <p:cNvPr id="10" name="Line 10"/>
            <p:cNvSpPr>
              <a:spLocks noChangeShapeType="1"/>
            </p:cNvSpPr>
            <p:nvPr/>
          </p:nvSpPr>
          <p:spPr bwMode="auto">
            <a:xfrm>
              <a:off x="1605" y="2313"/>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1" name="Rectangle 11"/>
            <p:cNvSpPr>
              <a:spLocks noChangeArrowheads="1"/>
            </p:cNvSpPr>
            <p:nvPr/>
          </p:nvSpPr>
          <p:spPr bwMode="auto">
            <a:xfrm>
              <a:off x="1491" y="2649"/>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2" name="Rectangle 12"/>
            <p:cNvSpPr>
              <a:spLocks noChangeArrowheads="1"/>
            </p:cNvSpPr>
            <p:nvPr/>
          </p:nvSpPr>
          <p:spPr bwMode="auto">
            <a:xfrm>
              <a:off x="1296" y="1905"/>
              <a:ext cx="620"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$1.30</a:t>
              </a:r>
            </a:p>
          </p:txBody>
        </p:sp>
      </p:grpSp>
      <p:grpSp>
        <p:nvGrpSpPr>
          <p:cNvPr id="13" name="Group 13"/>
          <p:cNvGrpSpPr>
            <a:grpSpLocks/>
          </p:cNvGrpSpPr>
          <p:nvPr/>
        </p:nvGrpSpPr>
        <p:grpSpPr bwMode="auto">
          <a:xfrm>
            <a:off x="3810000" y="3024188"/>
            <a:ext cx="2044700" cy="1700212"/>
            <a:chOff x="2736" y="1104"/>
            <a:chExt cx="1288" cy="1071"/>
          </a:xfrm>
        </p:grpSpPr>
        <p:sp>
          <p:nvSpPr>
            <p:cNvPr id="14" name="Line 14"/>
            <p:cNvSpPr>
              <a:spLocks noChangeShapeType="1"/>
            </p:cNvSpPr>
            <p:nvPr/>
          </p:nvSpPr>
          <p:spPr bwMode="auto">
            <a:xfrm>
              <a:off x="3189" y="1512"/>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5" name="Rectangle 15"/>
            <p:cNvSpPr>
              <a:spLocks noChangeArrowheads="1"/>
            </p:cNvSpPr>
            <p:nvPr/>
          </p:nvSpPr>
          <p:spPr bwMode="auto">
            <a:xfrm>
              <a:off x="3045" y="1848"/>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6" name="Rectangle 16"/>
            <p:cNvSpPr>
              <a:spLocks noChangeArrowheads="1"/>
            </p:cNvSpPr>
            <p:nvPr/>
          </p:nvSpPr>
          <p:spPr bwMode="auto">
            <a:xfrm>
              <a:off x="2736" y="1104"/>
              <a:ext cx="128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$1.30</a:t>
              </a:r>
              <a:r>
                <a:rPr lang="en-US">
                  <a:solidFill>
                    <a:srgbClr val="644A1A"/>
                  </a:solidFill>
                  <a:cs typeface="Times New Roman" pitchFamily="18" charset="0"/>
                </a:rPr>
                <a:t>×(1.05)</a:t>
              </a:r>
              <a:endParaRPr lang="en-US">
                <a:solidFill>
                  <a:srgbClr val="644A1A"/>
                </a:solidFill>
              </a:endParaRPr>
            </a:p>
          </p:txBody>
        </p:sp>
      </p:grpSp>
      <p:grpSp>
        <p:nvGrpSpPr>
          <p:cNvPr id="17" name="Group 17"/>
          <p:cNvGrpSpPr>
            <a:grpSpLocks/>
          </p:cNvGrpSpPr>
          <p:nvPr/>
        </p:nvGrpSpPr>
        <p:grpSpPr bwMode="auto">
          <a:xfrm>
            <a:off x="6280150" y="3024188"/>
            <a:ext cx="2254250" cy="1700212"/>
            <a:chOff x="3873" y="1104"/>
            <a:chExt cx="1420" cy="1071"/>
          </a:xfrm>
        </p:grpSpPr>
        <p:sp>
          <p:nvSpPr>
            <p:cNvPr id="18" name="Line 18"/>
            <p:cNvSpPr>
              <a:spLocks noChangeShapeType="1"/>
            </p:cNvSpPr>
            <p:nvPr/>
          </p:nvSpPr>
          <p:spPr bwMode="auto">
            <a:xfrm>
              <a:off x="4384" y="1512"/>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9" name="Rectangle 19"/>
            <p:cNvSpPr>
              <a:spLocks noChangeArrowheads="1"/>
            </p:cNvSpPr>
            <p:nvPr/>
          </p:nvSpPr>
          <p:spPr bwMode="auto">
            <a:xfrm>
              <a:off x="4270" y="1848"/>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a:t>
              </a:r>
            </a:p>
          </p:txBody>
        </p:sp>
        <p:sp>
          <p:nvSpPr>
            <p:cNvPr id="20" name="Rectangle 20"/>
            <p:cNvSpPr>
              <a:spLocks noChangeArrowheads="1"/>
            </p:cNvSpPr>
            <p:nvPr/>
          </p:nvSpPr>
          <p:spPr bwMode="auto">
            <a:xfrm>
              <a:off x="3873" y="1104"/>
              <a:ext cx="1420"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$1.30 </a:t>
              </a:r>
              <a:r>
                <a:rPr lang="en-US">
                  <a:solidFill>
                    <a:srgbClr val="644A1A"/>
                  </a:solidFill>
                  <a:cs typeface="Times New Roman" pitchFamily="18" charset="0"/>
                </a:rPr>
                <a:t>×(1.05)</a:t>
              </a:r>
              <a:r>
                <a:rPr lang="en-US" baseline="30000">
                  <a:solidFill>
                    <a:srgbClr val="644A1A"/>
                  </a:solidFill>
                  <a:cs typeface="Times New Roman" pitchFamily="18" charset="0"/>
                </a:rPr>
                <a:t>2</a:t>
              </a:r>
            </a:p>
          </p:txBody>
        </p:sp>
      </p:grpSp>
      <p:graphicFrame>
        <p:nvGraphicFramePr>
          <p:cNvPr id="21" name="Object 23"/>
          <p:cNvGraphicFramePr>
            <a:graphicFrameLocks noChangeAspect="1"/>
          </p:cNvGraphicFramePr>
          <p:nvPr/>
        </p:nvGraphicFramePr>
        <p:xfrm>
          <a:off x="1828800" y="5410200"/>
          <a:ext cx="4114800" cy="1081088"/>
        </p:xfrm>
        <a:graphic>
          <a:graphicData uri="http://schemas.openxmlformats.org/presentationml/2006/ole">
            <mc:AlternateContent xmlns:mc="http://schemas.openxmlformats.org/markup-compatibility/2006">
              <mc:Choice xmlns:v="urn:schemas-microsoft-com:vml" Requires="v">
                <p:oleObj spid="_x0000_s13328" name="Equation" r:id="rId4" imgW="1498320" imgH="393480" progId="Equation.3">
                  <p:embed/>
                </p:oleObj>
              </mc:Choice>
              <mc:Fallback>
                <p:oleObj name="Equation" r:id="rId4" imgW="149832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5410200"/>
                        <a:ext cx="4114800" cy="1081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530419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95408"/>
            <a:ext cx="7556313" cy="1116106"/>
          </a:xfrm>
        </p:spPr>
        <p:txBody>
          <a:bodyPr/>
          <a:lstStyle/>
          <a:p>
            <a:r>
              <a:rPr lang="en-US" dirty="0" smtClean="0"/>
              <a:t>Annuity</a:t>
            </a:r>
            <a:endParaRPr lang="en-US" dirty="0"/>
          </a:p>
        </p:txBody>
      </p:sp>
      <p:sp>
        <p:nvSpPr>
          <p:cNvPr id="3" name="Content Placeholder 2"/>
          <p:cNvSpPr>
            <a:spLocks noGrp="1"/>
          </p:cNvSpPr>
          <p:nvPr>
            <p:ph idx="1"/>
          </p:nvPr>
        </p:nvSpPr>
        <p:spPr>
          <a:xfrm>
            <a:off x="498474" y="1135746"/>
            <a:ext cx="7556313" cy="500742"/>
          </a:xfrm>
        </p:spPr>
        <p:txBody>
          <a:bodyPr/>
          <a:lstStyle/>
          <a:p>
            <a:r>
              <a:rPr lang="en-US" dirty="0"/>
              <a:t>A constant stream of cash flows with a fixed maturity</a:t>
            </a:r>
            <a:r>
              <a:rPr lang="en-US" dirty="0" smtClean="0"/>
              <a:t>.</a:t>
            </a:r>
            <a:endParaRPr lang="en-US" dirty="0"/>
          </a:p>
        </p:txBody>
      </p:sp>
      <p:sp>
        <p:nvSpPr>
          <p:cNvPr id="4" name="Line 4"/>
          <p:cNvSpPr>
            <a:spLocks noChangeShapeType="1"/>
          </p:cNvSpPr>
          <p:nvPr/>
        </p:nvSpPr>
        <p:spPr bwMode="auto">
          <a:xfrm>
            <a:off x="1159669" y="2588418"/>
            <a:ext cx="5715000" cy="0"/>
          </a:xfrm>
          <a:prstGeom prst="line">
            <a:avLst/>
          </a:prstGeom>
          <a:noFill/>
          <a:ln w="38100">
            <a:solidFill>
              <a:srgbClr val="644A1A"/>
            </a:solidFill>
            <a:round/>
            <a:headEnd type="none" w="sm" len="sm"/>
            <a:tailEnd type="none" w="sm" len="sm"/>
          </a:ln>
          <a:effectLst/>
        </p:spPr>
        <p:txBody>
          <a:bodyPr/>
          <a:lstStyle/>
          <a:p>
            <a:endParaRPr lang="en-US"/>
          </a:p>
        </p:txBody>
      </p:sp>
      <p:grpSp>
        <p:nvGrpSpPr>
          <p:cNvPr id="5" name="Group 5"/>
          <p:cNvGrpSpPr>
            <a:grpSpLocks/>
          </p:cNvGrpSpPr>
          <p:nvPr/>
        </p:nvGrpSpPr>
        <p:grpSpPr bwMode="auto">
          <a:xfrm>
            <a:off x="931069" y="2356643"/>
            <a:ext cx="361950" cy="1052513"/>
            <a:chOff x="624" y="2544"/>
            <a:chExt cx="228" cy="663"/>
          </a:xfrm>
        </p:grpSpPr>
        <p:sp>
          <p:nvSpPr>
            <p:cNvPr id="6" name="Line 6"/>
            <p:cNvSpPr>
              <a:spLocks noChangeShapeType="1"/>
            </p:cNvSpPr>
            <p:nvPr/>
          </p:nvSpPr>
          <p:spPr bwMode="auto">
            <a:xfrm>
              <a:off x="76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Rectangle 7"/>
            <p:cNvSpPr>
              <a:spLocks noChangeArrowheads="1"/>
            </p:cNvSpPr>
            <p:nvPr/>
          </p:nvSpPr>
          <p:spPr bwMode="auto">
            <a:xfrm>
              <a:off x="62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grpSp>
      <p:grpSp>
        <p:nvGrpSpPr>
          <p:cNvPr id="8" name="Group 9"/>
          <p:cNvGrpSpPr>
            <a:grpSpLocks/>
          </p:cNvGrpSpPr>
          <p:nvPr/>
        </p:nvGrpSpPr>
        <p:grpSpPr bwMode="auto">
          <a:xfrm>
            <a:off x="2428082" y="1721643"/>
            <a:ext cx="447675" cy="1700213"/>
            <a:chOff x="1567" y="2136"/>
            <a:chExt cx="282" cy="1071"/>
          </a:xfrm>
        </p:grpSpPr>
        <p:sp>
          <p:nvSpPr>
            <p:cNvPr id="9" name="Line 10"/>
            <p:cNvSpPr>
              <a:spLocks noChangeShapeType="1"/>
            </p:cNvSpPr>
            <p:nvPr/>
          </p:nvSpPr>
          <p:spPr bwMode="auto">
            <a:xfrm>
              <a:off x="1711"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0" name="Rectangle 11"/>
            <p:cNvSpPr>
              <a:spLocks noChangeArrowheads="1"/>
            </p:cNvSpPr>
            <p:nvPr/>
          </p:nvSpPr>
          <p:spPr bwMode="auto">
            <a:xfrm>
              <a:off x="1567"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1" name="Rectangle 12"/>
            <p:cNvSpPr>
              <a:spLocks noChangeArrowheads="1"/>
            </p:cNvSpPr>
            <p:nvPr/>
          </p:nvSpPr>
          <p:spPr bwMode="auto">
            <a:xfrm>
              <a:off x="1584" y="2136"/>
              <a:ext cx="265"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p>
          </p:txBody>
        </p:sp>
      </p:grpSp>
      <p:grpSp>
        <p:nvGrpSpPr>
          <p:cNvPr id="12" name="Group 13"/>
          <p:cNvGrpSpPr>
            <a:grpSpLocks/>
          </p:cNvGrpSpPr>
          <p:nvPr/>
        </p:nvGrpSpPr>
        <p:grpSpPr bwMode="auto">
          <a:xfrm>
            <a:off x="3936207" y="1721643"/>
            <a:ext cx="423862" cy="1700213"/>
            <a:chOff x="2517" y="2136"/>
            <a:chExt cx="267" cy="1071"/>
          </a:xfrm>
        </p:grpSpPr>
        <p:sp>
          <p:nvSpPr>
            <p:cNvPr id="13" name="Line 14"/>
            <p:cNvSpPr>
              <a:spLocks noChangeShapeType="1"/>
            </p:cNvSpPr>
            <p:nvPr/>
          </p:nvSpPr>
          <p:spPr bwMode="auto">
            <a:xfrm>
              <a:off x="2661"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4" name="Rectangle 15"/>
            <p:cNvSpPr>
              <a:spLocks noChangeArrowheads="1"/>
            </p:cNvSpPr>
            <p:nvPr/>
          </p:nvSpPr>
          <p:spPr bwMode="auto">
            <a:xfrm>
              <a:off x="2517"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5" name="Rectangle 16"/>
            <p:cNvSpPr>
              <a:spLocks noChangeArrowheads="1"/>
            </p:cNvSpPr>
            <p:nvPr/>
          </p:nvSpPr>
          <p:spPr bwMode="auto">
            <a:xfrm>
              <a:off x="2519" y="2136"/>
              <a:ext cx="265"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p>
          </p:txBody>
        </p:sp>
      </p:grpSp>
      <p:grpSp>
        <p:nvGrpSpPr>
          <p:cNvPr id="16" name="Group 17"/>
          <p:cNvGrpSpPr>
            <a:grpSpLocks/>
          </p:cNvGrpSpPr>
          <p:nvPr/>
        </p:nvGrpSpPr>
        <p:grpSpPr bwMode="auto">
          <a:xfrm>
            <a:off x="5474494" y="1723231"/>
            <a:ext cx="420688" cy="1700212"/>
            <a:chOff x="3486" y="2136"/>
            <a:chExt cx="265" cy="1071"/>
          </a:xfrm>
        </p:grpSpPr>
        <p:sp>
          <p:nvSpPr>
            <p:cNvPr id="17" name="Line 18"/>
            <p:cNvSpPr>
              <a:spLocks noChangeShapeType="1"/>
            </p:cNvSpPr>
            <p:nvPr/>
          </p:nvSpPr>
          <p:spPr bwMode="auto">
            <a:xfrm>
              <a:off x="361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8" name="Rectangle 19"/>
            <p:cNvSpPr>
              <a:spLocks noChangeArrowheads="1"/>
            </p:cNvSpPr>
            <p:nvPr/>
          </p:nvSpPr>
          <p:spPr bwMode="auto">
            <a:xfrm>
              <a:off x="350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a:t>
              </a:r>
            </a:p>
          </p:txBody>
        </p:sp>
        <p:sp>
          <p:nvSpPr>
            <p:cNvPr id="19" name="Rectangle 20"/>
            <p:cNvSpPr>
              <a:spLocks noChangeArrowheads="1"/>
            </p:cNvSpPr>
            <p:nvPr/>
          </p:nvSpPr>
          <p:spPr bwMode="auto">
            <a:xfrm>
              <a:off x="3486" y="2136"/>
              <a:ext cx="265"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p>
          </p:txBody>
        </p:sp>
      </p:grpSp>
      <p:graphicFrame>
        <p:nvGraphicFramePr>
          <p:cNvPr id="20" name="Object 22"/>
          <p:cNvGraphicFramePr>
            <a:graphicFrameLocks noChangeAspect="1"/>
          </p:cNvGraphicFramePr>
          <p:nvPr>
            <p:extLst>
              <p:ext uri="{D42A27DB-BD31-4B8C-83A1-F6EECF244321}">
                <p14:modId xmlns:p14="http://schemas.microsoft.com/office/powerpoint/2010/main" val="374138908"/>
              </p:ext>
            </p:extLst>
          </p:nvPr>
        </p:nvGraphicFramePr>
        <p:xfrm>
          <a:off x="931069" y="3626643"/>
          <a:ext cx="7419975" cy="1150938"/>
        </p:xfrm>
        <a:graphic>
          <a:graphicData uri="http://schemas.openxmlformats.org/presentationml/2006/ole">
            <mc:AlternateContent xmlns:mc="http://schemas.openxmlformats.org/markup-compatibility/2006">
              <mc:Choice xmlns:v="urn:schemas-microsoft-com:vml" Requires="v">
                <p:oleObj spid="_x0000_s14394" name="Equation" r:id="rId4" imgW="2705040" imgH="419040" progId="Equation.3">
                  <p:embed/>
                </p:oleObj>
              </mc:Choice>
              <mc:Fallback>
                <p:oleObj name="Equation" r:id="rId4" imgW="270504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1069" y="3626643"/>
                        <a:ext cx="7419975" cy="1150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1" name="Group 24"/>
          <p:cNvGrpSpPr>
            <a:grpSpLocks/>
          </p:cNvGrpSpPr>
          <p:nvPr/>
        </p:nvGrpSpPr>
        <p:grpSpPr bwMode="auto">
          <a:xfrm>
            <a:off x="7825582" y="1723231"/>
            <a:ext cx="420687" cy="1700212"/>
            <a:chOff x="3486" y="2136"/>
            <a:chExt cx="265" cy="1071"/>
          </a:xfrm>
        </p:grpSpPr>
        <p:sp>
          <p:nvSpPr>
            <p:cNvPr id="22" name="Line 25"/>
            <p:cNvSpPr>
              <a:spLocks noChangeShapeType="1"/>
            </p:cNvSpPr>
            <p:nvPr/>
          </p:nvSpPr>
          <p:spPr bwMode="auto">
            <a:xfrm>
              <a:off x="361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23" name="Rectangle 26"/>
            <p:cNvSpPr>
              <a:spLocks noChangeArrowheads="1"/>
            </p:cNvSpPr>
            <p:nvPr/>
          </p:nvSpPr>
          <p:spPr bwMode="auto">
            <a:xfrm>
              <a:off x="3504" y="2880"/>
              <a:ext cx="241"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T</a:t>
              </a:r>
            </a:p>
          </p:txBody>
        </p:sp>
        <p:sp>
          <p:nvSpPr>
            <p:cNvPr id="24" name="Rectangle 27"/>
            <p:cNvSpPr>
              <a:spLocks noChangeArrowheads="1"/>
            </p:cNvSpPr>
            <p:nvPr/>
          </p:nvSpPr>
          <p:spPr bwMode="auto">
            <a:xfrm>
              <a:off x="3486" y="2136"/>
              <a:ext cx="265"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p>
          </p:txBody>
        </p:sp>
      </p:grpSp>
      <p:sp>
        <p:nvSpPr>
          <p:cNvPr id="25" name="Line 28"/>
          <p:cNvSpPr>
            <a:spLocks noChangeShapeType="1"/>
          </p:cNvSpPr>
          <p:nvPr/>
        </p:nvSpPr>
        <p:spPr bwMode="auto">
          <a:xfrm>
            <a:off x="7789069" y="2588418"/>
            <a:ext cx="228600" cy="0"/>
          </a:xfrm>
          <a:prstGeom prst="line">
            <a:avLst/>
          </a:prstGeom>
          <a:noFill/>
          <a:ln w="38100">
            <a:solidFill>
              <a:srgbClr val="644A1A"/>
            </a:solidFill>
            <a:round/>
            <a:headEnd type="none" w="sm" len="sm"/>
            <a:tailEnd type="none" w="sm" len="sm"/>
          </a:ln>
          <a:effectLst/>
        </p:spPr>
        <p:txBody>
          <a:bodyPr/>
          <a:lstStyle/>
          <a:p>
            <a:endParaRPr lang="en-US"/>
          </a:p>
        </p:txBody>
      </p:sp>
      <p:graphicFrame>
        <p:nvGraphicFramePr>
          <p:cNvPr id="26" name="Object 29"/>
          <p:cNvGraphicFramePr>
            <a:graphicFrameLocks noChangeAspect="1"/>
          </p:cNvGraphicFramePr>
          <p:nvPr>
            <p:extLst>
              <p:ext uri="{D42A27DB-BD31-4B8C-83A1-F6EECF244321}">
                <p14:modId xmlns:p14="http://schemas.microsoft.com/office/powerpoint/2010/main" val="428688354"/>
              </p:ext>
            </p:extLst>
          </p:nvPr>
        </p:nvGraphicFramePr>
        <p:xfrm>
          <a:off x="7103269" y="2483643"/>
          <a:ext cx="487363" cy="209550"/>
        </p:xfrm>
        <a:graphic>
          <a:graphicData uri="http://schemas.openxmlformats.org/presentationml/2006/ole">
            <mc:AlternateContent xmlns:mc="http://schemas.openxmlformats.org/markup-compatibility/2006">
              <mc:Choice xmlns:v="urn:schemas-microsoft-com:vml" Requires="v">
                <p:oleObj spid="_x0000_s14395" name="Equation" r:id="rId6" imgW="177480" imgH="75960" progId="Equation.3">
                  <p:embed/>
                </p:oleObj>
              </mc:Choice>
              <mc:Fallback>
                <p:oleObj name="Equation" r:id="rId6" imgW="177480" imgH="75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3269" y="2483643"/>
                        <a:ext cx="487363"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Content Placeholder 2"/>
          <p:cNvSpPr txBox="1">
            <a:spLocks/>
          </p:cNvSpPr>
          <p:nvPr/>
        </p:nvSpPr>
        <p:spPr>
          <a:xfrm>
            <a:off x="931069" y="4777581"/>
            <a:ext cx="7556313" cy="500742"/>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en-US" dirty="0" smtClean="0"/>
              <a:t>The formula for the present value of an annuity is:</a:t>
            </a:r>
            <a:endParaRPr lang="en-US" dirty="0"/>
          </a:p>
        </p:txBody>
      </p:sp>
      <p:graphicFrame>
        <p:nvGraphicFramePr>
          <p:cNvPr id="29" name="Object 23"/>
          <p:cNvGraphicFramePr>
            <a:graphicFrameLocks noChangeAspect="1"/>
          </p:cNvGraphicFramePr>
          <p:nvPr>
            <p:extLst>
              <p:ext uri="{D42A27DB-BD31-4B8C-83A1-F6EECF244321}">
                <p14:modId xmlns:p14="http://schemas.microsoft.com/office/powerpoint/2010/main" val="570367141"/>
              </p:ext>
            </p:extLst>
          </p:nvPr>
        </p:nvGraphicFramePr>
        <p:xfrm>
          <a:off x="457994" y="5386615"/>
          <a:ext cx="3659188" cy="1255712"/>
        </p:xfrm>
        <a:graphic>
          <a:graphicData uri="http://schemas.openxmlformats.org/presentationml/2006/ole">
            <mc:AlternateContent xmlns:mc="http://schemas.openxmlformats.org/markup-compatibility/2006">
              <mc:Choice xmlns:v="urn:schemas-microsoft-com:vml" Requires="v">
                <p:oleObj spid="_x0000_s14396" name="Equation" r:id="rId8" imgW="1333440" imgH="457200" progId="Equation.3">
                  <p:embed/>
                </p:oleObj>
              </mc:Choice>
              <mc:Fallback>
                <p:oleObj name="Equation" r:id="rId8" imgW="1333440" imgH="4572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994" y="5386615"/>
                        <a:ext cx="3659188" cy="1255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30"/>
          <p:cNvGraphicFramePr>
            <a:graphicFrameLocks noChangeAspect="1"/>
          </p:cNvGraphicFramePr>
          <p:nvPr>
            <p:extLst>
              <p:ext uri="{D42A27DB-BD31-4B8C-83A1-F6EECF244321}">
                <p14:modId xmlns:p14="http://schemas.microsoft.com/office/powerpoint/2010/main" val="1214033189"/>
              </p:ext>
            </p:extLst>
          </p:nvPr>
        </p:nvGraphicFramePr>
        <p:xfrm>
          <a:off x="4344194" y="5397727"/>
          <a:ext cx="3763963" cy="1152525"/>
        </p:xfrm>
        <a:graphic>
          <a:graphicData uri="http://schemas.openxmlformats.org/presentationml/2006/ole">
            <mc:AlternateContent xmlns:mc="http://schemas.openxmlformats.org/markup-compatibility/2006">
              <mc:Choice xmlns:v="urn:schemas-microsoft-com:vml" Requires="v">
                <p:oleObj spid="_x0000_s14397" name="Equation" r:id="rId10" imgW="1371600" imgH="419040" progId="Equation.3">
                  <p:embed/>
                </p:oleObj>
              </mc:Choice>
              <mc:Fallback>
                <p:oleObj name="Equation" r:id="rId10" imgW="1371600" imgH="4190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44194" y="5397727"/>
                        <a:ext cx="3763963"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Text Box 29"/>
          <p:cNvSpPr txBox="1">
            <a:spLocks noChangeArrowheads="1"/>
          </p:cNvSpPr>
          <p:nvPr/>
        </p:nvSpPr>
        <p:spPr bwMode="auto">
          <a:xfrm>
            <a:off x="8177667" y="5362802"/>
            <a:ext cx="762000" cy="1187450"/>
          </a:xfrm>
          <a:prstGeom prst="rect">
            <a:avLst/>
          </a:prstGeom>
          <a:noFill/>
          <a:ln w="9525" algn="ctr">
            <a:noFill/>
            <a:miter lim="800000"/>
            <a:headEnd/>
            <a:tailEnd/>
          </a:ln>
          <a:effectLst/>
        </p:spPr>
        <p:txBody>
          <a:bodyPr lIns="92075" tIns="46038" rIns="92075" bIns="46038">
            <a:spAutoFit/>
          </a:bodyPr>
          <a:lstStyle/>
          <a:p>
            <a:pPr>
              <a:spcBef>
                <a:spcPct val="50000"/>
              </a:spcBef>
            </a:pPr>
            <a:r>
              <a:rPr lang="en-US" sz="1200" dirty="0"/>
              <a:t>The term in the brackets is called annuity factor</a:t>
            </a:r>
          </a:p>
        </p:txBody>
      </p:sp>
    </p:spTree>
    <p:extLst>
      <p:ext uri="{BB962C8B-B14F-4D97-AF65-F5344CB8AC3E}">
        <p14:creationId xmlns:p14="http://schemas.microsoft.com/office/powerpoint/2010/main" val="33004286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fill="hold"/>
                                        <p:tgtEl>
                                          <p:spTgt spid="25"/>
                                        </p:tgtEl>
                                        <p:attrNameLst>
                                          <p:attrName>ppt_x</p:attrName>
                                        </p:attrNameLst>
                                      </p:cBhvr>
                                      <p:tavLst>
                                        <p:tav tm="0">
                                          <p:val>
                                            <p:strVal val="#ppt_x"/>
                                          </p:val>
                                        </p:tav>
                                        <p:tav tm="100000">
                                          <p:val>
                                            <p:strVal val="#ppt_x"/>
                                          </p:val>
                                        </p:tav>
                                      </p:tavLst>
                                    </p:anim>
                                    <p:anim calcmode="lin" valueType="num">
                                      <p:cBhvr additive="base">
                                        <p:cTn id="36" dur="500" fill="hold"/>
                                        <p:tgtEl>
                                          <p:spTgt spid="25"/>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additive="base">
                                        <p:cTn id="51" dur="500" fill="hold"/>
                                        <p:tgtEl>
                                          <p:spTgt spid="29"/>
                                        </p:tgtEl>
                                        <p:attrNameLst>
                                          <p:attrName>ppt_x</p:attrName>
                                        </p:attrNameLst>
                                      </p:cBhvr>
                                      <p:tavLst>
                                        <p:tav tm="0">
                                          <p:val>
                                            <p:strVal val="#ppt_x"/>
                                          </p:val>
                                        </p:tav>
                                        <p:tav tm="100000">
                                          <p:val>
                                            <p:strVal val="#ppt_x"/>
                                          </p:val>
                                        </p:tav>
                                      </p:tavLst>
                                    </p:anim>
                                    <p:anim calcmode="lin" valueType="num">
                                      <p:cBhvr additive="base">
                                        <p:cTn id="52" dur="500" fill="hold"/>
                                        <p:tgtEl>
                                          <p:spTgt spid="29"/>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500" fill="hold"/>
                                        <p:tgtEl>
                                          <p:spTgt spid="30"/>
                                        </p:tgtEl>
                                        <p:attrNameLst>
                                          <p:attrName>ppt_x</p:attrName>
                                        </p:attrNameLst>
                                      </p:cBhvr>
                                      <p:tavLst>
                                        <p:tav tm="0">
                                          <p:val>
                                            <p:strVal val="#ppt_x"/>
                                          </p:val>
                                        </p:tav>
                                        <p:tav tm="100000">
                                          <p:val>
                                            <p:strVal val="#ppt_x"/>
                                          </p:val>
                                        </p:tav>
                                      </p:tavLst>
                                    </p:anim>
                                    <p:anim calcmode="lin" valueType="num">
                                      <p:cBhvr additive="base">
                                        <p:cTn id="56" dur="500" fill="hold"/>
                                        <p:tgtEl>
                                          <p:spTgt spid="3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500" fill="hold"/>
                                        <p:tgtEl>
                                          <p:spTgt spid="31"/>
                                        </p:tgtEl>
                                        <p:attrNameLst>
                                          <p:attrName>ppt_x</p:attrName>
                                        </p:attrNameLst>
                                      </p:cBhvr>
                                      <p:tavLst>
                                        <p:tav tm="0">
                                          <p:val>
                                            <p:strVal val="#ppt_x"/>
                                          </p:val>
                                        </p:tav>
                                        <p:tav tm="100000">
                                          <p:val>
                                            <p:strVal val="#ppt_x"/>
                                          </p:val>
                                        </p:tav>
                                      </p:tavLst>
                                    </p:anim>
                                    <p:anim calcmode="lin" valueType="num">
                                      <p:cBhvr additive="base">
                                        <p:cTn id="6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animBg="1"/>
      <p:bldP spid="27"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49620"/>
          </a:xfrm>
        </p:spPr>
        <p:txBody>
          <a:bodyPr/>
          <a:lstStyle/>
          <a:p>
            <a:r>
              <a:rPr lang="en-US" dirty="0" smtClean="0"/>
              <a:t>Example</a:t>
            </a:r>
            <a:endParaRPr lang="en-US" dirty="0"/>
          </a:p>
        </p:txBody>
      </p:sp>
      <p:sp>
        <p:nvSpPr>
          <p:cNvPr id="3" name="Content Placeholder 2"/>
          <p:cNvSpPr>
            <a:spLocks noGrp="1"/>
          </p:cNvSpPr>
          <p:nvPr>
            <p:ph idx="1"/>
          </p:nvPr>
        </p:nvSpPr>
        <p:spPr>
          <a:xfrm>
            <a:off x="498474" y="1233715"/>
            <a:ext cx="7556313" cy="798286"/>
          </a:xfrm>
        </p:spPr>
        <p:txBody>
          <a:bodyPr/>
          <a:lstStyle/>
          <a:p>
            <a:r>
              <a:rPr lang="en-US" dirty="0"/>
              <a:t>If you can afford a $400 monthly car payment, how much car can you afford if interest rates are 7% on 36-month loans</a:t>
            </a:r>
            <a:r>
              <a:rPr lang="en-US" dirty="0" smtClean="0"/>
              <a:t>?</a:t>
            </a:r>
            <a:endParaRPr lang="en-US" dirty="0"/>
          </a:p>
        </p:txBody>
      </p:sp>
      <p:sp>
        <p:nvSpPr>
          <p:cNvPr id="4" name="Line 4"/>
          <p:cNvSpPr>
            <a:spLocks noChangeShapeType="1"/>
          </p:cNvSpPr>
          <p:nvPr/>
        </p:nvSpPr>
        <p:spPr bwMode="auto">
          <a:xfrm>
            <a:off x="1103313" y="3344068"/>
            <a:ext cx="5715000" cy="0"/>
          </a:xfrm>
          <a:prstGeom prst="line">
            <a:avLst/>
          </a:prstGeom>
          <a:noFill/>
          <a:ln w="38100">
            <a:solidFill>
              <a:srgbClr val="644A1A"/>
            </a:solidFill>
            <a:round/>
            <a:headEnd type="none" w="sm" len="sm"/>
            <a:tailEnd type="none" w="sm" len="sm"/>
          </a:ln>
          <a:effectLst/>
        </p:spPr>
        <p:txBody>
          <a:bodyPr/>
          <a:lstStyle/>
          <a:p>
            <a:endParaRPr lang="en-US"/>
          </a:p>
        </p:txBody>
      </p:sp>
      <p:grpSp>
        <p:nvGrpSpPr>
          <p:cNvPr id="5" name="Group 5"/>
          <p:cNvGrpSpPr>
            <a:grpSpLocks/>
          </p:cNvGrpSpPr>
          <p:nvPr/>
        </p:nvGrpSpPr>
        <p:grpSpPr bwMode="auto">
          <a:xfrm>
            <a:off x="874713" y="3086893"/>
            <a:ext cx="361950" cy="1052513"/>
            <a:chOff x="624" y="2544"/>
            <a:chExt cx="228" cy="663"/>
          </a:xfrm>
        </p:grpSpPr>
        <p:sp>
          <p:nvSpPr>
            <p:cNvPr id="6" name="Line 6"/>
            <p:cNvSpPr>
              <a:spLocks noChangeShapeType="1"/>
            </p:cNvSpPr>
            <p:nvPr/>
          </p:nvSpPr>
          <p:spPr bwMode="auto">
            <a:xfrm>
              <a:off x="76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Rectangle 7"/>
            <p:cNvSpPr>
              <a:spLocks noChangeArrowheads="1"/>
            </p:cNvSpPr>
            <p:nvPr/>
          </p:nvSpPr>
          <p:spPr bwMode="auto">
            <a:xfrm>
              <a:off x="62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grpSp>
      <p:grpSp>
        <p:nvGrpSpPr>
          <p:cNvPr id="8" name="Group 30"/>
          <p:cNvGrpSpPr>
            <a:grpSpLocks/>
          </p:cNvGrpSpPr>
          <p:nvPr/>
        </p:nvGrpSpPr>
        <p:grpSpPr bwMode="auto">
          <a:xfrm>
            <a:off x="2170113" y="2477293"/>
            <a:ext cx="895350" cy="1700213"/>
            <a:chOff x="1536" y="1280"/>
            <a:chExt cx="564" cy="1071"/>
          </a:xfrm>
        </p:grpSpPr>
        <p:sp>
          <p:nvSpPr>
            <p:cNvPr id="9" name="Line 9"/>
            <p:cNvSpPr>
              <a:spLocks noChangeShapeType="1"/>
            </p:cNvSpPr>
            <p:nvPr/>
          </p:nvSpPr>
          <p:spPr bwMode="auto">
            <a:xfrm>
              <a:off x="1817" y="1688"/>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0" name="Rectangle 10"/>
            <p:cNvSpPr>
              <a:spLocks noChangeArrowheads="1"/>
            </p:cNvSpPr>
            <p:nvPr/>
          </p:nvSpPr>
          <p:spPr bwMode="auto">
            <a:xfrm>
              <a:off x="1703" y="2024"/>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1" name="Rectangle 11"/>
            <p:cNvSpPr>
              <a:spLocks noChangeArrowheads="1"/>
            </p:cNvSpPr>
            <p:nvPr/>
          </p:nvSpPr>
          <p:spPr bwMode="auto">
            <a:xfrm>
              <a:off x="1536" y="1280"/>
              <a:ext cx="564"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rPr>
                <a:t>$400</a:t>
              </a:r>
            </a:p>
          </p:txBody>
        </p:sp>
      </p:grpSp>
      <p:grpSp>
        <p:nvGrpSpPr>
          <p:cNvPr id="12" name="Group 29"/>
          <p:cNvGrpSpPr>
            <a:grpSpLocks/>
          </p:cNvGrpSpPr>
          <p:nvPr/>
        </p:nvGrpSpPr>
        <p:grpSpPr bwMode="auto">
          <a:xfrm>
            <a:off x="3694113" y="2477293"/>
            <a:ext cx="895350" cy="1700213"/>
            <a:chOff x="2496" y="1280"/>
            <a:chExt cx="564" cy="1071"/>
          </a:xfrm>
        </p:grpSpPr>
        <p:sp>
          <p:nvSpPr>
            <p:cNvPr id="13" name="Line 13"/>
            <p:cNvSpPr>
              <a:spLocks noChangeShapeType="1"/>
            </p:cNvSpPr>
            <p:nvPr/>
          </p:nvSpPr>
          <p:spPr bwMode="auto">
            <a:xfrm>
              <a:off x="2778" y="1688"/>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4" name="Rectangle 14"/>
            <p:cNvSpPr>
              <a:spLocks noChangeArrowheads="1"/>
            </p:cNvSpPr>
            <p:nvPr/>
          </p:nvSpPr>
          <p:spPr bwMode="auto">
            <a:xfrm>
              <a:off x="2664" y="2024"/>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5" name="Rectangle 15"/>
            <p:cNvSpPr>
              <a:spLocks noChangeArrowheads="1"/>
            </p:cNvSpPr>
            <p:nvPr/>
          </p:nvSpPr>
          <p:spPr bwMode="auto">
            <a:xfrm>
              <a:off x="2496" y="1280"/>
              <a:ext cx="564"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rPr>
                <a:t>$400</a:t>
              </a:r>
            </a:p>
          </p:txBody>
        </p:sp>
      </p:grpSp>
      <p:grpSp>
        <p:nvGrpSpPr>
          <p:cNvPr id="16" name="Group 31"/>
          <p:cNvGrpSpPr>
            <a:grpSpLocks/>
          </p:cNvGrpSpPr>
          <p:nvPr/>
        </p:nvGrpSpPr>
        <p:grpSpPr bwMode="auto">
          <a:xfrm>
            <a:off x="5294313" y="2478881"/>
            <a:ext cx="895350" cy="1700212"/>
            <a:chOff x="3504" y="1281"/>
            <a:chExt cx="564" cy="1071"/>
          </a:xfrm>
        </p:grpSpPr>
        <p:sp>
          <p:nvSpPr>
            <p:cNvPr id="17" name="Line 17"/>
            <p:cNvSpPr>
              <a:spLocks noChangeShapeType="1"/>
            </p:cNvSpPr>
            <p:nvPr/>
          </p:nvSpPr>
          <p:spPr bwMode="auto">
            <a:xfrm>
              <a:off x="3786" y="168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8" name="Rectangle 18"/>
            <p:cNvSpPr>
              <a:spLocks noChangeArrowheads="1"/>
            </p:cNvSpPr>
            <p:nvPr/>
          </p:nvSpPr>
          <p:spPr bwMode="auto">
            <a:xfrm>
              <a:off x="3672" y="2025"/>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a:t>
              </a:r>
            </a:p>
          </p:txBody>
        </p:sp>
        <p:sp>
          <p:nvSpPr>
            <p:cNvPr id="19" name="Rectangle 19"/>
            <p:cNvSpPr>
              <a:spLocks noChangeArrowheads="1"/>
            </p:cNvSpPr>
            <p:nvPr/>
          </p:nvSpPr>
          <p:spPr bwMode="auto">
            <a:xfrm>
              <a:off x="3504" y="1281"/>
              <a:ext cx="564"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rPr>
                <a:t>$400</a:t>
              </a:r>
            </a:p>
          </p:txBody>
        </p:sp>
      </p:grpSp>
      <p:graphicFrame>
        <p:nvGraphicFramePr>
          <p:cNvPr id="20" name="Object 22"/>
          <p:cNvGraphicFramePr>
            <a:graphicFrameLocks noChangeAspect="1"/>
          </p:cNvGraphicFramePr>
          <p:nvPr>
            <p:extLst>
              <p:ext uri="{D42A27DB-BD31-4B8C-83A1-F6EECF244321}">
                <p14:modId xmlns:p14="http://schemas.microsoft.com/office/powerpoint/2010/main" val="2756724566"/>
              </p:ext>
            </p:extLst>
          </p:nvPr>
        </p:nvGraphicFramePr>
        <p:xfrm>
          <a:off x="909638" y="4788693"/>
          <a:ext cx="7702550" cy="1325563"/>
        </p:xfrm>
        <a:graphic>
          <a:graphicData uri="http://schemas.openxmlformats.org/presentationml/2006/ole">
            <mc:AlternateContent xmlns:mc="http://schemas.openxmlformats.org/markup-compatibility/2006">
              <mc:Choice xmlns:v="urn:schemas-microsoft-com:vml" Requires="v">
                <p:oleObj spid="_x0000_s15390" name="Equation" r:id="rId4" imgW="2806560" imgH="482400" progId="Equation.3">
                  <p:embed/>
                </p:oleObj>
              </mc:Choice>
              <mc:Fallback>
                <p:oleObj name="Equation" r:id="rId4" imgW="2806560" imgH="48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9638" y="4788693"/>
                        <a:ext cx="7702550" cy="1325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1" name="Group 32"/>
          <p:cNvGrpSpPr>
            <a:grpSpLocks/>
          </p:cNvGrpSpPr>
          <p:nvPr/>
        </p:nvGrpSpPr>
        <p:grpSpPr bwMode="auto">
          <a:xfrm>
            <a:off x="7504113" y="2478881"/>
            <a:ext cx="895350" cy="1700212"/>
            <a:chOff x="5196" y="1281"/>
            <a:chExt cx="564" cy="1071"/>
          </a:xfrm>
        </p:grpSpPr>
        <p:sp>
          <p:nvSpPr>
            <p:cNvPr id="22" name="Line 24"/>
            <p:cNvSpPr>
              <a:spLocks noChangeShapeType="1"/>
            </p:cNvSpPr>
            <p:nvPr/>
          </p:nvSpPr>
          <p:spPr bwMode="auto">
            <a:xfrm>
              <a:off x="5478" y="1689"/>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23" name="Rectangle 25"/>
            <p:cNvSpPr>
              <a:spLocks noChangeArrowheads="1"/>
            </p:cNvSpPr>
            <p:nvPr/>
          </p:nvSpPr>
          <p:spPr bwMode="auto">
            <a:xfrm>
              <a:off x="5308" y="2025"/>
              <a:ext cx="340"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36</a:t>
              </a:r>
            </a:p>
          </p:txBody>
        </p:sp>
        <p:sp>
          <p:nvSpPr>
            <p:cNvPr id="24" name="Rectangle 26"/>
            <p:cNvSpPr>
              <a:spLocks noChangeArrowheads="1"/>
            </p:cNvSpPr>
            <p:nvPr/>
          </p:nvSpPr>
          <p:spPr bwMode="auto">
            <a:xfrm>
              <a:off x="5196" y="1281"/>
              <a:ext cx="564"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rPr>
                <a:t>$400</a:t>
              </a:r>
            </a:p>
          </p:txBody>
        </p:sp>
      </p:grpSp>
      <p:sp>
        <p:nvSpPr>
          <p:cNvPr id="25" name="Line 27"/>
          <p:cNvSpPr>
            <a:spLocks noChangeShapeType="1"/>
          </p:cNvSpPr>
          <p:nvPr/>
        </p:nvSpPr>
        <p:spPr bwMode="auto">
          <a:xfrm>
            <a:off x="7732713" y="3344068"/>
            <a:ext cx="228600" cy="0"/>
          </a:xfrm>
          <a:prstGeom prst="line">
            <a:avLst/>
          </a:prstGeom>
          <a:noFill/>
          <a:ln w="38100">
            <a:solidFill>
              <a:srgbClr val="644A1A"/>
            </a:solidFill>
            <a:round/>
            <a:headEnd type="none" w="sm" len="sm"/>
            <a:tailEnd type="none" w="sm" len="sm"/>
          </a:ln>
          <a:effectLst/>
        </p:spPr>
        <p:txBody>
          <a:bodyPr/>
          <a:lstStyle/>
          <a:p>
            <a:endParaRPr lang="en-US"/>
          </a:p>
        </p:txBody>
      </p:sp>
      <p:graphicFrame>
        <p:nvGraphicFramePr>
          <p:cNvPr id="26" name="Object 28"/>
          <p:cNvGraphicFramePr>
            <a:graphicFrameLocks noChangeAspect="1"/>
          </p:cNvGraphicFramePr>
          <p:nvPr>
            <p:extLst>
              <p:ext uri="{D42A27DB-BD31-4B8C-83A1-F6EECF244321}">
                <p14:modId xmlns:p14="http://schemas.microsoft.com/office/powerpoint/2010/main" val="1931968377"/>
              </p:ext>
            </p:extLst>
          </p:nvPr>
        </p:nvGraphicFramePr>
        <p:xfrm>
          <a:off x="7046913" y="3239293"/>
          <a:ext cx="487363" cy="209550"/>
        </p:xfrm>
        <a:graphic>
          <a:graphicData uri="http://schemas.openxmlformats.org/presentationml/2006/ole">
            <mc:AlternateContent xmlns:mc="http://schemas.openxmlformats.org/markup-compatibility/2006">
              <mc:Choice xmlns:v="urn:schemas-microsoft-com:vml" Requires="v">
                <p:oleObj spid="_x0000_s15391" name="Equation" r:id="rId6" imgW="177480" imgH="75960" progId="Equation.3">
                  <p:embed/>
                </p:oleObj>
              </mc:Choice>
              <mc:Fallback>
                <p:oleObj name="Equation" r:id="rId6" imgW="177480" imgH="75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46913" y="3239293"/>
                        <a:ext cx="487363"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199232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ppt_x"/>
                                          </p:val>
                                        </p:tav>
                                        <p:tav tm="100000">
                                          <p:val>
                                            <p:strVal val="#ppt_x"/>
                                          </p:val>
                                        </p:tav>
                                      </p:tavLst>
                                    </p:anim>
                                    <p:anim calcmode="lin" valueType="num">
                                      <p:cBhvr additive="base">
                                        <p:cTn id="3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48020"/>
          </a:xfrm>
        </p:spPr>
        <p:txBody>
          <a:bodyPr/>
          <a:lstStyle/>
          <a:p>
            <a:r>
              <a:rPr lang="en-US" sz="3000" dirty="0" smtClean="0"/>
              <a:t>How to Value Annuities with a </a:t>
            </a:r>
            <a:r>
              <a:rPr lang="en-US" sz="3000" dirty="0"/>
              <a:t> </a:t>
            </a:r>
            <a:r>
              <a:rPr lang="en-US" sz="3000" dirty="0" smtClean="0"/>
              <a:t>Calculator</a:t>
            </a:r>
            <a:endParaRPr lang="en-US" sz="3000" dirty="0"/>
          </a:p>
        </p:txBody>
      </p:sp>
      <p:sp>
        <p:nvSpPr>
          <p:cNvPr id="3" name="Content Placeholder 2"/>
          <p:cNvSpPr>
            <a:spLocks noGrp="1"/>
          </p:cNvSpPr>
          <p:nvPr>
            <p:ph idx="1"/>
          </p:nvPr>
        </p:nvSpPr>
        <p:spPr>
          <a:xfrm>
            <a:off x="6037942" y="2837429"/>
            <a:ext cx="2466787" cy="1415143"/>
          </a:xfrm>
        </p:spPr>
        <p:txBody>
          <a:bodyPr/>
          <a:lstStyle/>
          <a:p>
            <a:pPr marL="0" indent="0">
              <a:buNone/>
            </a:pPr>
            <a:r>
              <a:rPr lang="en-US" dirty="0" smtClean="0"/>
              <a:t>Then enter what you know and solve for what you want</a:t>
            </a:r>
            <a:endParaRPr lang="en-US" dirty="0"/>
          </a:p>
        </p:txBody>
      </p:sp>
      <p:sp>
        <p:nvSpPr>
          <p:cNvPr id="4" name="Text Box 7"/>
          <p:cNvSpPr txBox="1">
            <a:spLocks noChangeArrowheads="1"/>
          </p:cNvSpPr>
          <p:nvPr/>
        </p:nvSpPr>
        <p:spPr bwMode="auto">
          <a:xfrm>
            <a:off x="1447800" y="4147457"/>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PMT</a:t>
            </a:r>
          </a:p>
        </p:txBody>
      </p:sp>
      <p:sp>
        <p:nvSpPr>
          <p:cNvPr id="5" name="Text Box 9"/>
          <p:cNvSpPr txBox="1">
            <a:spLocks noChangeArrowheads="1"/>
          </p:cNvSpPr>
          <p:nvPr/>
        </p:nvSpPr>
        <p:spPr bwMode="auto">
          <a:xfrm>
            <a:off x="1447800" y="2547257"/>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I/Y</a:t>
            </a:r>
          </a:p>
        </p:txBody>
      </p:sp>
      <p:sp>
        <p:nvSpPr>
          <p:cNvPr id="6" name="Text Box 10"/>
          <p:cNvSpPr txBox="1">
            <a:spLocks noChangeArrowheads="1"/>
          </p:cNvSpPr>
          <p:nvPr/>
        </p:nvSpPr>
        <p:spPr bwMode="auto">
          <a:xfrm>
            <a:off x="1447800" y="4947557"/>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FV</a:t>
            </a:r>
          </a:p>
        </p:txBody>
      </p:sp>
      <p:sp>
        <p:nvSpPr>
          <p:cNvPr id="7" name="Text Box 11"/>
          <p:cNvSpPr txBox="1">
            <a:spLocks noChangeArrowheads="1"/>
          </p:cNvSpPr>
          <p:nvPr/>
        </p:nvSpPr>
        <p:spPr bwMode="auto">
          <a:xfrm>
            <a:off x="1447800" y="3347357"/>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PV</a:t>
            </a:r>
          </a:p>
        </p:txBody>
      </p:sp>
      <p:sp>
        <p:nvSpPr>
          <p:cNvPr id="8" name="Text Box 12"/>
          <p:cNvSpPr txBox="1">
            <a:spLocks noChangeArrowheads="1"/>
          </p:cNvSpPr>
          <p:nvPr/>
        </p:nvSpPr>
        <p:spPr bwMode="auto">
          <a:xfrm>
            <a:off x="1447800" y="1747157"/>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N</a:t>
            </a:r>
          </a:p>
        </p:txBody>
      </p:sp>
      <p:sp>
        <p:nvSpPr>
          <p:cNvPr id="9" name="Text Box 13"/>
          <p:cNvSpPr txBox="1">
            <a:spLocks noChangeArrowheads="1"/>
          </p:cNvSpPr>
          <p:nvPr/>
        </p:nvSpPr>
        <p:spPr bwMode="auto">
          <a:xfrm>
            <a:off x="3276600" y="4147457"/>
            <a:ext cx="914400" cy="519113"/>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a:solidFill>
                  <a:srgbClr val="644A1A"/>
                </a:solidFill>
                <a:cs typeface="Times New Roman" pitchFamily="18" charset="0"/>
              </a:rPr>
              <a:t>–</a:t>
            </a:r>
            <a:r>
              <a:rPr lang="en-US">
                <a:solidFill>
                  <a:srgbClr val="644A1A"/>
                </a:solidFill>
              </a:rPr>
              <a:t>400</a:t>
            </a:r>
          </a:p>
        </p:txBody>
      </p:sp>
      <p:sp>
        <p:nvSpPr>
          <p:cNvPr id="10" name="Text Box 14"/>
          <p:cNvSpPr txBox="1">
            <a:spLocks noChangeArrowheads="1"/>
          </p:cNvSpPr>
          <p:nvPr/>
        </p:nvSpPr>
        <p:spPr bwMode="auto">
          <a:xfrm>
            <a:off x="2895600" y="2547257"/>
            <a:ext cx="2209800" cy="519113"/>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a:solidFill>
                  <a:srgbClr val="644A1A"/>
                </a:solidFill>
              </a:rPr>
              <a:t>7/12=0.5833</a:t>
            </a:r>
          </a:p>
        </p:txBody>
      </p:sp>
      <p:sp>
        <p:nvSpPr>
          <p:cNvPr id="11" name="Text Box 15"/>
          <p:cNvSpPr txBox="1">
            <a:spLocks noChangeArrowheads="1"/>
          </p:cNvSpPr>
          <p:nvPr/>
        </p:nvSpPr>
        <p:spPr bwMode="auto">
          <a:xfrm>
            <a:off x="3276600" y="4947557"/>
            <a:ext cx="914400" cy="519113"/>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a:solidFill>
                  <a:srgbClr val="644A1A"/>
                </a:solidFill>
              </a:rPr>
              <a:t>0</a:t>
            </a:r>
          </a:p>
        </p:txBody>
      </p:sp>
      <p:sp>
        <p:nvSpPr>
          <p:cNvPr id="12" name="Text Box 16"/>
          <p:cNvSpPr txBox="1">
            <a:spLocks noChangeArrowheads="1"/>
          </p:cNvSpPr>
          <p:nvPr/>
        </p:nvSpPr>
        <p:spPr bwMode="auto">
          <a:xfrm>
            <a:off x="3276600" y="3285445"/>
            <a:ext cx="1905000" cy="519112"/>
          </a:xfrm>
          <a:prstGeom prst="rect">
            <a:avLst/>
          </a:prstGeom>
          <a:noFill/>
          <a:ln w="12700" cap="sq">
            <a:noFill/>
            <a:miter lim="800000"/>
            <a:headEnd type="none" w="sm" len="sm"/>
            <a:tailEnd type="none" w="sm" len="sm"/>
          </a:ln>
          <a:effectLst/>
        </p:spPr>
        <p:txBody>
          <a:bodyPr>
            <a:spAutoFit/>
          </a:bodyPr>
          <a:lstStyle/>
          <a:p>
            <a:r>
              <a:rPr lang="en-US">
                <a:solidFill>
                  <a:srgbClr val="FF0000"/>
                </a:solidFill>
              </a:rPr>
              <a:t>12,954.59</a:t>
            </a:r>
          </a:p>
        </p:txBody>
      </p:sp>
      <p:sp>
        <p:nvSpPr>
          <p:cNvPr id="13" name="Text Box 17"/>
          <p:cNvSpPr txBox="1">
            <a:spLocks noChangeArrowheads="1"/>
          </p:cNvSpPr>
          <p:nvPr/>
        </p:nvSpPr>
        <p:spPr bwMode="auto">
          <a:xfrm>
            <a:off x="3276600" y="1747157"/>
            <a:ext cx="914400" cy="519113"/>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a:solidFill>
                  <a:srgbClr val="644A1A"/>
                </a:solidFill>
              </a:rPr>
              <a:t>36</a:t>
            </a:r>
          </a:p>
        </p:txBody>
      </p:sp>
      <p:sp>
        <p:nvSpPr>
          <p:cNvPr id="14" name="Text Box 18"/>
          <p:cNvSpPr txBox="1">
            <a:spLocks noChangeArrowheads="1"/>
          </p:cNvSpPr>
          <p:nvPr/>
        </p:nvSpPr>
        <p:spPr bwMode="auto">
          <a:xfrm>
            <a:off x="1447800" y="3347357"/>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PV</a:t>
            </a:r>
          </a:p>
        </p:txBody>
      </p:sp>
    </p:spTree>
    <p:extLst>
      <p:ext uri="{BB962C8B-B14F-4D97-AF65-F5344CB8AC3E}">
        <p14:creationId xmlns:p14="http://schemas.microsoft.com/office/powerpoint/2010/main" val="243962855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mph" presetSubtype="0" fill="hold" grpId="0" nodeType="clickEffect">
                                  <p:stCondLst>
                                    <p:cond delay="0"/>
                                  </p:stCondLst>
                                  <p:childTnLst>
                                    <p:anim calcmode="discrete" valueType="str">
                                      <p:cBhvr override="childStyle">
                                        <p:cTn id="24" dur="2000" fill="hold"/>
                                        <p:tgtEl>
                                          <p:spTgt spid="14">
                                            <p:txEl>
                                              <p:charRg st="4294967295" end="429496729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02343"/>
            <a:ext cx="7556313" cy="1095829"/>
          </a:xfrm>
        </p:spPr>
        <p:txBody>
          <a:bodyPr/>
          <a:lstStyle/>
          <a:p>
            <a:pPr marL="0" indent="0">
              <a:buNone/>
            </a:pPr>
            <a:r>
              <a:rPr lang="en-US" dirty="0"/>
              <a:t>What is the present value of a four-year annuity of $100 per year that makes its first payment two years from today if the discount rate is 9%? </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21203355"/>
              </p:ext>
            </p:extLst>
          </p:nvPr>
        </p:nvGraphicFramePr>
        <p:xfrm>
          <a:off x="1136462" y="1698172"/>
          <a:ext cx="6918325" cy="744538"/>
        </p:xfrm>
        <a:graphic>
          <a:graphicData uri="http://schemas.openxmlformats.org/presentationml/2006/ole">
            <mc:AlternateContent xmlns:mc="http://schemas.openxmlformats.org/markup-compatibility/2006">
              <mc:Choice xmlns:v="urn:schemas-microsoft-com:vml" Requires="v">
                <p:oleObj spid="_x0000_s16413" name="Equation" r:id="rId4" imgW="128536200" imgH="13794120" progId="Equation.3">
                  <p:embed/>
                </p:oleObj>
              </mc:Choice>
              <mc:Fallback>
                <p:oleObj name="Equation" r:id="rId4" imgW="128536200" imgH="13794120" progId="Equation.3">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6462" y="1698172"/>
                        <a:ext cx="6918325"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3"/>
          <p:cNvGraphicFramePr>
            <a:graphicFrameLocks noChangeAspect="1"/>
          </p:cNvGraphicFramePr>
          <p:nvPr>
            <p:extLst>
              <p:ext uri="{D42A27DB-BD31-4B8C-83A1-F6EECF244321}">
                <p14:modId xmlns:p14="http://schemas.microsoft.com/office/powerpoint/2010/main" val="2928891004"/>
              </p:ext>
            </p:extLst>
          </p:nvPr>
        </p:nvGraphicFramePr>
        <p:xfrm>
          <a:off x="702469" y="5905500"/>
          <a:ext cx="3546475" cy="877887"/>
        </p:xfrm>
        <a:graphic>
          <a:graphicData uri="http://schemas.openxmlformats.org/presentationml/2006/ole">
            <mc:AlternateContent xmlns:mc="http://schemas.openxmlformats.org/markup-compatibility/2006">
              <mc:Choice xmlns:v="urn:schemas-microsoft-com:vml" Requires="v">
                <p:oleObj spid="_x0000_s16414" name="Equation" r:id="rId6" imgW="1523880" imgH="380880" progId="Equation.3">
                  <p:embed/>
                </p:oleObj>
              </mc:Choice>
              <mc:Fallback>
                <p:oleObj name="Equation" r:id="rId6" imgW="1523880" imgH="380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469" y="5905500"/>
                        <a:ext cx="3546475" cy="877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Line 6"/>
          <p:cNvSpPr>
            <a:spLocks noChangeShapeType="1"/>
          </p:cNvSpPr>
          <p:nvPr/>
        </p:nvSpPr>
        <p:spPr bwMode="auto">
          <a:xfrm>
            <a:off x="1250156" y="5108575"/>
            <a:ext cx="7315200" cy="0"/>
          </a:xfrm>
          <a:prstGeom prst="line">
            <a:avLst/>
          </a:prstGeom>
          <a:noFill/>
          <a:ln w="38100">
            <a:solidFill>
              <a:srgbClr val="663300"/>
            </a:solidFill>
            <a:round/>
            <a:headEnd/>
            <a:tailEnd/>
          </a:ln>
          <a:effectLst/>
        </p:spPr>
        <p:txBody>
          <a:bodyPr/>
          <a:lstStyle/>
          <a:p>
            <a:endParaRPr lang="en-US"/>
          </a:p>
        </p:txBody>
      </p:sp>
      <p:sp>
        <p:nvSpPr>
          <p:cNvPr id="7" name="Line 7"/>
          <p:cNvSpPr>
            <a:spLocks noChangeShapeType="1"/>
          </p:cNvSpPr>
          <p:nvPr/>
        </p:nvSpPr>
        <p:spPr bwMode="auto">
          <a:xfrm>
            <a:off x="1250156" y="4765675"/>
            <a:ext cx="0" cy="762000"/>
          </a:xfrm>
          <a:prstGeom prst="line">
            <a:avLst/>
          </a:prstGeom>
          <a:noFill/>
          <a:ln w="38100">
            <a:solidFill>
              <a:srgbClr val="663300"/>
            </a:solidFill>
            <a:round/>
            <a:headEnd/>
            <a:tailEnd/>
          </a:ln>
          <a:effectLst/>
        </p:spPr>
        <p:txBody>
          <a:bodyPr/>
          <a:lstStyle/>
          <a:p>
            <a:endParaRPr lang="en-US"/>
          </a:p>
        </p:txBody>
      </p:sp>
      <p:sp>
        <p:nvSpPr>
          <p:cNvPr id="8" name="Line 8"/>
          <p:cNvSpPr>
            <a:spLocks noChangeShapeType="1"/>
          </p:cNvSpPr>
          <p:nvPr/>
        </p:nvSpPr>
        <p:spPr bwMode="auto">
          <a:xfrm>
            <a:off x="2712244" y="4765675"/>
            <a:ext cx="0" cy="762000"/>
          </a:xfrm>
          <a:prstGeom prst="line">
            <a:avLst/>
          </a:prstGeom>
          <a:noFill/>
          <a:ln w="38100">
            <a:solidFill>
              <a:srgbClr val="663300"/>
            </a:solidFill>
            <a:round/>
            <a:headEnd/>
            <a:tailEnd/>
          </a:ln>
          <a:effectLst/>
        </p:spPr>
        <p:txBody>
          <a:bodyPr/>
          <a:lstStyle/>
          <a:p>
            <a:endParaRPr lang="en-US"/>
          </a:p>
        </p:txBody>
      </p:sp>
      <p:sp>
        <p:nvSpPr>
          <p:cNvPr id="9" name="Line 9"/>
          <p:cNvSpPr>
            <a:spLocks noChangeShapeType="1"/>
          </p:cNvSpPr>
          <p:nvPr/>
        </p:nvSpPr>
        <p:spPr bwMode="auto">
          <a:xfrm>
            <a:off x="4175919" y="4765675"/>
            <a:ext cx="0" cy="762000"/>
          </a:xfrm>
          <a:prstGeom prst="line">
            <a:avLst/>
          </a:prstGeom>
          <a:noFill/>
          <a:ln w="38100">
            <a:solidFill>
              <a:srgbClr val="663300"/>
            </a:solidFill>
            <a:round/>
            <a:headEnd/>
            <a:tailEnd/>
          </a:ln>
          <a:effectLst/>
        </p:spPr>
        <p:txBody>
          <a:bodyPr/>
          <a:lstStyle/>
          <a:p>
            <a:endParaRPr lang="en-US"/>
          </a:p>
        </p:txBody>
      </p:sp>
      <p:sp>
        <p:nvSpPr>
          <p:cNvPr id="10" name="Line 10"/>
          <p:cNvSpPr>
            <a:spLocks noChangeShapeType="1"/>
          </p:cNvSpPr>
          <p:nvPr/>
        </p:nvSpPr>
        <p:spPr bwMode="auto">
          <a:xfrm>
            <a:off x="5638006" y="4765675"/>
            <a:ext cx="0" cy="762000"/>
          </a:xfrm>
          <a:prstGeom prst="line">
            <a:avLst/>
          </a:prstGeom>
          <a:noFill/>
          <a:ln w="38100">
            <a:solidFill>
              <a:srgbClr val="663300"/>
            </a:solidFill>
            <a:round/>
            <a:headEnd/>
            <a:tailEnd/>
          </a:ln>
          <a:effectLst/>
        </p:spPr>
        <p:txBody>
          <a:bodyPr/>
          <a:lstStyle/>
          <a:p>
            <a:endParaRPr lang="en-US"/>
          </a:p>
        </p:txBody>
      </p:sp>
      <p:sp>
        <p:nvSpPr>
          <p:cNvPr id="11" name="Line 11"/>
          <p:cNvSpPr>
            <a:spLocks noChangeShapeType="1"/>
          </p:cNvSpPr>
          <p:nvPr/>
        </p:nvSpPr>
        <p:spPr bwMode="auto">
          <a:xfrm>
            <a:off x="7101681" y="4765675"/>
            <a:ext cx="0" cy="762000"/>
          </a:xfrm>
          <a:prstGeom prst="line">
            <a:avLst/>
          </a:prstGeom>
          <a:noFill/>
          <a:ln w="38100">
            <a:solidFill>
              <a:srgbClr val="663300"/>
            </a:solidFill>
            <a:round/>
            <a:headEnd/>
            <a:tailEnd/>
          </a:ln>
          <a:effectLst/>
        </p:spPr>
        <p:txBody>
          <a:bodyPr/>
          <a:lstStyle/>
          <a:p>
            <a:endParaRPr lang="en-US"/>
          </a:p>
        </p:txBody>
      </p:sp>
      <p:sp>
        <p:nvSpPr>
          <p:cNvPr id="12" name="Line 12"/>
          <p:cNvSpPr>
            <a:spLocks noChangeShapeType="1"/>
          </p:cNvSpPr>
          <p:nvPr/>
        </p:nvSpPr>
        <p:spPr bwMode="auto">
          <a:xfrm>
            <a:off x="8565356" y="4765675"/>
            <a:ext cx="0" cy="762000"/>
          </a:xfrm>
          <a:prstGeom prst="line">
            <a:avLst/>
          </a:prstGeom>
          <a:noFill/>
          <a:ln w="38100">
            <a:solidFill>
              <a:srgbClr val="663300"/>
            </a:solidFill>
            <a:round/>
            <a:headEnd/>
            <a:tailEnd/>
          </a:ln>
          <a:effectLst/>
        </p:spPr>
        <p:txBody>
          <a:bodyPr/>
          <a:lstStyle/>
          <a:p>
            <a:endParaRPr lang="en-US"/>
          </a:p>
        </p:txBody>
      </p:sp>
      <p:sp>
        <p:nvSpPr>
          <p:cNvPr id="13" name="Text Box 13"/>
          <p:cNvSpPr txBox="1">
            <a:spLocks noChangeArrowheads="1"/>
          </p:cNvSpPr>
          <p:nvPr/>
        </p:nvSpPr>
        <p:spPr bwMode="auto">
          <a:xfrm>
            <a:off x="1021556" y="5641975"/>
            <a:ext cx="7772400" cy="461665"/>
          </a:xfrm>
          <a:prstGeom prst="rect">
            <a:avLst/>
          </a:prstGeom>
          <a:noFill/>
          <a:ln w="9525">
            <a:noFill/>
            <a:miter lim="800000"/>
            <a:headEnd/>
            <a:tailEnd/>
          </a:ln>
          <a:effectLst/>
        </p:spPr>
        <p:txBody>
          <a:bodyPr>
            <a:spAutoFit/>
          </a:bodyPr>
          <a:lstStyle/>
          <a:p>
            <a:pPr eaLnBrk="1" hangingPunct="1">
              <a:spcBef>
                <a:spcPct val="50000"/>
              </a:spcBef>
            </a:pPr>
            <a:r>
              <a:rPr lang="en-US" sz="2400" i="1" dirty="0">
                <a:solidFill>
                  <a:srgbClr val="644A1A"/>
                </a:solidFill>
              </a:rPr>
              <a:t>0	        1		   2	          3           </a:t>
            </a:r>
            <a:r>
              <a:rPr lang="en-US" sz="2400" i="1" dirty="0" smtClean="0">
                <a:solidFill>
                  <a:srgbClr val="644A1A"/>
                </a:solidFill>
              </a:rPr>
              <a:t>     </a:t>
            </a:r>
            <a:r>
              <a:rPr lang="en-US" sz="2400" i="1" dirty="0">
                <a:solidFill>
                  <a:srgbClr val="644A1A"/>
                </a:solidFill>
              </a:rPr>
              <a:t>4         </a:t>
            </a:r>
            <a:r>
              <a:rPr lang="en-US" sz="2400" i="1" dirty="0" smtClean="0">
                <a:solidFill>
                  <a:srgbClr val="644A1A"/>
                </a:solidFill>
              </a:rPr>
              <a:t>     </a:t>
            </a:r>
            <a:r>
              <a:rPr lang="en-US" sz="2400" i="1" dirty="0">
                <a:solidFill>
                  <a:srgbClr val="644A1A"/>
                </a:solidFill>
              </a:rPr>
              <a:t>5</a:t>
            </a:r>
          </a:p>
        </p:txBody>
      </p:sp>
      <p:sp>
        <p:nvSpPr>
          <p:cNvPr id="14" name="Text Box 14"/>
          <p:cNvSpPr txBox="1">
            <a:spLocks noChangeArrowheads="1"/>
          </p:cNvSpPr>
          <p:nvPr/>
        </p:nvSpPr>
        <p:spPr bwMode="auto">
          <a:xfrm>
            <a:off x="3612356" y="4270375"/>
            <a:ext cx="5257800" cy="461665"/>
          </a:xfrm>
          <a:prstGeom prst="rect">
            <a:avLst/>
          </a:prstGeom>
          <a:noFill/>
          <a:ln w="9525">
            <a:noFill/>
            <a:miter lim="800000"/>
            <a:headEnd/>
            <a:tailEnd/>
          </a:ln>
          <a:effectLst/>
        </p:spPr>
        <p:txBody>
          <a:bodyPr>
            <a:spAutoFit/>
          </a:bodyPr>
          <a:lstStyle/>
          <a:p>
            <a:pPr eaLnBrk="1" hangingPunct="1">
              <a:spcBef>
                <a:spcPct val="50000"/>
              </a:spcBef>
            </a:pPr>
            <a:r>
              <a:rPr lang="en-US" sz="2400" i="1" dirty="0">
                <a:solidFill>
                  <a:srgbClr val="644A1A"/>
                </a:solidFill>
              </a:rPr>
              <a:t>$100	         $100	   $100    </a:t>
            </a:r>
            <a:r>
              <a:rPr lang="en-US" sz="2400" i="1" dirty="0" smtClean="0">
                <a:solidFill>
                  <a:srgbClr val="644A1A"/>
                </a:solidFill>
              </a:rPr>
              <a:t>    </a:t>
            </a:r>
            <a:r>
              <a:rPr lang="en-US" sz="2400" i="1" dirty="0">
                <a:solidFill>
                  <a:srgbClr val="644A1A"/>
                </a:solidFill>
              </a:rPr>
              <a:t>$100</a:t>
            </a:r>
          </a:p>
        </p:txBody>
      </p:sp>
      <p:sp>
        <p:nvSpPr>
          <p:cNvPr id="15" name="AutoShape 15"/>
          <p:cNvSpPr>
            <a:spLocks/>
          </p:cNvSpPr>
          <p:nvPr/>
        </p:nvSpPr>
        <p:spPr bwMode="auto">
          <a:xfrm rot="16200000">
            <a:off x="5974556" y="1755775"/>
            <a:ext cx="457200" cy="4572000"/>
          </a:xfrm>
          <a:prstGeom prst="rightBrace">
            <a:avLst>
              <a:gd name="adj1" fmla="val 83333"/>
              <a:gd name="adj2" fmla="val 50000"/>
            </a:avLst>
          </a:prstGeom>
          <a:noFill/>
          <a:ln w="38100">
            <a:solidFill>
              <a:schemeClr val="accent2"/>
            </a:solidFill>
            <a:round/>
            <a:headEnd/>
            <a:tailEnd/>
          </a:ln>
          <a:effectLst/>
        </p:spPr>
        <p:txBody>
          <a:bodyPr wrap="none" anchor="ctr"/>
          <a:lstStyle/>
          <a:p>
            <a:endParaRPr lang="en-US"/>
          </a:p>
        </p:txBody>
      </p:sp>
      <p:sp>
        <p:nvSpPr>
          <p:cNvPr id="16" name="Arc 16"/>
          <p:cNvSpPr>
            <a:spLocks/>
          </p:cNvSpPr>
          <p:nvPr/>
        </p:nvSpPr>
        <p:spPr bwMode="auto">
          <a:xfrm flipH="1" flipV="1">
            <a:off x="2636044" y="2516187"/>
            <a:ext cx="3567112" cy="1371600"/>
          </a:xfrm>
          <a:custGeom>
            <a:avLst/>
            <a:gdLst>
              <a:gd name="G0" fmla="+- 21596 0 0"/>
              <a:gd name="G1" fmla="+- 0 0 0"/>
              <a:gd name="G2" fmla="+- 21600 0 0"/>
              <a:gd name="T0" fmla="*/ 43036 w 43036"/>
              <a:gd name="T1" fmla="*/ 2627 h 21600"/>
              <a:gd name="T2" fmla="*/ 0 w 43036"/>
              <a:gd name="T3" fmla="*/ 407 h 21600"/>
              <a:gd name="T4" fmla="*/ 21596 w 43036"/>
              <a:gd name="T5" fmla="*/ 0 h 21600"/>
            </a:gdLst>
            <a:ahLst/>
            <a:cxnLst>
              <a:cxn ang="0">
                <a:pos x="T0" y="T1"/>
              </a:cxn>
              <a:cxn ang="0">
                <a:pos x="T2" y="T3"/>
              </a:cxn>
              <a:cxn ang="0">
                <a:pos x="T4" y="T5"/>
              </a:cxn>
            </a:cxnLst>
            <a:rect l="0" t="0" r="r" b="b"/>
            <a:pathLst>
              <a:path w="43036" h="21600" fill="none" extrusionOk="0">
                <a:moveTo>
                  <a:pt x="43035" y="2626"/>
                </a:moveTo>
                <a:cubicBezTo>
                  <a:pt x="41708" y="13459"/>
                  <a:pt x="32509" y="21599"/>
                  <a:pt x="21596" y="21600"/>
                </a:cubicBezTo>
                <a:cubicBezTo>
                  <a:pt x="9825" y="21600"/>
                  <a:pt x="221" y="12175"/>
                  <a:pt x="-1" y="407"/>
                </a:cubicBezTo>
              </a:path>
              <a:path w="43036" h="21600" stroke="0" extrusionOk="0">
                <a:moveTo>
                  <a:pt x="43035" y="2626"/>
                </a:moveTo>
                <a:cubicBezTo>
                  <a:pt x="41708" y="13459"/>
                  <a:pt x="32509" y="21599"/>
                  <a:pt x="21596" y="21600"/>
                </a:cubicBezTo>
                <a:cubicBezTo>
                  <a:pt x="9825" y="21600"/>
                  <a:pt x="221" y="12175"/>
                  <a:pt x="-1" y="407"/>
                </a:cubicBezTo>
                <a:lnTo>
                  <a:pt x="21596" y="0"/>
                </a:lnTo>
                <a:close/>
              </a:path>
            </a:pathLst>
          </a:custGeom>
          <a:noFill/>
          <a:ln w="38100">
            <a:solidFill>
              <a:schemeClr val="accent2"/>
            </a:solidFill>
            <a:prstDash val="lgDash"/>
            <a:round/>
            <a:headEnd type="triangle" w="med" len="med"/>
            <a:tailEnd/>
          </a:ln>
          <a:effectLst/>
        </p:spPr>
        <p:txBody>
          <a:bodyPr wrap="none" anchor="ctr"/>
          <a:lstStyle/>
          <a:p>
            <a:endParaRPr lang="en-US"/>
          </a:p>
        </p:txBody>
      </p:sp>
      <p:sp>
        <p:nvSpPr>
          <p:cNvPr id="17" name="Text Box 17"/>
          <p:cNvSpPr txBox="1">
            <a:spLocks noChangeArrowheads="1"/>
          </p:cNvSpPr>
          <p:nvPr/>
        </p:nvSpPr>
        <p:spPr bwMode="auto">
          <a:xfrm>
            <a:off x="2164556" y="4270374"/>
            <a:ext cx="1447800" cy="461665"/>
          </a:xfrm>
          <a:prstGeom prst="rect">
            <a:avLst/>
          </a:prstGeom>
          <a:noFill/>
          <a:ln w="9525">
            <a:noFill/>
            <a:miter lim="800000"/>
            <a:headEnd/>
            <a:tailEnd/>
          </a:ln>
          <a:effectLst/>
        </p:spPr>
        <p:txBody>
          <a:bodyPr wrap="square">
            <a:spAutoFit/>
          </a:bodyPr>
          <a:lstStyle/>
          <a:p>
            <a:pPr eaLnBrk="1" hangingPunct="1">
              <a:spcBef>
                <a:spcPct val="50000"/>
              </a:spcBef>
            </a:pPr>
            <a:r>
              <a:rPr lang="en-US" sz="2400" i="1" dirty="0">
                <a:solidFill>
                  <a:schemeClr val="accent2"/>
                </a:solidFill>
              </a:rPr>
              <a:t>$323.97</a:t>
            </a:r>
          </a:p>
        </p:txBody>
      </p:sp>
      <p:sp>
        <p:nvSpPr>
          <p:cNvPr id="18" name="Text Box 18"/>
          <p:cNvSpPr txBox="1">
            <a:spLocks noChangeArrowheads="1"/>
          </p:cNvSpPr>
          <p:nvPr/>
        </p:nvSpPr>
        <p:spPr bwMode="auto">
          <a:xfrm>
            <a:off x="716756" y="4270375"/>
            <a:ext cx="1447800" cy="457200"/>
          </a:xfrm>
          <a:prstGeom prst="rect">
            <a:avLst/>
          </a:prstGeom>
          <a:noFill/>
          <a:ln w="9525">
            <a:noFill/>
            <a:miter lim="800000"/>
            <a:headEnd/>
            <a:tailEnd/>
          </a:ln>
          <a:effectLst/>
        </p:spPr>
        <p:txBody>
          <a:bodyPr wrap="square">
            <a:spAutoFit/>
          </a:bodyPr>
          <a:lstStyle/>
          <a:p>
            <a:pPr eaLnBrk="1" hangingPunct="1">
              <a:spcBef>
                <a:spcPct val="50000"/>
              </a:spcBef>
            </a:pPr>
            <a:r>
              <a:rPr lang="en-US" sz="2400" i="1" dirty="0">
                <a:solidFill>
                  <a:srgbClr val="339933"/>
                </a:solidFill>
              </a:rPr>
              <a:t>$297.22</a:t>
            </a:r>
          </a:p>
        </p:txBody>
      </p:sp>
      <p:sp>
        <p:nvSpPr>
          <p:cNvPr id="19" name="Arc 19"/>
          <p:cNvSpPr>
            <a:spLocks/>
          </p:cNvSpPr>
          <p:nvPr/>
        </p:nvSpPr>
        <p:spPr bwMode="auto">
          <a:xfrm flipH="1" flipV="1">
            <a:off x="1361281" y="3584575"/>
            <a:ext cx="1247775" cy="989012"/>
          </a:xfrm>
          <a:custGeom>
            <a:avLst/>
            <a:gdLst>
              <a:gd name="G0" fmla="+- 20604 0 0"/>
              <a:gd name="G1" fmla="+- 0 0 0"/>
              <a:gd name="G2" fmla="+- 21600 0 0"/>
              <a:gd name="T0" fmla="*/ 40896 w 40896"/>
              <a:gd name="T1" fmla="*/ 7401 h 21600"/>
              <a:gd name="T2" fmla="*/ 0 w 40896"/>
              <a:gd name="T3" fmla="*/ 6485 h 21600"/>
              <a:gd name="T4" fmla="*/ 20604 w 40896"/>
              <a:gd name="T5" fmla="*/ 0 h 21600"/>
            </a:gdLst>
            <a:ahLst/>
            <a:cxnLst>
              <a:cxn ang="0">
                <a:pos x="T0" y="T1"/>
              </a:cxn>
              <a:cxn ang="0">
                <a:pos x="T2" y="T3"/>
              </a:cxn>
              <a:cxn ang="0">
                <a:pos x="T4" y="T5"/>
              </a:cxn>
            </a:cxnLst>
            <a:rect l="0" t="0" r="r" b="b"/>
            <a:pathLst>
              <a:path w="40896" h="21600" fill="none" extrusionOk="0">
                <a:moveTo>
                  <a:pt x="40896" y="7401"/>
                </a:moveTo>
                <a:cubicBezTo>
                  <a:pt x="37786" y="15927"/>
                  <a:pt x="29679" y="21599"/>
                  <a:pt x="20604" y="21600"/>
                </a:cubicBezTo>
                <a:cubicBezTo>
                  <a:pt x="11172" y="21600"/>
                  <a:pt x="2831" y="15481"/>
                  <a:pt x="0" y="6484"/>
                </a:cubicBezTo>
              </a:path>
              <a:path w="40896" h="21600" stroke="0" extrusionOk="0">
                <a:moveTo>
                  <a:pt x="40896" y="7401"/>
                </a:moveTo>
                <a:cubicBezTo>
                  <a:pt x="37786" y="15927"/>
                  <a:pt x="29679" y="21599"/>
                  <a:pt x="20604" y="21600"/>
                </a:cubicBezTo>
                <a:cubicBezTo>
                  <a:pt x="11172" y="21600"/>
                  <a:pt x="2831" y="15481"/>
                  <a:pt x="0" y="6484"/>
                </a:cubicBezTo>
                <a:lnTo>
                  <a:pt x="20604" y="0"/>
                </a:lnTo>
                <a:close/>
              </a:path>
            </a:pathLst>
          </a:custGeom>
          <a:noFill/>
          <a:ln w="38100">
            <a:solidFill>
              <a:srgbClr val="339933"/>
            </a:solidFill>
            <a:prstDash val="lgDash"/>
            <a:round/>
            <a:headEnd type="triangle" w="med" len="med"/>
            <a:tailEnd/>
          </a:ln>
          <a:effectLst/>
        </p:spPr>
        <p:txBody>
          <a:bodyPr wrap="none" anchor="ctr"/>
          <a:lstStyle/>
          <a:p>
            <a:endParaRPr lang="en-US"/>
          </a:p>
        </p:txBody>
      </p:sp>
    </p:spTree>
    <p:extLst>
      <p:ext uri="{BB962C8B-B14F-4D97-AF65-F5344CB8AC3E}">
        <p14:creationId xmlns:p14="http://schemas.microsoft.com/office/powerpoint/2010/main" val="19844486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5"/>
                                        </p:tgtEl>
                                        <p:attrNameLst>
                                          <p:attrName>style.visibility</p:attrName>
                                        </p:attrNameLst>
                                      </p:cBhvr>
                                      <p:to>
                                        <p:strVal val="visible"/>
                                      </p:to>
                                    </p:set>
                                    <p:anim calcmode="lin" valueType="num">
                                      <p:cBhvr additive="base">
                                        <p:cTn id="77" dur="500" fill="hold"/>
                                        <p:tgtEl>
                                          <p:spTgt spid="5"/>
                                        </p:tgtEl>
                                        <p:attrNameLst>
                                          <p:attrName>ppt_x</p:attrName>
                                        </p:attrNameLst>
                                      </p:cBhvr>
                                      <p:tavLst>
                                        <p:tav tm="0">
                                          <p:val>
                                            <p:strVal val="#ppt_x"/>
                                          </p:val>
                                        </p:tav>
                                        <p:tav tm="100000">
                                          <p:val>
                                            <p:strVal val="#ppt_x"/>
                                          </p:val>
                                        </p:tav>
                                      </p:tavLst>
                                    </p:anim>
                                    <p:anim calcmode="lin" valueType="num">
                                      <p:cBhvr additive="base">
                                        <p:cTn id="7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p:bldP spid="14" grpId="0"/>
      <p:bldP spid="15" grpId="0" animBg="1"/>
      <p:bldP spid="16" grpId="0" animBg="1"/>
      <p:bldP spid="17" grpId="0"/>
      <p:bldP spid="18" grpId="0"/>
      <p:bldP spid="1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Value “Lumpy” Cash Flows</a:t>
            </a:r>
            <a:endParaRPr lang="en-US" dirty="0"/>
          </a:p>
        </p:txBody>
      </p:sp>
      <p:sp>
        <p:nvSpPr>
          <p:cNvPr id="3" name="Content Placeholder 2"/>
          <p:cNvSpPr>
            <a:spLocks noGrp="1"/>
          </p:cNvSpPr>
          <p:nvPr>
            <p:ph idx="1"/>
          </p:nvPr>
        </p:nvSpPr>
        <p:spPr>
          <a:xfrm>
            <a:off x="498474" y="1371601"/>
            <a:ext cx="7556313" cy="776514"/>
          </a:xfrm>
        </p:spPr>
        <p:txBody>
          <a:bodyPr/>
          <a:lstStyle/>
          <a:p>
            <a:pPr>
              <a:buFontTx/>
              <a:buNone/>
            </a:pPr>
            <a:r>
              <a:rPr lang="en-US" dirty="0"/>
              <a:t>First, set your calculator to 1 payment per </a:t>
            </a:r>
            <a:r>
              <a:rPr lang="en-US" dirty="0" smtClean="0"/>
              <a:t>year. Then</a:t>
            </a:r>
            <a:r>
              <a:rPr lang="en-US" dirty="0"/>
              <a:t>, use the cash flow menu:</a:t>
            </a:r>
          </a:p>
          <a:p>
            <a:endParaRPr lang="en-US" dirty="0"/>
          </a:p>
        </p:txBody>
      </p:sp>
      <p:sp>
        <p:nvSpPr>
          <p:cNvPr id="4" name="Text Box 4"/>
          <p:cNvSpPr txBox="1">
            <a:spLocks noChangeArrowheads="1"/>
          </p:cNvSpPr>
          <p:nvPr/>
        </p:nvSpPr>
        <p:spPr bwMode="auto">
          <a:xfrm>
            <a:off x="914400" y="4168140"/>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CF2</a:t>
            </a:r>
          </a:p>
        </p:txBody>
      </p:sp>
      <p:sp>
        <p:nvSpPr>
          <p:cNvPr id="5" name="Text Box 5"/>
          <p:cNvSpPr txBox="1">
            <a:spLocks noChangeArrowheads="1"/>
          </p:cNvSpPr>
          <p:nvPr/>
        </p:nvSpPr>
        <p:spPr bwMode="auto">
          <a:xfrm>
            <a:off x="914400" y="3314700"/>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CF1</a:t>
            </a:r>
          </a:p>
        </p:txBody>
      </p:sp>
      <p:sp>
        <p:nvSpPr>
          <p:cNvPr id="6" name="Text Box 6"/>
          <p:cNvSpPr txBox="1">
            <a:spLocks noChangeArrowheads="1"/>
          </p:cNvSpPr>
          <p:nvPr/>
        </p:nvSpPr>
        <p:spPr bwMode="auto">
          <a:xfrm>
            <a:off x="914400" y="5044440"/>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dirty="0" err="1" smtClean="0"/>
              <a:t>Nj</a:t>
            </a:r>
            <a:endParaRPr lang="en-US" sz="2400" dirty="0">
              <a:solidFill>
                <a:schemeClr val="tx1"/>
              </a:solidFill>
            </a:endParaRPr>
          </a:p>
        </p:txBody>
      </p:sp>
      <p:sp>
        <p:nvSpPr>
          <p:cNvPr id="8" name="Text Box 8"/>
          <p:cNvSpPr txBox="1">
            <a:spLocks noChangeArrowheads="1"/>
          </p:cNvSpPr>
          <p:nvPr/>
        </p:nvSpPr>
        <p:spPr bwMode="auto">
          <a:xfrm>
            <a:off x="914400" y="2514600"/>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CF0</a:t>
            </a:r>
          </a:p>
        </p:txBody>
      </p:sp>
      <p:sp>
        <p:nvSpPr>
          <p:cNvPr id="10" name="Text Box 10"/>
          <p:cNvSpPr txBox="1">
            <a:spLocks noChangeArrowheads="1"/>
          </p:cNvSpPr>
          <p:nvPr/>
        </p:nvSpPr>
        <p:spPr bwMode="auto">
          <a:xfrm>
            <a:off x="2438400" y="3314700"/>
            <a:ext cx="914400" cy="519113"/>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a:solidFill>
                  <a:srgbClr val="644A1A"/>
                </a:solidFill>
              </a:rPr>
              <a:t>0</a:t>
            </a:r>
          </a:p>
        </p:txBody>
      </p:sp>
      <p:sp>
        <p:nvSpPr>
          <p:cNvPr id="11" name="Text Box 11"/>
          <p:cNvSpPr txBox="1">
            <a:spLocks noChangeArrowheads="1"/>
          </p:cNvSpPr>
          <p:nvPr/>
        </p:nvSpPr>
        <p:spPr bwMode="auto">
          <a:xfrm>
            <a:off x="2438400" y="5044440"/>
            <a:ext cx="914400" cy="519113"/>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a:solidFill>
                  <a:srgbClr val="644A1A"/>
                </a:solidFill>
              </a:rPr>
              <a:t>4</a:t>
            </a:r>
          </a:p>
        </p:txBody>
      </p:sp>
      <p:sp>
        <p:nvSpPr>
          <p:cNvPr id="12" name="Text Box 12"/>
          <p:cNvSpPr txBox="1">
            <a:spLocks noChangeArrowheads="1"/>
          </p:cNvSpPr>
          <p:nvPr/>
        </p:nvSpPr>
        <p:spPr bwMode="auto">
          <a:xfrm>
            <a:off x="7239000" y="3276600"/>
            <a:ext cx="1371600" cy="519113"/>
          </a:xfrm>
          <a:prstGeom prst="rect">
            <a:avLst/>
          </a:prstGeom>
          <a:noFill/>
          <a:ln w="12700" cap="sq">
            <a:noFill/>
            <a:miter lim="800000"/>
            <a:headEnd type="none" w="sm" len="sm"/>
            <a:tailEnd type="none" w="sm" len="sm"/>
          </a:ln>
          <a:effectLst/>
        </p:spPr>
        <p:txBody>
          <a:bodyPr>
            <a:spAutoFit/>
          </a:bodyPr>
          <a:lstStyle/>
          <a:p>
            <a:r>
              <a:rPr lang="en-US">
                <a:solidFill>
                  <a:srgbClr val="FF0000"/>
                </a:solidFill>
              </a:rPr>
              <a:t>297.22</a:t>
            </a:r>
          </a:p>
        </p:txBody>
      </p:sp>
      <p:sp>
        <p:nvSpPr>
          <p:cNvPr id="13" name="Text Box 13"/>
          <p:cNvSpPr txBox="1">
            <a:spLocks noChangeArrowheads="1"/>
          </p:cNvSpPr>
          <p:nvPr/>
        </p:nvSpPr>
        <p:spPr bwMode="auto">
          <a:xfrm>
            <a:off x="2438400" y="2514600"/>
            <a:ext cx="914400" cy="519113"/>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a:solidFill>
                  <a:srgbClr val="644A1A"/>
                </a:solidFill>
              </a:rPr>
              <a:t>0</a:t>
            </a:r>
          </a:p>
        </p:txBody>
      </p:sp>
      <p:sp>
        <p:nvSpPr>
          <p:cNvPr id="14" name="Text Box 14"/>
          <p:cNvSpPr txBox="1">
            <a:spLocks noChangeArrowheads="1"/>
          </p:cNvSpPr>
          <p:nvPr/>
        </p:nvSpPr>
        <p:spPr bwMode="auto">
          <a:xfrm>
            <a:off x="2438400" y="4068128"/>
            <a:ext cx="914400" cy="519112"/>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a:solidFill>
                  <a:srgbClr val="644A1A"/>
                </a:solidFill>
                <a:cs typeface="Times New Roman" pitchFamily="18" charset="0"/>
              </a:rPr>
              <a:t>100</a:t>
            </a:r>
            <a:endParaRPr lang="en-US">
              <a:solidFill>
                <a:srgbClr val="644A1A"/>
              </a:solidFill>
            </a:endParaRPr>
          </a:p>
        </p:txBody>
      </p:sp>
      <p:sp>
        <p:nvSpPr>
          <p:cNvPr id="15" name="Text Box 15"/>
          <p:cNvSpPr txBox="1">
            <a:spLocks noChangeArrowheads="1"/>
          </p:cNvSpPr>
          <p:nvPr/>
        </p:nvSpPr>
        <p:spPr bwMode="auto">
          <a:xfrm>
            <a:off x="5562600" y="2538413"/>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I</a:t>
            </a:r>
          </a:p>
        </p:txBody>
      </p:sp>
      <p:sp>
        <p:nvSpPr>
          <p:cNvPr id="16" name="Text Box 16"/>
          <p:cNvSpPr txBox="1">
            <a:spLocks noChangeArrowheads="1"/>
          </p:cNvSpPr>
          <p:nvPr/>
        </p:nvSpPr>
        <p:spPr bwMode="auto">
          <a:xfrm>
            <a:off x="5562600" y="3338513"/>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NPV</a:t>
            </a:r>
          </a:p>
        </p:txBody>
      </p:sp>
      <p:sp>
        <p:nvSpPr>
          <p:cNvPr id="17" name="Text Box 18"/>
          <p:cNvSpPr txBox="1">
            <a:spLocks noChangeArrowheads="1"/>
          </p:cNvSpPr>
          <p:nvPr/>
        </p:nvSpPr>
        <p:spPr bwMode="auto">
          <a:xfrm>
            <a:off x="7086600" y="2438400"/>
            <a:ext cx="914400" cy="519113"/>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a:solidFill>
                  <a:srgbClr val="644A1A"/>
                </a:solidFill>
                <a:cs typeface="Times New Roman" pitchFamily="18" charset="0"/>
              </a:rPr>
              <a:t>9</a:t>
            </a:r>
            <a:endParaRPr lang="en-US">
              <a:solidFill>
                <a:srgbClr val="644A1A"/>
              </a:solidFill>
            </a:endParaRPr>
          </a:p>
        </p:txBody>
      </p:sp>
    </p:spTree>
    <p:extLst>
      <p:ext uri="{BB962C8B-B14F-4D97-AF65-F5344CB8AC3E}">
        <p14:creationId xmlns:p14="http://schemas.microsoft.com/office/powerpoint/2010/main" val="24155349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1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11" fill="hold">
                            <p:stCondLst>
                              <p:cond delay="2000"/>
                            </p:stCondLst>
                            <p:childTnLst>
                              <p:par>
                                <p:cTn id="12" presetID="42"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animBg="1"/>
      <p:bldP spid="1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Annuity</a:t>
            </a:r>
            <a:endParaRPr lang="en-US" dirty="0"/>
          </a:p>
        </p:txBody>
      </p:sp>
      <p:sp>
        <p:nvSpPr>
          <p:cNvPr id="3" name="Content Placeholder 2"/>
          <p:cNvSpPr>
            <a:spLocks noGrp="1"/>
          </p:cNvSpPr>
          <p:nvPr>
            <p:ph idx="1"/>
          </p:nvPr>
        </p:nvSpPr>
        <p:spPr>
          <a:xfrm>
            <a:off x="498474" y="1182914"/>
            <a:ext cx="7556313" cy="631371"/>
          </a:xfrm>
        </p:spPr>
        <p:txBody>
          <a:bodyPr/>
          <a:lstStyle/>
          <a:p>
            <a:r>
              <a:rPr lang="en-US" dirty="0" smtClean="0"/>
              <a:t>A growing stream of cash flows with a fixed maturity</a:t>
            </a:r>
            <a:endParaRPr lang="en-US" dirty="0"/>
          </a:p>
        </p:txBody>
      </p:sp>
      <p:sp>
        <p:nvSpPr>
          <p:cNvPr id="4" name="Line 4"/>
          <p:cNvSpPr>
            <a:spLocks noChangeShapeType="1"/>
          </p:cNvSpPr>
          <p:nvPr/>
        </p:nvSpPr>
        <p:spPr bwMode="auto">
          <a:xfrm>
            <a:off x="765174" y="2465387"/>
            <a:ext cx="5715000" cy="0"/>
          </a:xfrm>
          <a:prstGeom prst="line">
            <a:avLst/>
          </a:prstGeom>
          <a:noFill/>
          <a:ln w="38100">
            <a:solidFill>
              <a:srgbClr val="644A1A"/>
            </a:solidFill>
            <a:round/>
            <a:headEnd type="none" w="sm" len="sm"/>
            <a:tailEnd type="none" w="sm" len="sm"/>
          </a:ln>
          <a:effectLst/>
        </p:spPr>
        <p:txBody>
          <a:bodyPr/>
          <a:lstStyle/>
          <a:p>
            <a:endParaRPr lang="en-US"/>
          </a:p>
        </p:txBody>
      </p:sp>
      <p:grpSp>
        <p:nvGrpSpPr>
          <p:cNvPr id="5" name="Group 5"/>
          <p:cNvGrpSpPr>
            <a:grpSpLocks/>
          </p:cNvGrpSpPr>
          <p:nvPr/>
        </p:nvGrpSpPr>
        <p:grpSpPr bwMode="auto">
          <a:xfrm>
            <a:off x="536574" y="2233612"/>
            <a:ext cx="361950" cy="1052513"/>
            <a:chOff x="624" y="2544"/>
            <a:chExt cx="228" cy="663"/>
          </a:xfrm>
        </p:grpSpPr>
        <p:sp>
          <p:nvSpPr>
            <p:cNvPr id="6" name="Line 6"/>
            <p:cNvSpPr>
              <a:spLocks noChangeShapeType="1"/>
            </p:cNvSpPr>
            <p:nvPr/>
          </p:nvSpPr>
          <p:spPr bwMode="auto">
            <a:xfrm>
              <a:off x="76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Rectangle 7"/>
            <p:cNvSpPr>
              <a:spLocks noChangeArrowheads="1"/>
            </p:cNvSpPr>
            <p:nvPr/>
          </p:nvSpPr>
          <p:spPr bwMode="auto">
            <a:xfrm>
              <a:off x="62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grpSp>
      <p:grpSp>
        <p:nvGrpSpPr>
          <p:cNvPr id="8" name="Group 8"/>
          <p:cNvGrpSpPr>
            <a:grpSpLocks/>
          </p:cNvGrpSpPr>
          <p:nvPr/>
        </p:nvGrpSpPr>
        <p:grpSpPr bwMode="auto">
          <a:xfrm>
            <a:off x="2033587" y="1598612"/>
            <a:ext cx="447675" cy="1700213"/>
            <a:chOff x="1567" y="2136"/>
            <a:chExt cx="282" cy="1071"/>
          </a:xfrm>
        </p:grpSpPr>
        <p:sp>
          <p:nvSpPr>
            <p:cNvPr id="9" name="Line 9"/>
            <p:cNvSpPr>
              <a:spLocks noChangeShapeType="1"/>
            </p:cNvSpPr>
            <p:nvPr/>
          </p:nvSpPr>
          <p:spPr bwMode="auto">
            <a:xfrm>
              <a:off x="1711"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0" name="Rectangle 10"/>
            <p:cNvSpPr>
              <a:spLocks noChangeArrowheads="1"/>
            </p:cNvSpPr>
            <p:nvPr/>
          </p:nvSpPr>
          <p:spPr bwMode="auto">
            <a:xfrm>
              <a:off x="1567"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1" name="Rectangle 11"/>
            <p:cNvSpPr>
              <a:spLocks noChangeArrowheads="1"/>
            </p:cNvSpPr>
            <p:nvPr/>
          </p:nvSpPr>
          <p:spPr bwMode="auto">
            <a:xfrm>
              <a:off x="1584" y="2136"/>
              <a:ext cx="265"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p>
          </p:txBody>
        </p:sp>
      </p:grpSp>
      <p:sp>
        <p:nvSpPr>
          <p:cNvPr id="12" name="Rectangle 20"/>
          <p:cNvSpPr>
            <a:spLocks noChangeArrowheads="1"/>
          </p:cNvSpPr>
          <p:nvPr/>
        </p:nvSpPr>
        <p:spPr bwMode="auto">
          <a:xfrm>
            <a:off x="498474" y="4646612"/>
            <a:ext cx="8267700" cy="519113"/>
          </a:xfrm>
          <a:prstGeom prst="rect">
            <a:avLst/>
          </a:prstGeom>
          <a:noFill/>
          <a:ln w="12700" cap="sq">
            <a:noFill/>
            <a:miter lim="800000"/>
            <a:headEnd type="none" w="sm" len="sm"/>
            <a:tailEnd type="none" w="sm" len="sm"/>
          </a:ln>
          <a:effectLst/>
        </p:spPr>
        <p:txBody>
          <a:bodyPr>
            <a:spAutoFit/>
          </a:bodyPr>
          <a:lstStyle/>
          <a:p>
            <a:pPr eaLnBrk="1" hangingPunct="1">
              <a:spcBef>
                <a:spcPct val="20000"/>
              </a:spcBef>
              <a:buClr>
                <a:srgbClr val="671739"/>
              </a:buClr>
            </a:pPr>
            <a:r>
              <a:rPr lang="en-US" dirty="0">
                <a:solidFill>
                  <a:srgbClr val="644A1A"/>
                </a:solidFill>
              </a:rPr>
              <a:t>The formula for the present value of a growing annuity:</a:t>
            </a:r>
          </a:p>
        </p:txBody>
      </p:sp>
      <p:graphicFrame>
        <p:nvGraphicFramePr>
          <p:cNvPr id="13" name="Object 21"/>
          <p:cNvGraphicFramePr>
            <a:graphicFrameLocks noChangeAspect="1"/>
          </p:cNvGraphicFramePr>
          <p:nvPr>
            <p:extLst>
              <p:ext uri="{D42A27DB-BD31-4B8C-83A1-F6EECF244321}">
                <p14:modId xmlns:p14="http://schemas.microsoft.com/office/powerpoint/2010/main" val="2774015368"/>
              </p:ext>
            </p:extLst>
          </p:nvPr>
        </p:nvGraphicFramePr>
        <p:xfrm>
          <a:off x="679449" y="3351212"/>
          <a:ext cx="7593013" cy="1220788"/>
        </p:xfrm>
        <a:graphic>
          <a:graphicData uri="http://schemas.openxmlformats.org/presentationml/2006/ole">
            <mc:AlternateContent xmlns:mc="http://schemas.openxmlformats.org/markup-compatibility/2006">
              <mc:Choice xmlns:v="urn:schemas-microsoft-com:vml" Requires="v">
                <p:oleObj spid="_x0000_s17446" name="Equation" r:id="rId4" imgW="2768400" imgH="444240" progId="Equation.3">
                  <p:embed/>
                </p:oleObj>
              </mc:Choice>
              <mc:Fallback>
                <p:oleObj name="Equation" r:id="rId4" imgW="276840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449" y="3351212"/>
                        <a:ext cx="7593013" cy="1220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22"/>
          <p:cNvGraphicFramePr>
            <a:graphicFrameLocks noChangeAspect="1"/>
          </p:cNvGraphicFramePr>
          <p:nvPr>
            <p:extLst>
              <p:ext uri="{D42A27DB-BD31-4B8C-83A1-F6EECF244321}">
                <p14:modId xmlns:p14="http://schemas.microsoft.com/office/powerpoint/2010/main" val="3087835144"/>
              </p:ext>
            </p:extLst>
          </p:nvPr>
        </p:nvGraphicFramePr>
        <p:xfrm>
          <a:off x="993774" y="5256212"/>
          <a:ext cx="4267200" cy="1423988"/>
        </p:xfrm>
        <a:graphic>
          <a:graphicData uri="http://schemas.openxmlformats.org/presentationml/2006/ole">
            <mc:AlternateContent xmlns:mc="http://schemas.openxmlformats.org/markup-compatibility/2006">
              <mc:Choice xmlns:v="urn:schemas-microsoft-com:vml" Requires="v">
                <p:oleObj spid="_x0000_s17447" name="Equation" r:id="rId6" imgW="1676160" imgH="558720" progId="Equation.3">
                  <p:embed/>
                </p:oleObj>
              </mc:Choice>
              <mc:Fallback>
                <p:oleObj name="Equation" r:id="rId6" imgW="1676160" imgH="5587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3774" y="5256212"/>
                        <a:ext cx="4267200" cy="1423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28"/>
          <p:cNvGraphicFramePr>
            <a:graphicFrameLocks noChangeAspect="1"/>
          </p:cNvGraphicFramePr>
          <p:nvPr>
            <p:extLst>
              <p:ext uri="{D42A27DB-BD31-4B8C-83A1-F6EECF244321}">
                <p14:modId xmlns:p14="http://schemas.microsoft.com/office/powerpoint/2010/main" val="861292629"/>
              </p:ext>
            </p:extLst>
          </p:nvPr>
        </p:nvGraphicFramePr>
        <p:xfrm>
          <a:off x="6708774" y="2360612"/>
          <a:ext cx="487363" cy="209550"/>
        </p:xfrm>
        <a:graphic>
          <a:graphicData uri="http://schemas.openxmlformats.org/presentationml/2006/ole">
            <mc:AlternateContent xmlns:mc="http://schemas.openxmlformats.org/markup-compatibility/2006">
              <mc:Choice xmlns:v="urn:schemas-microsoft-com:vml" Requires="v">
                <p:oleObj spid="_x0000_s17448" name="Equation" r:id="rId8" imgW="177480" imgH="75960" progId="Equation.3">
                  <p:embed/>
                </p:oleObj>
              </mc:Choice>
              <mc:Fallback>
                <p:oleObj name="Equation" r:id="rId8" imgW="177480" imgH="759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08774" y="2360612"/>
                        <a:ext cx="487363"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 name="Group 29"/>
          <p:cNvGrpSpPr>
            <a:grpSpLocks/>
          </p:cNvGrpSpPr>
          <p:nvPr/>
        </p:nvGrpSpPr>
        <p:grpSpPr bwMode="auto">
          <a:xfrm>
            <a:off x="3051174" y="1598612"/>
            <a:ext cx="1414463" cy="1700213"/>
            <a:chOff x="2736" y="1104"/>
            <a:chExt cx="891" cy="1071"/>
          </a:xfrm>
        </p:grpSpPr>
        <p:sp>
          <p:nvSpPr>
            <p:cNvPr id="17" name="Line 30"/>
            <p:cNvSpPr>
              <a:spLocks noChangeShapeType="1"/>
            </p:cNvSpPr>
            <p:nvPr/>
          </p:nvSpPr>
          <p:spPr bwMode="auto">
            <a:xfrm>
              <a:off x="3189" y="1512"/>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8" name="Rectangle 31"/>
            <p:cNvSpPr>
              <a:spLocks noChangeArrowheads="1"/>
            </p:cNvSpPr>
            <p:nvPr/>
          </p:nvSpPr>
          <p:spPr bwMode="auto">
            <a:xfrm>
              <a:off x="3045" y="1848"/>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9" name="Rectangle 32"/>
            <p:cNvSpPr>
              <a:spLocks noChangeArrowheads="1"/>
            </p:cNvSpPr>
            <p:nvPr/>
          </p:nvSpPr>
          <p:spPr bwMode="auto">
            <a:xfrm>
              <a:off x="2736" y="1104"/>
              <a:ext cx="891"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a:t>
              </a:r>
              <a:r>
                <a:rPr lang="en-US">
                  <a:solidFill>
                    <a:srgbClr val="644A1A"/>
                  </a:solidFill>
                  <a:cs typeface="Times New Roman" pitchFamily="18" charset="0"/>
                </a:rPr>
                <a:t>×(1+</a:t>
              </a:r>
              <a:r>
                <a:rPr lang="en-US" i="1">
                  <a:solidFill>
                    <a:srgbClr val="644A1A"/>
                  </a:solidFill>
                  <a:cs typeface="Times New Roman" pitchFamily="18" charset="0"/>
                </a:rPr>
                <a:t>g</a:t>
              </a:r>
              <a:r>
                <a:rPr lang="en-US">
                  <a:solidFill>
                    <a:srgbClr val="644A1A"/>
                  </a:solidFill>
                  <a:cs typeface="Times New Roman" pitchFamily="18" charset="0"/>
                </a:rPr>
                <a:t>)</a:t>
              </a:r>
              <a:endParaRPr lang="en-US">
                <a:solidFill>
                  <a:srgbClr val="644A1A"/>
                </a:solidFill>
              </a:endParaRPr>
            </a:p>
          </p:txBody>
        </p:sp>
      </p:grpSp>
      <p:grpSp>
        <p:nvGrpSpPr>
          <p:cNvPr id="20" name="Group 33"/>
          <p:cNvGrpSpPr>
            <a:grpSpLocks/>
          </p:cNvGrpSpPr>
          <p:nvPr/>
        </p:nvGrpSpPr>
        <p:grpSpPr bwMode="auto">
          <a:xfrm>
            <a:off x="4727574" y="1598612"/>
            <a:ext cx="1624013" cy="1700213"/>
            <a:chOff x="3873" y="1104"/>
            <a:chExt cx="1023" cy="1071"/>
          </a:xfrm>
        </p:grpSpPr>
        <p:sp>
          <p:nvSpPr>
            <p:cNvPr id="21" name="Line 34"/>
            <p:cNvSpPr>
              <a:spLocks noChangeShapeType="1"/>
            </p:cNvSpPr>
            <p:nvPr/>
          </p:nvSpPr>
          <p:spPr bwMode="auto">
            <a:xfrm>
              <a:off x="4384" y="1512"/>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22" name="Rectangle 35"/>
            <p:cNvSpPr>
              <a:spLocks noChangeArrowheads="1"/>
            </p:cNvSpPr>
            <p:nvPr/>
          </p:nvSpPr>
          <p:spPr bwMode="auto">
            <a:xfrm>
              <a:off x="4270" y="1848"/>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3</a:t>
              </a:r>
            </a:p>
          </p:txBody>
        </p:sp>
        <p:sp>
          <p:nvSpPr>
            <p:cNvPr id="23" name="Rectangle 36"/>
            <p:cNvSpPr>
              <a:spLocks noChangeArrowheads="1"/>
            </p:cNvSpPr>
            <p:nvPr/>
          </p:nvSpPr>
          <p:spPr bwMode="auto">
            <a:xfrm>
              <a:off x="3873" y="1104"/>
              <a:ext cx="1023"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C </a:t>
              </a:r>
              <a:r>
                <a:rPr lang="en-US">
                  <a:solidFill>
                    <a:srgbClr val="644A1A"/>
                  </a:solidFill>
                  <a:cs typeface="Times New Roman" pitchFamily="18" charset="0"/>
                </a:rPr>
                <a:t>×(1+</a:t>
              </a:r>
              <a:r>
                <a:rPr lang="en-US" i="1">
                  <a:solidFill>
                    <a:srgbClr val="644A1A"/>
                  </a:solidFill>
                  <a:cs typeface="Times New Roman" pitchFamily="18" charset="0"/>
                </a:rPr>
                <a:t>g</a:t>
              </a:r>
              <a:r>
                <a:rPr lang="en-US">
                  <a:solidFill>
                    <a:srgbClr val="644A1A"/>
                  </a:solidFill>
                  <a:cs typeface="Times New Roman" pitchFamily="18" charset="0"/>
                </a:rPr>
                <a:t>)</a:t>
              </a:r>
              <a:r>
                <a:rPr lang="en-US" baseline="30000">
                  <a:solidFill>
                    <a:srgbClr val="644A1A"/>
                  </a:solidFill>
                  <a:cs typeface="Times New Roman" pitchFamily="18" charset="0"/>
                </a:rPr>
                <a:t>2</a:t>
              </a:r>
            </a:p>
          </p:txBody>
        </p:sp>
      </p:grpSp>
      <p:grpSp>
        <p:nvGrpSpPr>
          <p:cNvPr id="24" name="Group 42"/>
          <p:cNvGrpSpPr>
            <a:grpSpLocks/>
          </p:cNvGrpSpPr>
          <p:nvPr/>
        </p:nvGrpSpPr>
        <p:grpSpPr bwMode="auto">
          <a:xfrm>
            <a:off x="6200774" y="1598612"/>
            <a:ext cx="2373313" cy="1700213"/>
            <a:chOff x="4288" y="2049"/>
            <a:chExt cx="1495" cy="1071"/>
          </a:xfrm>
        </p:grpSpPr>
        <p:sp>
          <p:nvSpPr>
            <p:cNvPr id="25" name="Line 43"/>
            <p:cNvSpPr>
              <a:spLocks noChangeShapeType="1"/>
            </p:cNvSpPr>
            <p:nvPr/>
          </p:nvSpPr>
          <p:spPr bwMode="auto">
            <a:xfrm>
              <a:off x="4974" y="2585"/>
              <a:ext cx="144" cy="0"/>
            </a:xfrm>
            <a:prstGeom prst="line">
              <a:avLst/>
            </a:prstGeom>
            <a:noFill/>
            <a:ln w="38100">
              <a:solidFill>
                <a:srgbClr val="644A1A"/>
              </a:solidFill>
              <a:round/>
              <a:headEnd type="none" w="sm" len="sm"/>
              <a:tailEnd type="none" w="sm" len="sm"/>
            </a:ln>
            <a:effectLst/>
          </p:spPr>
          <p:txBody>
            <a:bodyPr/>
            <a:lstStyle/>
            <a:p>
              <a:endParaRPr lang="en-US"/>
            </a:p>
          </p:txBody>
        </p:sp>
        <p:sp>
          <p:nvSpPr>
            <p:cNvPr id="26" name="Line 44"/>
            <p:cNvSpPr>
              <a:spLocks noChangeShapeType="1"/>
            </p:cNvSpPr>
            <p:nvPr/>
          </p:nvSpPr>
          <p:spPr bwMode="auto">
            <a:xfrm>
              <a:off x="5118" y="2457"/>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27" name="Rectangle 45"/>
            <p:cNvSpPr>
              <a:spLocks noChangeArrowheads="1"/>
            </p:cNvSpPr>
            <p:nvPr/>
          </p:nvSpPr>
          <p:spPr bwMode="auto">
            <a:xfrm>
              <a:off x="4980" y="2793"/>
              <a:ext cx="297"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T </a:t>
              </a:r>
            </a:p>
          </p:txBody>
        </p:sp>
        <p:sp>
          <p:nvSpPr>
            <p:cNvPr id="28" name="Rectangle 46"/>
            <p:cNvSpPr>
              <a:spLocks noChangeArrowheads="1"/>
            </p:cNvSpPr>
            <p:nvPr/>
          </p:nvSpPr>
          <p:spPr bwMode="auto">
            <a:xfrm>
              <a:off x="4288" y="2049"/>
              <a:ext cx="1495"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rPr>
                <a:t>       C</a:t>
              </a:r>
              <a:r>
                <a:rPr lang="en-US">
                  <a:solidFill>
                    <a:srgbClr val="644A1A"/>
                  </a:solidFill>
                  <a:cs typeface="Times New Roman" pitchFamily="18" charset="0"/>
                </a:rPr>
                <a:t>×(1+</a:t>
              </a:r>
              <a:r>
                <a:rPr lang="en-US" i="1">
                  <a:solidFill>
                    <a:srgbClr val="644A1A"/>
                  </a:solidFill>
                  <a:cs typeface="Times New Roman" pitchFamily="18" charset="0"/>
                </a:rPr>
                <a:t>g</a:t>
              </a:r>
              <a:r>
                <a:rPr lang="en-US">
                  <a:solidFill>
                    <a:srgbClr val="644A1A"/>
                  </a:solidFill>
                  <a:cs typeface="Times New Roman" pitchFamily="18" charset="0"/>
                </a:rPr>
                <a:t>)</a:t>
              </a:r>
              <a:r>
                <a:rPr lang="en-US" i="1" baseline="30000">
                  <a:solidFill>
                    <a:srgbClr val="644A1A"/>
                  </a:solidFill>
                  <a:cs typeface="Times New Roman" pitchFamily="18" charset="0"/>
                </a:rPr>
                <a:t>T</a:t>
              </a:r>
              <a:r>
                <a:rPr lang="en-US" baseline="30000">
                  <a:solidFill>
                    <a:srgbClr val="644A1A"/>
                  </a:solidFill>
                  <a:cs typeface="Times New Roman" pitchFamily="18" charset="0"/>
                </a:rPr>
                <a:t>-1</a:t>
              </a:r>
            </a:p>
          </p:txBody>
        </p:sp>
      </p:grpSp>
    </p:spTree>
    <p:extLst>
      <p:ext uri="{BB962C8B-B14F-4D97-AF65-F5344CB8AC3E}">
        <p14:creationId xmlns:p14="http://schemas.microsoft.com/office/powerpoint/2010/main" val="41693646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of Growing Annuity</a:t>
            </a:r>
            <a:endParaRPr lang="en-US" dirty="0"/>
          </a:p>
        </p:txBody>
      </p:sp>
      <p:sp>
        <p:nvSpPr>
          <p:cNvPr id="3" name="Content Placeholder 2"/>
          <p:cNvSpPr>
            <a:spLocks noGrp="1"/>
          </p:cNvSpPr>
          <p:nvPr>
            <p:ph idx="1"/>
          </p:nvPr>
        </p:nvSpPr>
        <p:spPr>
          <a:xfrm>
            <a:off x="498474" y="1182914"/>
            <a:ext cx="7556313" cy="1908629"/>
          </a:xfrm>
        </p:spPr>
        <p:txBody>
          <a:bodyPr>
            <a:normAutofit lnSpcReduction="10000"/>
          </a:bodyPr>
          <a:lstStyle/>
          <a:p>
            <a:r>
              <a:rPr lang="en-US" dirty="0">
                <a:solidFill>
                  <a:srgbClr val="644A1A"/>
                </a:solidFill>
              </a:rPr>
              <a:t>You are evaluating an income property that is providing increasing rents. The first year's rent is expected to be $8,500 and rent is expected to increase 7% each year. Each payment occurs at the end of the year. What is the present value of the estimated income stream over the first 5 years if the discount rate is 12</a:t>
            </a:r>
            <a:r>
              <a:rPr lang="en-US" dirty="0" smtClean="0">
                <a:solidFill>
                  <a:srgbClr val="644A1A"/>
                </a:solidFill>
              </a:rPr>
              <a:t>%?</a:t>
            </a:r>
            <a:endParaRPr lang="en-US" dirty="0">
              <a:solidFill>
                <a:srgbClr val="644A1A"/>
              </a:solidFill>
            </a:endParaRPr>
          </a:p>
        </p:txBody>
      </p:sp>
      <p:grpSp>
        <p:nvGrpSpPr>
          <p:cNvPr id="4" name="Group 4"/>
          <p:cNvGrpSpPr>
            <a:grpSpLocks/>
          </p:cNvGrpSpPr>
          <p:nvPr/>
        </p:nvGrpSpPr>
        <p:grpSpPr bwMode="auto">
          <a:xfrm>
            <a:off x="457200" y="4650243"/>
            <a:ext cx="7772400" cy="1338263"/>
            <a:chOff x="336" y="3288"/>
            <a:chExt cx="4896" cy="843"/>
          </a:xfrm>
        </p:grpSpPr>
        <p:sp>
          <p:nvSpPr>
            <p:cNvPr id="5" name="Line 5"/>
            <p:cNvSpPr>
              <a:spLocks noChangeShapeType="1"/>
            </p:cNvSpPr>
            <p:nvPr/>
          </p:nvSpPr>
          <p:spPr bwMode="auto">
            <a:xfrm>
              <a:off x="480" y="3504"/>
              <a:ext cx="4608" cy="0"/>
            </a:xfrm>
            <a:prstGeom prst="line">
              <a:avLst/>
            </a:prstGeom>
            <a:noFill/>
            <a:ln w="38100">
              <a:solidFill>
                <a:srgbClr val="663300"/>
              </a:solidFill>
              <a:round/>
              <a:headEnd/>
              <a:tailEnd/>
            </a:ln>
            <a:effectLst/>
          </p:spPr>
          <p:txBody>
            <a:bodyPr/>
            <a:lstStyle/>
            <a:p>
              <a:endParaRPr lang="en-US"/>
            </a:p>
          </p:txBody>
        </p:sp>
        <p:sp>
          <p:nvSpPr>
            <p:cNvPr id="6" name="Line 6"/>
            <p:cNvSpPr>
              <a:spLocks noChangeShapeType="1"/>
            </p:cNvSpPr>
            <p:nvPr/>
          </p:nvSpPr>
          <p:spPr bwMode="auto">
            <a:xfrm>
              <a:off x="480" y="3288"/>
              <a:ext cx="0" cy="480"/>
            </a:xfrm>
            <a:prstGeom prst="line">
              <a:avLst/>
            </a:prstGeom>
            <a:noFill/>
            <a:ln w="38100">
              <a:solidFill>
                <a:srgbClr val="663300"/>
              </a:solidFill>
              <a:round/>
              <a:headEnd/>
              <a:tailEnd/>
            </a:ln>
            <a:effectLst/>
          </p:spPr>
          <p:txBody>
            <a:bodyPr/>
            <a:lstStyle/>
            <a:p>
              <a:endParaRPr lang="en-US"/>
            </a:p>
          </p:txBody>
        </p:sp>
        <p:sp>
          <p:nvSpPr>
            <p:cNvPr id="7" name="Line 7"/>
            <p:cNvSpPr>
              <a:spLocks noChangeShapeType="1"/>
            </p:cNvSpPr>
            <p:nvPr/>
          </p:nvSpPr>
          <p:spPr bwMode="auto">
            <a:xfrm>
              <a:off x="1401" y="3288"/>
              <a:ext cx="0" cy="480"/>
            </a:xfrm>
            <a:prstGeom prst="line">
              <a:avLst/>
            </a:prstGeom>
            <a:noFill/>
            <a:ln w="38100">
              <a:solidFill>
                <a:srgbClr val="663300"/>
              </a:solidFill>
              <a:round/>
              <a:headEnd/>
              <a:tailEnd/>
            </a:ln>
            <a:effectLst/>
          </p:spPr>
          <p:txBody>
            <a:bodyPr/>
            <a:lstStyle/>
            <a:p>
              <a:endParaRPr lang="en-US"/>
            </a:p>
          </p:txBody>
        </p:sp>
        <p:sp>
          <p:nvSpPr>
            <p:cNvPr id="8" name="Line 8"/>
            <p:cNvSpPr>
              <a:spLocks noChangeShapeType="1"/>
            </p:cNvSpPr>
            <p:nvPr/>
          </p:nvSpPr>
          <p:spPr bwMode="auto">
            <a:xfrm>
              <a:off x="2323" y="3288"/>
              <a:ext cx="0" cy="480"/>
            </a:xfrm>
            <a:prstGeom prst="line">
              <a:avLst/>
            </a:prstGeom>
            <a:noFill/>
            <a:ln w="38100">
              <a:solidFill>
                <a:srgbClr val="663300"/>
              </a:solidFill>
              <a:round/>
              <a:headEnd/>
              <a:tailEnd/>
            </a:ln>
            <a:effectLst/>
          </p:spPr>
          <p:txBody>
            <a:bodyPr/>
            <a:lstStyle/>
            <a:p>
              <a:endParaRPr lang="en-US"/>
            </a:p>
          </p:txBody>
        </p:sp>
        <p:sp>
          <p:nvSpPr>
            <p:cNvPr id="9" name="Line 9"/>
            <p:cNvSpPr>
              <a:spLocks noChangeShapeType="1"/>
            </p:cNvSpPr>
            <p:nvPr/>
          </p:nvSpPr>
          <p:spPr bwMode="auto">
            <a:xfrm>
              <a:off x="3244" y="3288"/>
              <a:ext cx="0" cy="480"/>
            </a:xfrm>
            <a:prstGeom prst="line">
              <a:avLst/>
            </a:prstGeom>
            <a:noFill/>
            <a:ln w="38100">
              <a:solidFill>
                <a:srgbClr val="663300"/>
              </a:solidFill>
              <a:round/>
              <a:headEnd/>
              <a:tailEnd/>
            </a:ln>
            <a:effectLst/>
          </p:spPr>
          <p:txBody>
            <a:bodyPr/>
            <a:lstStyle/>
            <a:p>
              <a:endParaRPr lang="en-US"/>
            </a:p>
          </p:txBody>
        </p:sp>
        <p:sp>
          <p:nvSpPr>
            <p:cNvPr id="10" name="Line 10"/>
            <p:cNvSpPr>
              <a:spLocks noChangeShapeType="1"/>
            </p:cNvSpPr>
            <p:nvPr/>
          </p:nvSpPr>
          <p:spPr bwMode="auto">
            <a:xfrm>
              <a:off x="4166" y="3288"/>
              <a:ext cx="0" cy="480"/>
            </a:xfrm>
            <a:prstGeom prst="line">
              <a:avLst/>
            </a:prstGeom>
            <a:noFill/>
            <a:ln w="38100">
              <a:solidFill>
                <a:srgbClr val="663300"/>
              </a:solidFill>
              <a:round/>
              <a:headEnd/>
              <a:tailEnd/>
            </a:ln>
            <a:effectLst/>
          </p:spPr>
          <p:txBody>
            <a:bodyPr/>
            <a:lstStyle/>
            <a:p>
              <a:endParaRPr lang="en-US"/>
            </a:p>
          </p:txBody>
        </p:sp>
        <p:sp>
          <p:nvSpPr>
            <p:cNvPr id="11" name="Line 11"/>
            <p:cNvSpPr>
              <a:spLocks noChangeShapeType="1"/>
            </p:cNvSpPr>
            <p:nvPr/>
          </p:nvSpPr>
          <p:spPr bwMode="auto">
            <a:xfrm>
              <a:off x="5088" y="3288"/>
              <a:ext cx="0" cy="480"/>
            </a:xfrm>
            <a:prstGeom prst="line">
              <a:avLst/>
            </a:prstGeom>
            <a:noFill/>
            <a:ln w="38100">
              <a:solidFill>
                <a:srgbClr val="663300"/>
              </a:solidFill>
              <a:round/>
              <a:headEnd/>
              <a:tailEnd/>
            </a:ln>
            <a:effectLst/>
          </p:spPr>
          <p:txBody>
            <a:bodyPr/>
            <a:lstStyle/>
            <a:p>
              <a:endParaRPr lang="en-US"/>
            </a:p>
          </p:txBody>
        </p:sp>
        <p:sp>
          <p:nvSpPr>
            <p:cNvPr id="12" name="Text Box 12"/>
            <p:cNvSpPr txBox="1">
              <a:spLocks noChangeArrowheads="1"/>
            </p:cNvSpPr>
            <p:nvPr/>
          </p:nvSpPr>
          <p:spPr bwMode="auto">
            <a:xfrm>
              <a:off x="336" y="3840"/>
              <a:ext cx="4896" cy="291"/>
            </a:xfrm>
            <a:prstGeom prst="rect">
              <a:avLst/>
            </a:prstGeom>
            <a:noFill/>
            <a:ln w="9525">
              <a:noFill/>
              <a:miter lim="800000"/>
              <a:headEnd/>
              <a:tailEnd/>
            </a:ln>
            <a:effectLst/>
          </p:spPr>
          <p:txBody>
            <a:bodyPr>
              <a:spAutoFit/>
            </a:bodyPr>
            <a:lstStyle/>
            <a:p>
              <a:pPr eaLnBrk="1" hangingPunct="1">
                <a:spcBef>
                  <a:spcPct val="50000"/>
                </a:spcBef>
              </a:pPr>
              <a:r>
                <a:rPr lang="en-US" sz="2400" i="1" dirty="0">
                  <a:solidFill>
                    <a:srgbClr val="644A1A"/>
                  </a:solidFill>
                </a:rPr>
                <a:t>0	        1		   2	          3       </a:t>
              </a:r>
              <a:r>
                <a:rPr lang="en-US" sz="2400" i="1" dirty="0" smtClean="0">
                  <a:solidFill>
                    <a:srgbClr val="644A1A"/>
                  </a:solidFill>
                </a:rPr>
                <a:t>        </a:t>
              </a:r>
              <a:r>
                <a:rPr lang="en-US" sz="2400" i="1" dirty="0">
                  <a:solidFill>
                    <a:srgbClr val="644A1A"/>
                  </a:solidFill>
                </a:rPr>
                <a:t>4               5</a:t>
              </a:r>
            </a:p>
          </p:txBody>
        </p:sp>
      </p:grpSp>
      <p:graphicFrame>
        <p:nvGraphicFramePr>
          <p:cNvPr id="13" name="Object 13"/>
          <p:cNvGraphicFramePr>
            <a:graphicFrameLocks noChangeAspect="1"/>
          </p:cNvGraphicFramePr>
          <p:nvPr>
            <p:extLst>
              <p:ext uri="{D42A27DB-BD31-4B8C-83A1-F6EECF244321}">
                <p14:modId xmlns:p14="http://schemas.microsoft.com/office/powerpoint/2010/main" val="3758615732"/>
              </p:ext>
            </p:extLst>
          </p:nvPr>
        </p:nvGraphicFramePr>
        <p:xfrm>
          <a:off x="1716088" y="4139066"/>
          <a:ext cx="990600" cy="441325"/>
        </p:xfrm>
        <a:graphic>
          <a:graphicData uri="http://schemas.openxmlformats.org/presentationml/2006/ole">
            <mc:AlternateContent xmlns:mc="http://schemas.openxmlformats.org/markup-compatibility/2006">
              <mc:Choice xmlns:v="urn:schemas-microsoft-com:vml" Requires="v">
                <p:oleObj spid="_x0000_s18542" name="Equation" r:id="rId4" imgW="457200" imgH="203040" progId="Equation.3">
                  <p:embed/>
                </p:oleObj>
              </mc:Choice>
              <mc:Fallback>
                <p:oleObj name="Equation" r:id="rId4" imgW="45720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6088" y="4139066"/>
                        <a:ext cx="990600" cy="441325"/>
                      </a:xfrm>
                      <a:prstGeom prst="rect">
                        <a:avLst/>
                      </a:prstGeom>
                      <a:noFill/>
                      <a:extLst/>
                    </p:spPr>
                  </p:pic>
                </p:oleObj>
              </mc:Fallback>
            </mc:AlternateContent>
          </a:graphicData>
        </a:graphic>
      </p:graphicFrame>
      <p:graphicFrame>
        <p:nvGraphicFramePr>
          <p:cNvPr id="14" name="Object 14"/>
          <p:cNvGraphicFramePr>
            <a:graphicFrameLocks noChangeAspect="1"/>
          </p:cNvGraphicFramePr>
          <p:nvPr>
            <p:extLst>
              <p:ext uri="{D42A27DB-BD31-4B8C-83A1-F6EECF244321}">
                <p14:modId xmlns:p14="http://schemas.microsoft.com/office/powerpoint/2010/main" val="3167786778"/>
              </p:ext>
            </p:extLst>
          </p:nvPr>
        </p:nvGraphicFramePr>
        <p:xfrm>
          <a:off x="2362200" y="3675516"/>
          <a:ext cx="2209800" cy="425450"/>
        </p:xfrm>
        <a:graphic>
          <a:graphicData uri="http://schemas.openxmlformats.org/presentationml/2006/ole">
            <mc:AlternateContent xmlns:mc="http://schemas.openxmlformats.org/markup-compatibility/2006">
              <mc:Choice xmlns:v="urn:schemas-microsoft-com:vml" Requires="v">
                <p:oleObj spid="_x0000_s18543" name="Equation" r:id="rId6" imgW="1054080" imgH="203040" progId="Equation.3">
                  <p:embed/>
                </p:oleObj>
              </mc:Choice>
              <mc:Fallback>
                <p:oleObj name="Equation" r:id="rId6" imgW="1054080" imgH="203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3675516"/>
                        <a:ext cx="2209800" cy="425450"/>
                      </a:xfrm>
                      <a:prstGeom prst="rect">
                        <a:avLst/>
                      </a:prstGeom>
                      <a:noFill/>
                      <a:extLst/>
                    </p:spPr>
                  </p:pic>
                </p:oleObj>
              </mc:Fallback>
            </mc:AlternateContent>
          </a:graphicData>
        </a:graphic>
      </p:graphicFrame>
      <p:graphicFrame>
        <p:nvGraphicFramePr>
          <p:cNvPr id="15" name="Object 15"/>
          <p:cNvGraphicFramePr>
            <a:graphicFrameLocks noChangeAspect="1"/>
          </p:cNvGraphicFramePr>
          <p:nvPr>
            <p:extLst>
              <p:ext uri="{D42A27DB-BD31-4B8C-83A1-F6EECF244321}">
                <p14:modId xmlns:p14="http://schemas.microsoft.com/office/powerpoint/2010/main" val="474246274"/>
              </p:ext>
            </p:extLst>
          </p:nvPr>
        </p:nvGraphicFramePr>
        <p:xfrm>
          <a:off x="3733800" y="3240541"/>
          <a:ext cx="2343150" cy="479425"/>
        </p:xfrm>
        <a:graphic>
          <a:graphicData uri="http://schemas.openxmlformats.org/presentationml/2006/ole">
            <mc:AlternateContent xmlns:mc="http://schemas.openxmlformats.org/markup-compatibility/2006">
              <mc:Choice xmlns:v="urn:schemas-microsoft-com:vml" Requires="v">
                <p:oleObj spid="_x0000_s18544" name="Equation" r:id="rId8" imgW="1117440" imgH="228600" progId="Equation.3">
                  <p:embed/>
                </p:oleObj>
              </mc:Choice>
              <mc:Fallback>
                <p:oleObj name="Equation" r:id="rId8" imgW="111744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33800" y="3240541"/>
                        <a:ext cx="2343150" cy="479425"/>
                      </a:xfrm>
                      <a:prstGeom prst="rect">
                        <a:avLst/>
                      </a:prstGeom>
                      <a:noFill/>
                      <a:extLst/>
                    </p:spPr>
                  </p:pic>
                </p:oleObj>
              </mc:Fallback>
            </mc:AlternateContent>
          </a:graphicData>
        </a:graphic>
      </p:graphicFrame>
      <p:graphicFrame>
        <p:nvGraphicFramePr>
          <p:cNvPr id="16" name="Object 16"/>
          <p:cNvGraphicFramePr>
            <a:graphicFrameLocks noChangeAspect="1"/>
          </p:cNvGraphicFramePr>
          <p:nvPr>
            <p:extLst>
              <p:ext uri="{D42A27DB-BD31-4B8C-83A1-F6EECF244321}">
                <p14:modId xmlns:p14="http://schemas.microsoft.com/office/powerpoint/2010/main" val="4238331360"/>
              </p:ext>
            </p:extLst>
          </p:nvPr>
        </p:nvGraphicFramePr>
        <p:xfrm>
          <a:off x="2971800" y="3631066"/>
          <a:ext cx="958850" cy="904875"/>
        </p:xfrm>
        <a:graphic>
          <a:graphicData uri="http://schemas.openxmlformats.org/presentationml/2006/ole">
            <mc:AlternateContent xmlns:mc="http://schemas.openxmlformats.org/markup-compatibility/2006">
              <mc:Choice xmlns:v="urn:schemas-microsoft-com:vml" Requires="v">
                <p:oleObj spid="_x0000_s18545" name="Equation" r:id="rId10" imgW="457200" imgH="431640" progId="Equation.3">
                  <p:embed/>
                </p:oleObj>
              </mc:Choice>
              <mc:Fallback>
                <p:oleObj name="Equation" r:id="rId10" imgW="457200" imgH="4316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71800" y="3631066"/>
                        <a:ext cx="958850" cy="904875"/>
                      </a:xfrm>
                      <a:prstGeom prst="rect">
                        <a:avLst/>
                      </a:prstGeom>
                      <a:noFill/>
                      <a:extLst/>
                    </p:spPr>
                  </p:pic>
                </p:oleObj>
              </mc:Fallback>
            </mc:AlternateContent>
          </a:graphicData>
        </a:graphic>
      </p:graphicFrame>
      <p:graphicFrame>
        <p:nvGraphicFramePr>
          <p:cNvPr id="17" name="Object 17"/>
          <p:cNvGraphicFramePr>
            <a:graphicFrameLocks noChangeAspect="1"/>
          </p:cNvGraphicFramePr>
          <p:nvPr>
            <p:extLst>
              <p:ext uri="{D42A27DB-BD31-4B8C-83A1-F6EECF244321}">
                <p14:modId xmlns:p14="http://schemas.microsoft.com/office/powerpoint/2010/main" val="4236528693"/>
              </p:ext>
            </p:extLst>
          </p:nvPr>
        </p:nvGraphicFramePr>
        <p:xfrm>
          <a:off x="4129088" y="4154941"/>
          <a:ext cx="1357312" cy="425450"/>
        </p:xfrm>
        <a:graphic>
          <a:graphicData uri="http://schemas.openxmlformats.org/presentationml/2006/ole">
            <mc:AlternateContent xmlns:mc="http://schemas.openxmlformats.org/markup-compatibility/2006">
              <mc:Choice xmlns:v="urn:schemas-microsoft-com:vml" Requires="v">
                <p:oleObj spid="_x0000_s18546" name="Equation" r:id="rId12" imgW="647640" imgH="203040" progId="Equation.3">
                  <p:embed/>
                </p:oleObj>
              </mc:Choice>
              <mc:Fallback>
                <p:oleObj name="Equation" r:id="rId12" imgW="647640" imgH="2030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29088" y="4154941"/>
                        <a:ext cx="1357312" cy="425450"/>
                      </a:xfrm>
                      <a:prstGeom prst="rect">
                        <a:avLst/>
                      </a:prstGeom>
                      <a:noFill/>
                      <a:extLst/>
                    </p:spPr>
                  </p:pic>
                </p:oleObj>
              </mc:Fallback>
            </mc:AlternateContent>
          </a:graphicData>
        </a:graphic>
      </p:graphicFrame>
      <p:graphicFrame>
        <p:nvGraphicFramePr>
          <p:cNvPr id="18" name="Object 18"/>
          <p:cNvGraphicFramePr>
            <a:graphicFrameLocks noChangeAspect="1"/>
          </p:cNvGraphicFramePr>
          <p:nvPr>
            <p:extLst>
              <p:ext uri="{D42A27DB-BD31-4B8C-83A1-F6EECF244321}">
                <p14:modId xmlns:p14="http://schemas.microsoft.com/office/powerpoint/2010/main" val="1107209302"/>
              </p:ext>
            </p:extLst>
          </p:nvPr>
        </p:nvGraphicFramePr>
        <p:xfrm>
          <a:off x="5226050" y="3675516"/>
          <a:ext cx="2343150" cy="479425"/>
        </p:xfrm>
        <a:graphic>
          <a:graphicData uri="http://schemas.openxmlformats.org/presentationml/2006/ole">
            <mc:AlternateContent xmlns:mc="http://schemas.openxmlformats.org/markup-compatibility/2006">
              <mc:Choice xmlns:v="urn:schemas-microsoft-com:vml" Requires="v">
                <p:oleObj spid="_x0000_s18547" name="Equation" r:id="rId14" imgW="1117440" imgH="228600" progId="Equation.3">
                  <p:embed/>
                </p:oleObj>
              </mc:Choice>
              <mc:Fallback>
                <p:oleObj name="Equation" r:id="rId14" imgW="1117440" imgH="2286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26050" y="3675516"/>
                        <a:ext cx="2343150" cy="479425"/>
                      </a:xfrm>
                      <a:prstGeom prst="rect">
                        <a:avLst/>
                      </a:prstGeom>
                      <a:noFill/>
                      <a:extLst/>
                    </p:spPr>
                  </p:pic>
                </p:oleObj>
              </mc:Fallback>
            </mc:AlternateContent>
          </a:graphicData>
        </a:graphic>
      </p:graphicFrame>
      <p:graphicFrame>
        <p:nvGraphicFramePr>
          <p:cNvPr id="19" name="Object 19"/>
          <p:cNvGraphicFramePr>
            <a:graphicFrameLocks noChangeAspect="1"/>
          </p:cNvGraphicFramePr>
          <p:nvPr>
            <p:extLst>
              <p:ext uri="{D42A27DB-BD31-4B8C-83A1-F6EECF244321}">
                <p14:modId xmlns:p14="http://schemas.microsoft.com/office/powerpoint/2010/main" val="1511077894"/>
              </p:ext>
            </p:extLst>
          </p:nvPr>
        </p:nvGraphicFramePr>
        <p:xfrm>
          <a:off x="5715000" y="4154941"/>
          <a:ext cx="1541463" cy="425450"/>
        </p:xfrm>
        <a:graphic>
          <a:graphicData uri="http://schemas.openxmlformats.org/presentationml/2006/ole">
            <mc:AlternateContent xmlns:mc="http://schemas.openxmlformats.org/markup-compatibility/2006">
              <mc:Choice xmlns:v="urn:schemas-microsoft-com:vml" Requires="v">
                <p:oleObj spid="_x0000_s18548" name="Equation" r:id="rId16" imgW="736560" imgH="203040" progId="Equation.3">
                  <p:embed/>
                </p:oleObj>
              </mc:Choice>
              <mc:Fallback>
                <p:oleObj name="Equation" r:id="rId16" imgW="736560" imgH="20304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715000" y="4154941"/>
                        <a:ext cx="1541463" cy="425450"/>
                      </a:xfrm>
                      <a:prstGeom prst="rect">
                        <a:avLst/>
                      </a:prstGeom>
                      <a:noFill/>
                      <a:extLst/>
                    </p:spPr>
                  </p:pic>
                </p:oleObj>
              </mc:Fallback>
            </mc:AlternateContent>
          </a:graphicData>
        </a:graphic>
      </p:graphicFrame>
      <p:graphicFrame>
        <p:nvGraphicFramePr>
          <p:cNvPr id="20" name="Object 20"/>
          <p:cNvGraphicFramePr>
            <a:graphicFrameLocks noChangeAspect="1"/>
          </p:cNvGraphicFramePr>
          <p:nvPr>
            <p:extLst>
              <p:ext uri="{D42A27DB-BD31-4B8C-83A1-F6EECF244321}">
                <p14:modId xmlns:p14="http://schemas.microsoft.com/office/powerpoint/2010/main" val="3950626082"/>
              </p:ext>
            </p:extLst>
          </p:nvPr>
        </p:nvGraphicFramePr>
        <p:xfrm>
          <a:off x="6572250" y="3240541"/>
          <a:ext cx="2343150" cy="479425"/>
        </p:xfrm>
        <a:graphic>
          <a:graphicData uri="http://schemas.openxmlformats.org/presentationml/2006/ole">
            <mc:AlternateContent xmlns:mc="http://schemas.openxmlformats.org/markup-compatibility/2006">
              <mc:Choice xmlns:v="urn:schemas-microsoft-com:vml" Requires="v">
                <p:oleObj spid="_x0000_s18549" name="Equation" r:id="rId18" imgW="1117440" imgH="228600" progId="Equation.3">
                  <p:embed/>
                </p:oleObj>
              </mc:Choice>
              <mc:Fallback>
                <p:oleObj name="Equation" r:id="rId18" imgW="1117440" imgH="2286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72250" y="3240541"/>
                        <a:ext cx="2343150" cy="479425"/>
                      </a:xfrm>
                      <a:prstGeom prst="rect">
                        <a:avLst/>
                      </a:prstGeom>
                      <a:noFill/>
                      <a:extLst/>
                    </p:spPr>
                  </p:pic>
                </p:oleObj>
              </mc:Fallback>
            </mc:AlternateContent>
          </a:graphicData>
        </a:graphic>
      </p:graphicFrame>
      <p:graphicFrame>
        <p:nvGraphicFramePr>
          <p:cNvPr id="21" name="Object 21"/>
          <p:cNvGraphicFramePr>
            <a:graphicFrameLocks noChangeAspect="1"/>
          </p:cNvGraphicFramePr>
          <p:nvPr>
            <p:extLst>
              <p:ext uri="{D42A27DB-BD31-4B8C-83A1-F6EECF244321}">
                <p14:modId xmlns:p14="http://schemas.microsoft.com/office/powerpoint/2010/main" val="3892318462"/>
              </p:ext>
            </p:extLst>
          </p:nvPr>
        </p:nvGraphicFramePr>
        <p:xfrm>
          <a:off x="7377113" y="4154941"/>
          <a:ext cx="1462087" cy="425450"/>
        </p:xfrm>
        <a:graphic>
          <a:graphicData uri="http://schemas.openxmlformats.org/presentationml/2006/ole">
            <mc:AlternateContent xmlns:mc="http://schemas.openxmlformats.org/markup-compatibility/2006">
              <mc:Choice xmlns:v="urn:schemas-microsoft-com:vml" Requires="v">
                <p:oleObj spid="_x0000_s18550" name="Equation" r:id="rId20" imgW="698400" imgH="203040" progId="Equation.3">
                  <p:embed/>
                </p:oleObj>
              </mc:Choice>
              <mc:Fallback>
                <p:oleObj name="Equation" r:id="rId20" imgW="698400" imgH="20304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377113" y="4154941"/>
                        <a:ext cx="1462087" cy="425450"/>
                      </a:xfrm>
                      <a:prstGeom prst="rect">
                        <a:avLst/>
                      </a:prstGeom>
                      <a:noFill/>
                      <a:extLst/>
                    </p:spPr>
                  </p:pic>
                </p:oleObj>
              </mc:Fallback>
            </mc:AlternateContent>
          </a:graphicData>
        </a:graphic>
      </p:graphicFrame>
      <p:sp>
        <p:nvSpPr>
          <p:cNvPr id="22" name="Rectangle 22"/>
          <p:cNvSpPr>
            <a:spLocks noChangeArrowheads="1"/>
          </p:cNvSpPr>
          <p:nvPr/>
        </p:nvSpPr>
        <p:spPr bwMode="auto">
          <a:xfrm>
            <a:off x="457200" y="5896429"/>
            <a:ext cx="1555750" cy="457200"/>
          </a:xfrm>
          <a:prstGeom prst="rect">
            <a:avLst/>
          </a:prstGeom>
          <a:noFill/>
          <a:ln w="12700" cap="sq">
            <a:noFill/>
            <a:miter lim="800000"/>
            <a:headEnd type="none" w="sm" len="sm"/>
            <a:tailEnd type="none" w="sm" len="sm"/>
          </a:ln>
          <a:effectLst/>
        </p:spPr>
        <p:txBody>
          <a:bodyPr wrap="none">
            <a:spAutoFit/>
          </a:bodyPr>
          <a:lstStyle/>
          <a:p>
            <a:pPr eaLnBrk="1" hangingPunct="1"/>
            <a:r>
              <a:rPr lang="en-US" sz="2400">
                <a:cs typeface="Times New Roman" pitchFamily="18" charset="0"/>
              </a:rPr>
              <a:t>$34,706.26</a:t>
            </a:r>
          </a:p>
        </p:txBody>
      </p:sp>
    </p:spTree>
    <p:extLst>
      <p:ext uri="{BB962C8B-B14F-4D97-AF65-F5344CB8AC3E}">
        <p14:creationId xmlns:p14="http://schemas.microsoft.com/office/powerpoint/2010/main" val="18602159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499"/>
                                          </p:stCondLst>
                                        </p:cTn>
                                        <p:tgtEl>
                                          <p:spTgt spid="1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499"/>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1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499"/>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499"/>
                                          </p:stCondLst>
                                        </p:cTn>
                                        <p:tgtEl>
                                          <p:spTgt spid="1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499"/>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499"/>
                                          </p:stCondLst>
                                        </p:cTn>
                                        <p:tgtEl>
                                          <p:spTgt spid="2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One-Period Case: Future Value</a:t>
            </a:r>
            <a:endParaRPr lang="en-US" dirty="0"/>
          </a:p>
        </p:txBody>
      </p:sp>
      <p:sp>
        <p:nvSpPr>
          <p:cNvPr id="3" name="Content Placeholder 2"/>
          <p:cNvSpPr>
            <a:spLocks noGrp="1"/>
          </p:cNvSpPr>
          <p:nvPr>
            <p:ph idx="1"/>
          </p:nvPr>
        </p:nvSpPr>
        <p:spPr/>
        <p:txBody>
          <a:bodyPr/>
          <a:lstStyle/>
          <a:p>
            <a:r>
              <a:rPr lang="en-US" dirty="0">
                <a:cs typeface="Times New Roman" pitchFamily="18" charset="0"/>
              </a:rPr>
              <a:t>In the one-period case, the formula for </a:t>
            </a:r>
            <a:r>
              <a:rPr lang="en-US" i="1" dirty="0">
                <a:cs typeface="Times New Roman" pitchFamily="18" charset="0"/>
              </a:rPr>
              <a:t>FV</a:t>
            </a:r>
            <a:r>
              <a:rPr lang="en-US" dirty="0">
                <a:cs typeface="Times New Roman" pitchFamily="18" charset="0"/>
              </a:rPr>
              <a:t> can be written as:</a:t>
            </a:r>
          </a:p>
          <a:p>
            <a:pPr algn="ctr">
              <a:buFontTx/>
              <a:buNone/>
            </a:pPr>
            <a:r>
              <a:rPr lang="en-US" i="1" dirty="0">
                <a:cs typeface="Times New Roman" pitchFamily="18" charset="0"/>
              </a:rPr>
              <a:t>FV</a:t>
            </a:r>
            <a:r>
              <a:rPr lang="en-US" dirty="0">
                <a:cs typeface="Times New Roman" pitchFamily="18" charset="0"/>
              </a:rPr>
              <a:t> = </a:t>
            </a:r>
            <a:r>
              <a:rPr lang="en-US" i="1" dirty="0">
                <a:cs typeface="Times New Roman" pitchFamily="18" charset="0"/>
              </a:rPr>
              <a:t>C</a:t>
            </a:r>
            <a:r>
              <a:rPr lang="en-US" baseline="-25000" dirty="0">
                <a:cs typeface="Times New Roman" pitchFamily="18" charset="0"/>
              </a:rPr>
              <a:t>0</a:t>
            </a:r>
            <a:r>
              <a:rPr lang="en-US" dirty="0">
                <a:cs typeface="Times New Roman" pitchFamily="18" charset="0"/>
              </a:rPr>
              <a:t>×(1 + </a:t>
            </a:r>
            <a:r>
              <a:rPr lang="en-US" i="1" dirty="0">
                <a:cs typeface="Times New Roman" pitchFamily="18" charset="0"/>
              </a:rPr>
              <a:t>r</a:t>
            </a:r>
            <a:r>
              <a:rPr lang="en-US" dirty="0">
                <a:cs typeface="Times New Roman" pitchFamily="18" charset="0"/>
              </a:rPr>
              <a:t>)</a:t>
            </a:r>
          </a:p>
          <a:p>
            <a:pPr lvl="1">
              <a:buFontTx/>
              <a:buNone/>
            </a:pPr>
            <a:r>
              <a:rPr lang="en-US" dirty="0">
                <a:cs typeface="Times New Roman" pitchFamily="18" charset="0"/>
              </a:rPr>
              <a:t>Where </a:t>
            </a:r>
            <a:r>
              <a:rPr lang="en-US" i="1" dirty="0">
                <a:cs typeface="Times New Roman" pitchFamily="18" charset="0"/>
              </a:rPr>
              <a:t>C</a:t>
            </a:r>
            <a:r>
              <a:rPr lang="en-US" baseline="-25000" dirty="0">
                <a:cs typeface="Times New Roman" pitchFamily="18" charset="0"/>
              </a:rPr>
              <a:t>0</a:t>
            </a:r>
            <a:r>
              <a:rPr lang="en-US" dirty="0">
                <a:cs typeface="Times New Roman" pitchFamily="18" charset="0"/>
              </a:rPr>
              <a:t> is cash flow today (time zero) and </a:t>
            </a:r>
          </a:p>
          <a:p>
            <a:pPr lvl="1">
              <a:buFontTx/>
              <a:buNone/>
            </a:pPr>
            <a:r>
              <a:rPr lang="en-US" i="1" dirty="0">
                <a:cs typeface="Times New Roman" pitchFamily="18" charset="0"/>
              </a:rPr>
              <a:t>r </a:t>
            </a:r>
            <a:r>
              <a:rPr lang="en-US" dirty="0">
                <a:cs typeface="Times New Roman" pitchFamily="18" charset="0"/>
              </a:rPr>
              <a:t>is the appropriate interest rate (compound rate).</a:t>
            </a:r>
          </a:p>
          <a:p>
            <a:endParaRPr lang="en-US" dirty="0"/>
          </a:p>
        </p:txBody>
      </p:sp>
    </p:spTree>
    <p:extLst>
      <p:ext uri="{BB962C8B-B14F-4D97-AF65-F5344CB8AC3E}">
        <p14:creationId xmlns:p14="http://schemas.microsoft.com/office/powerpoint/2010/main" val="195992885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89963"/>
          </a:xfrm>
        </p:spPr>
        <p:txBody>
          <a:bodyPr/>
          <a:lstStyle/>
          <a:p>
            <a:r>
              <a:rPr lang="en-US" sz="3200" dirty="0" smtClean="0"/>
              <a:t>PV of Growing Annuity: Cash Flow Keys</a:t>
            </a:r>
            <a:endParaRPr lang="en-US" sz="3200" dirty="0"/>
          </a:p>
        </p:txBody>
      </p:sp>
      <p:sp>
        <p:nvSpPr>
          <p:cNvPr id="4" name="Text Box 12"/>
          <p:cNvSpPr txBox="1">
            <a:spLocks noChangeArrowheads="1"/>
          </p:cNvSpPr>
          <p:nvPr/>
        </p:nvSpPr>
        <p:spPr bwMode="auto">
          <a:xfrm>
            <a:off x="6781799" y="2761456"/>
            <a:ext cx="2100943" cy="738664"/>
          </a:xfrm>
          <a:prstGeom prst="rect">
            <a:avLst/>
          </a:prstGeom>
          <a:noFill/>
          <a:ln w="12700" cap="sq">
            <a:noFill/>
            <a:miter lim="800000"/>
            <a:headEnd type="none" w="sm" len="sm"/>
            <a:tailEnd type="none" w="sm" len="sm"/>
          </a:ln>
          <a:effectLst/>
        </p:spPr>
        <p:txBody>
          <a:bodyPr wrap="square">
            <a:spAutoFit/>
          </a:bodyPr>
          <a:lstStyle/>
          <a:p>
            <a:pPr eaLnBrk="1" hangingPunct="1"/>
            <a:r>
              <a:rPr lang="en-US" sz="2400" dirty="0"/>
              <a:t>$34,706.26</a:t>
            </a:r>
          </a:p>
          <a:p>
            <a:pPr eaLnBrk="1" hangingPunct="1"/>
            <a:endParaRPr lang="en-US" dirty="0">
              <a:solidFill>
                <a:srgbClr val="FF0000"/>
              </a:solidFill>
            </a:endParaRPr>
          </a:p>
        </p:txBody>
      </p:sp>
      <p:sp>
        <p:nvSpPr>
          <p:cNvPr id="5" name="Text Box 15"/>
          <p:cNvSpPr txBox="1">
            <a:spLocks noChangeArrowheads="1"/>
          </p:cNvSpPr>
          <p:nvPr/>
        </p:nvSpPr>
        <p:spPr bwMode="auto">
          <a:xfrm>
            <a:off x="5105400" y="2023269"/>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I</a:t>
            </a:r>
          </a:p>
        </p:txBody>
      </p:sp>
      <p:sp>
        <p:nvSpPr>
          <p:cNvPr id="6" name="Text Box 16"/>
          <p:cNvSpPr txBox="1">
            <a:spLocks noChangeArrowheads="1"/>
          </p:cNvSpPr>
          <p:nvPr/>
        </p:nvSpPr>
        <p:spPr bwMode="auto">
          <a:xfrm>
            <a:off x="5105400" y="2823369"/>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NPV</a:t>
            </a:r>
          </a:p>
        </p:txBody>
      </p:sp>
      <p:sp>
        <p:nvSpPr>
          <p:cNvPr id="7" name="Text Box 17"/>
          <p:cNvSpPr txBox="1">
            <a:spLocks noChangeArrowheads="1"/>
          </p:cNvSpPr>
          <p:nvPr/>
        </p:nvSpPr>
        <p:spPr bwMode="auto">
          <a:xfrm>
            <a:off x="7086600" y="1998662"/>
            <a:ext cx="914400" cy="461665"/>
          </a:xfrm>
          <a:prstGeom prst="rect">
            <a:avLst/>
          </a:prstGeom>
          <a:noFill/>
          <a:ln w="12700" cap="sq">
            <a:noFill/>
            <a:miter lim="800000"/>
            <a:headEnd type="none" w="sm" len="sm"/>
            <a:tailEnd type="none" w="sm" len="sm"/>
          </a:ln>
          <a:effectLst/>
        </p:spPr>
        <p:txBody>
          <a:bodyPr>
            <a:spAutoFit/>
          </a:bodyPr>
          <a:lstStyle/>
          <a:p>
            <a:pPr algn="ctr" eaLnBrk="1" hangingPunct="1">
              <a:spcBef>
                <a:spcPct val="50000"/>
              </a:spcBef>
            </a:pPr>
            <a:r>
              <a:rPr lang="en-US" sz="2400" dirty="0">
                <a:solidFill>
                  <a:srgbClr val="644A1A"/>
                </a:solidFill>
                <a:cs typeface="Times New Roman" pitchFamily="18" charset="0"/>
              </a:rPr>
              <a:t>12</a:t>
            </a:r>
            <a:endParaRPr lang="en-US" sz="2400" dirty="0">
              <a:solidFill>
                <a:srgbClr val="644A1A"/>
              </a:solidFill>
            </a:endParaRPr>
          </a:p>
        </p:txBody>
      </p:sp>
      <p:sp>
        <p:nvSpPr>
          <p:cNvPr id="8" name="Text Box 18"/>
          <p:cNvSpPr txBox="1">
            <a:spLocks noChangeArrowheads="1"/>
          </p:cNvSpPr>
          <p:nvPr/>
        </p:nvSpPr>
        <p:spPr bwMode="auto">
          <a:xfrm>
            <a:off x="533400" y="2228056"/>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CF0</a:t>
            </a:r>
          </a:p>
        </p:txBody>
      </p:sp>
      <p:sp>
        <p:nvSpPr>
          <p:cNvPr id="9" name="Text Box 19"/>
          <p:cNvSpPr txBox="1">
            <a:spLocks noChangeArrowheads="1"/>
          </p:cNvSpPr>
          <p:nvPr/>
        </p:nvSpPr>
        <p:spPr bwMode="auto">
          <a:xfrm>
            <a:off x="533400" y="2837656"/>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CF1</a:t>
            </a:r>
          </a:p>
        </p:txBody>
      </p:sp>
      <p:sp>
        <p:nvSpPr>
          <p:cNvPr id="10" name="Text Box 20"/>
          <p:cNvSpPr txBox="1">
            <a:spLocks noChangeArrowheads="1"/>
          </p:cNvSpPr>
          <p:nvPr/>
        </p:nvSpPr>
        <p:spPr bwMode="auto">
          <a:xfrm>
            <a:off x="533400" y="3510756"/>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CF2</a:t>
            </a:r>
          </a:p>
        </p:txBody>
      </p:sp>
      <p:sp>
        <p:nvSpPr>
          <p:cNvPr id="11" name="Text Box 21"/>
          <p:cNvSpPr txBox="1">
            <a:spLocks noChangeArrowheads="1"/>
          </p:cNvSpPr>
          <p:nvPr/>
        </p:nvSpPr>
        <p:spPr bwMode="auto">
          <a:xfrm>
            <a:off x="533400" y="4133056"/>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CF3</a:t>
            </a:r>
          </a:p>
        </p:txBody>
      </p:sp>
      <p:sp>
        <p:nvSpPr>
          <p:cNvPr id="12" name="Text Box 22"/>
          <p:cNvSpPr txBox="1">
            <a:spLocks noChangeArrowheads="1"/>
          </p:cNvSpPr>
          <p:nvPr/>
        </p:nvSpPr>
        <p:spPr bwMode="auto">
          <a:xfrm>
            <a:off x="533400" y="4729956"/>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CF4</a:t>
            </a:r>
          </a:p>
        </p:txBody>
      </p:sp>
      <p:sp>
        <p:nvSpPr>
          <p:cNvPr id="13" name="Text Box 23"/>
          <p:cNvSpPr txBox="1">
            <a:spLocks noChangeArrowheads="1"/>
          </p:cNvSpPr>
          <p:nvPr/>
        </p:nvSpPr>
        <p:spPr bwMode="auto">
          <a:xfrm>
            <a:off x="533400" y="5352256"/>
            <a:ext cx="914400" cy="469900"/>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a:effectLst/>
        </p:spPr>
        <p:txBody>
          <a:bodyPr>
            <a:spAutoFit/>
          </a:bodyPr>
          <a:lstStyle/>
          <a:p>
            <a:pPr algn="ctr" eaLnBrk="1" hangingPunct="1">
              <a:spcBef>
                <a:spcPct val="50000"/>
              </a:spcBef>
            </a:pPr>
            <a:r>
              <a:rPr lang="en-US" sz="2400">
                <a:solidFill>
                  <a:schemeClr val="tx1"/>
                </a:solidFill>
              </a:rPr>
              <a:t>CF5</a:t>
            </a:r>
          </a:p>
        </p:txBody>
      </p:sp>
      <p:sp>
        <p:nvSpPr>
          <p:cNvPr id="14" name="Rectangle 25"/>
          <p:cNvSpPr>
            <a:spLocks noChangeArrowheads="1"/>
          </p:cNvSpPr>
          <p:nvPr/>
        </p:nvSpPr>
        <p:spPr bwMode="auto">
          <a:xfrm>
            <a:off x="1914525" y="2899569"/>
            <a:ext cx="1728561" cy="547687"/>
          </a:xfrm>
          <a:prstGeom prst="rect">
            <a:avLst/>
          </a:prstGeom>
          <a:noFill/>
          <a:ln w="9525">
            <a:noFill/>
            <a:miter lim="800000"/>
            <a:headEnd/>
            <a:tailEnd/>
          </a:ln>
          <a:effectLst/>
        </p:spPr>
        <p:txBody>
          <a:bodyPr/>
          <a:lstStyle/>
          <a:p>
            <a:pPr eaLnBrk="1" hangingPunct="1"/>
            <a:r>
              <a:rPr lang="en-US" sz="2400" dirty="0">
                <a:solidFill>
                  <a:srgbClr val="644A1A"/>
                </a:solidFill>
                <a:cs typeface="Times New Roman" pitchFamily="18" charset="0"/>
              </a:rPr>
              <a:t>8,500.00</a:t>
            </a:r>
          </a:p>
          <a:p>
            <a:endParaRPr lang="en-US" sz="2400" dirty="0">
              <a:solidFill>
                <a:srgbClr val="644A1A"/>
              </a:solidFill>
            </a:endParaRPr>
          </a:p>
        </p:txBody>
      </p:sp>
      <p:sp>
        <p:nvSpPr>
          <p:cNvPr id="15" name="Rectangle 26"/>
          <p:cNvSpPr>
            <a:spLocks noChangeArrowheads="1"/>
          </p:cNvSpPr>
          <p:nvPr/>
        </p:nvSpPr>
        <p:spPr bwMode="auto">
          <a:xfrm>
            <a:off x="1828800" y="2899569"/>
            <a:ext cx="1541463" cy="1239837"/>
          </a:xfrm>
          <a:prstGeom prst="rect">
            <a:avLst/>
          </a:prstGeom>
          <a:noFill/>
          <a:ln w="7">
            <a:noFill/>
            <a:miter lim="800000"/>
            <a:headEnd/>
            <a:tailEnd/>
          </a:ln>
          <a:effectLst/>
        </p:spPr>
        <p:txBody>
          <a:bodyPr/>
          <a:lstStyle/>
          <a:p>
            <a:endParaRPr lang="en-US"/>
          </a:p>
        </p:txBody>
      </p:sp>
      <p:sp>
        <p:nvSpPr>
          <p:cNvPr id="16" name="Rectangle 28"/>
          <p:cNvSpPr>
            <a:spLocks noChangeArrowheads="1"/>
          </p:cNvSpPr>
          <p:nvPr/>
        </p:nvSpPr>
        <p:spPr bwMode="auto">
          <a:xfrm>
            <a:off x="1914525" y="3528219"/>
            <a:ext cx="1728561" cy="1201737"/>
          </a:xfrm>
          <a:prstGeom prst="rect">
            <a:avLst/>
          </a:prstGeom>
          <a:noFill/>
          <a:ln w="9525">
            <a:noFill/>
            <a:miter lim="800000"/>
            <a:headEnd/>
            <a:tailEnd/>
          </a:ln>
          <a:effectLst/>
        </p:spPr>
        <p:txBody>
          <a:bodyPr/>
          <a:lstStyle/>
          <a:p>
            <a:pPr eaLnBrk="1" hangingPunct="1"/>
            <a:r>
              <a:rPr lang="en-US" sz="2400" dirty="0">
                <a:solidFill>
                  <a:srgbClr val="644A1A"/>
                </a:solidFill>
                <a:cs typeface="Times New Roman" pitchFamily="18" charset="0"/>
              </a:rPr>
              <a:t>9,095.00</a:t>
            </a:r>
          </a:p>
          <a:p>
            <a:endParaRPr lang="en-US" sz="2400" dirty="0">
              <a:solidFill>
                <a:srgbClr val="644A1A"/>
              </a:solidFill>
            </a:endParaRPr>
          </a:p>
        </p:txBody>
      </p:sp>
      <p:sp>
        <p:nvSpPr>
          <p:cNvPr id="17" name="Rectangle 29"/>
          <p:cNvSpPr>
            <a:spLocks noChangeArrowheads="1"/>
          </p:cNvSpPr>
          <p:nvPr/>
        </p:nvSpPr>
        <p:spPr bwMode="auto">
          <a:xfrm>
            <a:off x="1828800" y="3528219"/>
            <a:ext cx="1541463" cy="1236662"/>
          </a:xfrm>
          <a:prstGeom prst="rect">
            <a:avLst/>
          </a:prstGeom>
          <a:noFill/>
          <a:ln w="7">
            <a:noFill/>
            <a:miter lim="800000"/>
            <a:headEnd/>
            <a:tailEnd/>
          </a:ln>
          <a:effectLst/>
        </p:spPr>
        <p:txBody>
          <a:bodyPr/>
          <a:lstStyle/>
          <a:p>
            <a:endParaRPr lang="en-US"/>
          </a:p>
        </p:txBody>
      </p:sp>
      <p:sp>
        <p:nvSpPr>
          <p:cNvPr id="18" name="Rectangle 31"/>
          <p:cNvSpPr>
            <a:spLocks noChangeArrowheads="1"/>
          </p:cNvSpPr>
          <p:nvPr/>
        </p:nvSpPr>
        <p:spPr bwMode="auto">
          <a:xfrm>
            <a:off x="1914525" y="4155281"/>
            <a:ext cx="1728561" cy="1196975"/>
          </a:xfrm>
          <a:prstGeom prst="rect">
            <a:avLst/>
          </a:prstGeom>
          <a:noFill/>
          <a:ln w="9525">
            <a:noFill/>
            <a:miter lim="800000"/>
            <a:headEnd/>
            <a:tailEnd/>
          </a:ln>
          <a:effectLst/>
        </p:spPr>
        <p:txBody>
          <a:bodyPr/>
          <a:lstStyle/>
          <a:p>
            <a:pPr eaLnBrk="1" hangingPunct="1"/>
            <a:r>
              <a:rPr lang="en-US" sz="2400" dirty="0">
                <a:solidFill>
                  <a:srgbClr val="644A1A"/>
                </a:solidFill>
                <a:cs typeface="Times New Roman" pitchFamily="18" charset="0"/>
              </a:rPr>
              <a:t>9,731.65</a:t>
            </a:r>
          </a:p>
          <a:p>
            <a:endParaRPr lang="en-US" sz="2400" dirty="0">
              <a:solidFill>
                <a:srgbClr val="644A1A"/>
              </a:solidFill>
            </a:endParaRPr>
          </a:p>
        </p:txBody>
      </p:sp>
      <p:sp>
        <p:nvSpPr>
          <p:cNvPr id="19" name="Rectangle 32"/>
          <p:cNvSpPr>
            <a:spLocks noChangeArrowheads="1"/>
          </p:cNvSpPr>
          <p:nvPr/>
        </p:nvSpPr>
        <p:spPr bwMode="auto">
          <a:xfrm>
            <a:off x="1828800" y="4155281"/>
            <a:ext cx="1541463" cy="1236663"/>
          </a:xfrm>
          <a:prstGeom prst="rect">
            <a:avLst/>
          </a:prstGeom>
          <a:noFill/>
          <a:ln w="7">
            <a:noFill/>
            <a:miter lim="800000"/>
            <a:headEnd/>
            <a:tailEnd/>
          </a:ln>
          <a:effectLst/>
        </p:spPr>
        <p:txBody>
          <a:bodyPr/>
          <a:lstStyle/>
          <a:p>
            <a:endParaRPr lang="en-US"/>
          </a:p>
        </p:txBody>
      </p:sp>
      <p:sp>
        <p:nvSpPr>
          <p:cNvPr id="20" name="Rectangle 34"/>
          <p:cNvSpPr>
            <a:spLocks noChangeArrowheads="1"/>
          </p:cNvSpPr>
          <p:nvPr/>
        </p:nvSpPr>
        <p:spPr bwMode="auto">
          <a:xfrm>
            <a:off x="1914525" y="4782344"/>
            <a:ext cx="1728561" cy="1239837"/>
          </a:xfrm>
          <a:prstGeom prst="rect">
            <a:avLst/>
          </a:prstGeom>
          <a:noFill/>
          <a:ln w="9525">
            <a:noFill/>
            <a:miter lim="800000"/>
            <a:headEnd/>
            <a:tailEnd/>
          </a:ln>
          <a:effectLst/>
        </p:spPr>
        <p:txBody>
          <a:bodyPr/>
          <a:lstStyle/>
          <a:p>
            <a:pPr eaLnBrk="1" hangingPunct="1"/>
            <a:r>
              <a:rPr lang="en-US" sz="2400" dirty="0">
                <a:solidFill>
                  <a:srgbClr val="644A1A"/>
                </a:solidFill>
                <a:cs typeface="Times New Roman" pitchFamily="18" charset="0"/>
              </a:rPr>
              <a:t>10,412.87</a:t>
            </a:r>
          </a:p>
          <a:p>
            <a:endParaRPr lang="en-US" sz="2400" dirty="0">
              <a:solidFill>
                <a:srgbClr val="644A1A"/>
              </a:solidFill>
            </a:endParaRPr>
          </a:p>
        </p:txBody>
      </p:sp>
      <p:sp>
        <p:nvSpPr>
          <p:cNvPr id="21" name="Rectangle 35"/>
          <p:cNvSpPr>
            <a:spLocks noChangeArrowheads="1"/>
          </p:cNvSpPr>
          <p:nvPr/>
        </p:nvSpPr>
        <p:spPr bwMode="auto">
          <a:xfrm>
            <a:off x="1828800" y="4782344"/>
            <a:ext cx="1541463" cy="1239837"/>
          </a:xfrm>
          <a:prstGeom prst="rect">
            <a:avLst/>
          </a:prstGeom>
          <a:noFill/>
          <a:ln w="7">
            <a:noFill/>
            <a:miter lim="800000"/>
            <a:headEnd/>
            <a:tailEnd/>
          </a:ln>
          <a:effectLst/>
        </p:spPr>
        <p:txBody>
          <a:bodyPr/>
          <a:lstStyle/>
          <a:p>
            <a:endParaRPr lang="en-US"/>
          </a:p>
        </p:txBody>
      </p:sp>
      <p:sp>
        <p:nvSpPr>
          <p:cNvPr id="22" name="Rectangle 37"/>
          <p:cNvSpPr>
            <a:spLocks noChangeArrowheads="1"/>
          </p:cNvSpPr>
          <p:nvPr/>
        </p:nvSpPr>
        <p:spPr bwMode="auto">
          <a:xfrm>
            <a:off x="1914525" y="5410994"/>
            <a:ext cx="1728561" cy="411162"/>
          </a:xfrm>
          <a:prstGeom prst="rect">
            <a:avLst/>
          </a:prstGeom>
          <a:noFill/>
          <a:ln w="9525">
            <a:noFill/>
            <a:miter lim="800000"/>
            <a:headEnd/>
            <a:tailEnd/>
          </a:ln>
          <a:effectLst/>
        </p:spPr>
        <p:txBody>
          <a:bodyPr/>
          <a:lstStyle/>
          <a:p>
            <a:pPr eaLnBrk="1" hangingPunct="1"/>
            <a:r>
              <a:rPr lang="en-US" sz="2400" dirty="0">
                <a:solidFill>
                  <a:srgbClr val="644A1A"/>
                </a:solidFill>
                <a:cs typeface="Times New Roman" pitchFamily="18" charset="0"/>
              </a:rPr>
              <a:t>11,141.77</a:t>
            </a:r>
            <a:endParaRPr lang="en-US" sz="2400" dirty="0">
              <a:solidFill>
                <a:srgbClr val="644A1A"/>
              </a:solidFill>
            </a:endParaRPr>
          </a:p>
        </p:txBody>
      </p:sp>
      <p:sp>
        <p:nvSpPr>
          <p:cNvPr id="23" name="Rectangle 39"/>
          <p:cNvSpPr>
            <a:spLocks noChangeArrowheads="1"/>
          </p:cNvSpPr>
          <p:nvPr/>
        </p:nvSpPr>
        <p:spPr bwMode="auto">
          <a:xfrm>
            <a:off x="1905000" y="2228056"/>
            <a:ext cx="1370013" cy="547688"/>
          </a:xfrm>
          <a:prstGeom prst="rect">
            <a:avLst/>
          </a:prstGeom>
          <a:noFill/>
          <a:ln w="9525">
            <a:noFill/>
            <a:miter lim="800000"/>
            <a:headEnd/>
            <a:tailEnd/>
          </a:ln>
          <a:effectLst/>
        </p:spPr>
        <p:txBody>
          <a:bodyPr/>
          <a:lstStyle/>
          <a:p>
            <a:pPr eaLnBrk="1" hangingPunct="1"/>
            <a:r>
              <a:rPr lang="en-US" sz="2400">
                <a:solidFill>
                  <a:srgbClr val="644A1A"/>
                </a:solidFill>
                <a:cs typeface="Times New Roman" pitchFamily="18" charset="0"/>
              </a:rPr>
              <a:t>0</a:t>
            </a:r>
          </a:p>
          <a:p>
            <a:endParaRPr lang="en-US" sz="2400">
              <a:solidFill>
                <a:srgbClr val="644A1A"/>
              </a:solidFill>
            </a:endParaRPr>
          </a:p>
        </p:txBody>
      </p:sp>
    </p:spTree>
    <p:extLst>
      <p:ext uri="{BB962C8B-B14F-4D97-AF65-F5344CB8AC3E}">
        <p14:creationId xmlns:p14="http://schemas.microsoft.com/office/powerpoint/2010/main" val="15350974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11" fill="hold">
                            <p:stCondLst>
                              <p:cond delay="2000"/>
                            </p:stCondLst>
                            <p:childTnLst>
                              <p:par>
                                <p:cTn id="12" presetID="42"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Annuity</a:t>
            </a:r>
            <a:endParaRPr lang="en-US" dirty="0"/>
          </a:p>
        </p:txBody>
      </p:sp>
      <p:sp>
        <p:nvSpPr>
          <p:cNvPr id="3" name="Content Placeholder 2"/>
          <p:cNvSpPr>
            <a:spLocks noGrp="1"/>
          </p:cNvSpPr>
          <p:nvPr>
            <p:ph idx="1"/>
          </p:nvPr>
        </p:nvSpPr>
        <p:spPr>
          <a:xfrm>
            <a:off x="498474" y="1280885"/>
            <a:ext cx="7556313" cy="1400629"/>
          </a:xfrm>
        </p:spPr>
        <p:txBody>
          <a:bodyPr/>
          <a:lstStyle/>
          <a:p>
            <a:r>
              <a:rPr lang="en-US" dirty="0"/>
              <a:t>A defined-benefit retirement plan offers to pay $20,000 per year for 40 years and increase the annual payment by three-percent each year. What is the present value at retirement if the discount rate is 10 percent</a:t>
            </a:r>
            <a:r>
              <a:rPr lang="en-US" dirty="0" smtClean="0"/>
              <a:t>?</a:t>
            </a:r>
            <a:endParaRPr lang="en-US" dirty="0"/>
          </a:p>
        </p:txBody>
      </p:sp>
      <p:sp>
        <p:nvSpPr>
          <p:cNvPr id="4" name="Line 4"/>
          <p:cNvSpPr>
            <a:spLocks noChangeShapeType="1"/>
          </p:cNvSpPr>
          <p:nvPr/>
        </p:nvSpPr>
        <p:spPr bwMode="auto">
          <a:xfrm flipV="1">
            <a:off x="825499" y="3912394"/>
            <a:ext cx="5029200" cy="4763"/>
          </a:xfrm>
          <a:prstGeom prst="line">
            <a:avLst/>
          </a:prstGeom>
          <a:noFill/>
          <a:ln w="38100">
            <a:solidFill>
              <a:srgbClr val="644A1A"/>
            </a:solidFill>
            <a:round/>
            <a:headEnd type="none" w="sm" len="sm"/>
            <a:tailEnd type="none" w="sm" len="sm"/>
          </a:ln>
          <a:effectLst/>
        </p:spPr>
        <p:txBody>
          <a:bodyPr/>
          <a:lstStyle/>
          <a:p>
            <a:endParaRPr lang="en-US"/>
          </a:p>
        </p:txBody>
      </p:sp>
      <p:grpSp>
        <p:nvGrpSpPr>
          <p:cNvPr id="5" name="Group 5"/>
          <p:cNvGrpSpPr>
            <a:grpSpLocks/>
          </p:cNvGrpSpPr>
          <p:nvPr/>
        </p:nvGrpSpPr>
        <p:grpSpPr bwMode="auto">
          <a:xfrm>
            <a:off x="596899" y="3685382"/>
            <a:ext cx="361950" cy="1052512"/>
            <a:chOff x="624" y="2544"/>
            <a:chExt cx="228" cy="663"/>
          </a:xfrm>
        </p:grpSpPr>
        <p:sp>
          <p:nvSpPr>
            <p:cNvPr id="6" name="Line 6"/>
            <p:cNvSpPr>
              <a:spLocks noChangeShapeType="1"/>
            </p:cNvSpPr>
            <p:nvPr/>
          </p:nvSpPr>
          <p:spPr bwMode="auto">
            <a:xfrm>
              <a:off x="768" y="2544"/>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7" name="Rectangle 7"/>
            <p:cNvSpPr>
              <a:spLocks noChangeArrowheads="1"/>
            </p:cNvSpPr>
            <p:nvPr/>
          </p:nvSpPr>
          <p:spPr bwMode="auto">
            <a:xfrm>
              <a:off x="624" y="2880"/>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0</a:t>
              </a:r>
            </a:p>
          </p:txBody>
        </p:sp>
      </p:grpSp>
      <p:grpSp>
        <p:nvGrpSpPr>
          <p:cNvPr id="8" name="Group 8"/>
          <p:cNvGrpSpPr>
            <a:grpSpLocks/>
          </p:cNvGrpSpPr>
          <p:nvPr/>
        </p:nvGrpSpPr>
        <p:grpSpPr bwMode="auto">
          <a:xfrm>
            <a:off x="1511299" y="3050382"/>
            <a:ext cx="1339850" cy="1700212"/>
            <a:chOff x="1152" y="2049"/>
            <a:chExt cx="844" cy="1071"/>
          </a:xfrm>
        </p:grpSpPr>
        <p:sp>
          <p:nvSpPr>
            <p:cNvPr id="9" name="Line 9"/>
            <p:cNvSpPr>
              <a:spLocks noChangeShapeType="1"/>
            </p:cNvSpPr>
            <p:nvPr/>
          </p:nvSpPr>
          <p:spPr bwMode="auto">
            <a:xfrm>
              <a:off x="1584" y="2457"/>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0" name="Rectangle 10"/>
            <p:cNvSpPr>
              <a:spLocks noChangeArrowheads="1"/>
            </p:cNvSpPr>
            <p:nvPr/>
          </p:nvSpPr>
          <p:spPr bwMode="auto">
            <a:xfrm>
              <a:off x="1440" y="2793"/>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1</a:t>
              </a:r>
            </a:p>
          </p:txBody>
        </p:sp>
        <p:sp>
          <p:nvSpPr>
            <p:cNvPr id="11" name="Rectangle 11"/>
            <p:cNvSpPr>
              <a:spLocks noChangeArrowheads="1"/>
            </p:cNvSpPr>
            <p:nvPr/>
          </p:nvSpPr>
          <p:spPr bwMode="auto">
            <a:xfrm>
              <a:off x="1152" y="2049"/>
              <a:ext cx="844"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rPr>
                <a:t>$20,000</a:t>
              </a:r>
            </a:p>
          </p:txBody>
        </p:sp>
      </p:grpSp>
      <p:graphicFrame>
        <p:nvGraphicFramePr>
          <p:cNvPr id="12" name="Object 12"/>
          <p:cNvGraphicFramePr>
            <a:graphicFrameLocks noChangeAspect="1"/>
          </p:cNvGraphicFramePr>
          <p:nvPr>
            <p:extLst>
              <p:ext uri="{D42A27DB-BD31-4B8C-83A1-F6EECF244321}">
                <p14:modId xmlns:p14="http://schemas.microsoft.com/office/powerpoint/2010/main" val="921355864"/>
              </p:ext>
            </p:extLst>
          </p:nvPr>
        </p:nvGraphicFramePr>
        <p:xfrm>
          <a:off x="863599" y="5014119"/>
          <a:ext cx="7353300" cy="1465263"/>
        </p:xfrm>
        <a:graphic>
          <a:graphicData uri="http://schemas.openxmlformats.org/presentationml/2006/ole">
            <mc:AlternateContent xmlns:mc="http://schemas.openxmlformats.org/markup-compatibility/2006">
              <mc:Choice xmlns:v="urn:schemas-microsoft-com:vml" Requires="v">
                <p:oleObj spid="_x0000_s19480" name="Equation" r:id="rId4" imgW="2679480" imgH="533160" progId="Equation.3">
                  <p:embed/>
                </p:oleObj>
              </mc:Choice>
              <mc:Fallback>
                <p:oleObj name="Equation" r:id="rId4" imgW="2679480" imgH="5331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599" y="5014119"/>
                        <a:ext cx="7353300" cy="1465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3"/>
          <p:cNvGraphicFramePr>
            <a:graphicFrameLocks noChangeAspect="1"/>
          </p:cNvGraphicFramePr>
          <p:nvPr>
            <p:extLst>
              <p:ext uri="{D42A27DB-BD31-4B8C-83A1-F6EECF244321}">
                <p14:modId xmlns:p14="http://schemas.microsoft.com/office/powerpoint/2010/main" val="3962551568"/>
              </p:ext>
            </p:extLst>
          </p:nvPr>
        </p:nvGraphicFramePr>
        <p:xfrm>
          <a:off x="6007099" y="3812382"/>
          <a:ext cx="487363" cy="209550"/>
        </p:xfrm>
        <a:graphic>
          <a:graphicData uri="http://schemas.openxmlformats.org/presentationml/2006/ole">
            <mc:AlternateContent xmlns:mc="http://schemas.openxmlformats.org/markup-compatibility/2006">
              <mc:Choice xmlns:v="urn:schemas-microsoft-com:vml" Requires="v">
                <p:oleObj spid="_x0000_s19481" name="Equation" r:id="rId6" imgW="177480" imgH="75960" progId="Equation.3">
                  <p:embed/>
                </p:oleObj>
              </mc:Choice>
              <mc:Fallback>
                <p:oleObj name="Equation" r:id="rId6" imgW="177480" imgH="75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07099" y="3812382"/>
                        <a:ext cx="487363"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4" name="Group 14"/>
          <p:cNvGrpSpPr>
            <a:grpSpLocks/>
          </p:cNvGrpSpPr>
          <p:nvPr/>
        </p:nvGrpSpPr>
        <p:grpSpPr bwMode="auto">
          <a:xfrm>
            <a:off x="3263899" y="3050382"/>
            <a:ext cx="2400300" cy="1700212"/>
            <a:chOff x="2736" y="1104"/>
            <a:chExt cx="1512" cy="1071"/>
          </a:xfrm>
        </p:grpSpPr>
        <p:sp>
          <p:nvSpPr>
            <p:cNvPr id="15" name="Line 15"/>
            <p:cNvSpPr>
              <a:spLocks noChangeShapeType="1"/>
            </p:cNvSpPr>
            <p:nvPr/>
          </p:nvSpPr>
          <p:spPr bwMode="auto">
            <a:xfrm>
              <a:off x="3189" y="1512"/>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16" name="Rectangle 16"/>
            <p:cNvSpPr>
              <a:spLocks noChangeArrowheads="1"/>
            </p:cNvSpPr>
            <p:nvPr/>
          </p:nvSpPr>
          <p:spPr bwMode="auto">
            <a:xfrm>
              <a:off x="3045" y="1848"/>
              <a:ext cx="228"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2</a:t>
              </a:r>
            </a:p>
          </p:txBody>
        </p:sp>
        <p:sp>
          <p:nvSpPr>
            <p:cNvPr id="17" name="Rectangle 17"/>
            <p:cNvSpPr>
              <a:spLocks noChangeArrowheads="1"/>
            </p:cNvSpPr>
            <p:nvPr/>
          </p:nvSpPr>
          <p:spPr bwMode="auto">
            <a:xfrm>
              <a:off x="2736" y="1104"/>
              <a:ext cx="1512"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rPr>
                <a:t>$20,000</a:t>
              </a:r>
              <a:r>
                <a:rPr lang="en-US">
                  <a:solidFill>
                    <a:srgbClr val="644A1A"/>
                  </a:solidFill>
                  <a:cs typeface="Times New Roman" pitchFamily="18" charset="0"/>
                </a:rPr>
                <a:t>×(1.03)</a:t>
              </a:r>
            </a:p>
          </p:txBody>
        </p:sp>
      </p:grpSp>
      <p:grpSp>
        <p:nvGrpSpPr>
          <p:cNvPr id="18" name="Group 18"/>
          <p:cNvGrpSpPr>
            <a:grpSpLocks/>
          </p:cNvGrpSpPr>
          <p:nvPr/>
        </p:nvGrpSpPr>
        <p:grpSpPr bwMode="auto">
          <a:xfrm>
            <a:off x="5803899" y="3050382"/>
            <a:ext cx="2641600" cy="1700212"/>
            <a:chOff x="4288" y="2049"/>
            <a:chExt cx="1664" cy="1071"/>
          </a:xfrm>
        </p:grpSpPr>
        <p:sp>
          <p:nvSpPr>
            <p:cNvPr id="19" name="Line 19"/>
            <p:cNvSpPr>
              <a:spLocks noChangeShapeType="1"/>
            </p:cNvSpPr>
            <p:nvPr/>
          </p:nvSpPr>
          <p:spPr bwMode="auto">
            <a:xfrm>
              <a:off x="4974" y="2585"/>
              <a:ext cx="144" cy="0"/>
            </a:xfrm>
            <a:prstGeom prst="line">
              <a:avLst/>
            </a:prstGeom>
            <a:noFill/>
            <a:ln w="38100">
              <a:solidFill>
                <a:srgbClr val="644A1A"/>
              </a:solidFill>
              <a:round/>
              <a:headEnd type="none" w="sm" len="sm"/>
              <a:tailEnd type="none" w="sm" len="sm"/>
            </a:ln>
            <a:effectLst/>
          </p:spPr>
          <p:txBody>
            <a:bodyPr/>
            <a:lstStyle/>
            <a:p>
              <a:endParaRPr lang="en-US"/>
            </a:p>
          </p:txBody>
        </p:sp>
        <p:sp>
          <p:nvSpPr>
            <p:cNvPr id="20" name="Line 20"/>
            <p:cNvSpPr>
              <a:spLocks noChangeShapeType="1"/>
            </p:cNvSpPr>
            <p:nvPr/>
          </p:nvSpPr>
          <p:spPr bwMode="auto">
            <a:xfrm>
              <a:off x="5118" y="2457"/>
              <a:ext cx="0" cy="288"/>
            </a:xfrm>
            <a:prstGeom prst="line">
              <a:avLst/>
            </a:prstGeom>
            <a:noFill/>
            <a:ln w="38100">
              <a:solidFill>
                <a:srgbClr val="644A1A"/>
              </a:solidFill>
              <a:round/>
              <a:headEnd type="none" w="sm" len="sm"/>
              <a:tailEnd type="none" w="sm" len="sm"/>
            </a:ln>
            <a:effectLst/>
          </p:spPr>
          <p:txBody>
            <a:bodyPr/>
            <a:lstStyle/>
            <a:p>
              <a:endParaRPr lang="en-US"/>
            </a:p>
          </p:txBody>
        </p:sp>
        <p:sp>
          <p:nvSpPr>
            <p:cNvPr id="21" name="Rectangle 21"/>
            <p:cNvSpPr>
              <a:spLocks noChangeArrowheads="1"/>
            </p:cNvSpPr>
            <p:nvPr/>
          </p:nvSpPr>
          <p:spPr bwMode="auto">
            <a:xfrm>
              <a:off x="4980" y="2793"/>
              <a:ext cx="396" cy="327"/>
            </a:xfrm>
            <a:prstGeom prst="rect">
              <a:avLst/>
            </a:prstGeom>
            <a:noFill/>
            <a:ln w="12700" cap="sq">
              <a:noFill/>
              <a:miter lim="800000"/>
              <a:headEnd type="none" w="sm" len="sm"/>
              <a:tailEnd type="none" w="sm" len="sm"/>
            </a:ln>
            <a:effectLst/>
          </p:spPr>
          <p:txBody>
            <a:bodyPr wrap="none">
              <a:spAutoFit/>
            </a:bodyPr>
            <a:lstStyle/>
            <a:p>
              <a:pPr eaLnBrk="1" hangingPunct="1"/>
              <a:r>
                <a:rPr lang="en-US" i="1">
                  <a:solidFill>
                    <a:srgbClr val="644A1A"/>
                  </a:solidFill>
                </a:rPr>
                <a:t>40 </a:t>
              </a:r>
            </a:p>
          </p:txBody>
        </p:sp>
        <p:sp>
          <p:nvSpPr>
            <p:cNvPr id="22" name="Rectangle 22"/>
            <p:cNvSpPr>
              <a:spLocks noChangeArrowheads="1"/>
            </p:cNvSpPr>
            <p:nvPr/>
          </p:nvSpPr>
          <p:spPr bwMode="auto">
            <a:xfrm>
              <a:off x="4288" y="2049"/>
              <a:ext cx="1664" cy="327"/>
            </a:xfrm>
            <a:prstGeom prst="rect">
              <a:avLst/>
            </a:prstGeom>
            <a:noFill/>
            <a:ln w="12700" cap="sq">
              <a:noFill/>
              <a:miter lim="800000"/>
              <a:headEnd type="none" w="sm" len="sm"/>
              <a:tailEnd type="none" w="sm" len="sm"/>
            </a:ln>
            <a:effectLst/>
          </p:spPr>
          <p:txBody>
            <a:bodyPr wrap="none">
              <a:spAutoFit/>
            </a:bodyPr>
            <a:lstStyle/>
            <a:p>
              <a:pPr eaLnBrk="1" hangingPunct="1"/>
              <a:r>
                <a:rPr lang="en-US">
                  <a:solidFill>
                    <a:srgbClr val="644A1A"/>
                  </a:solidFill>
                </a:rPr>
                <a:t>$20,000</a:t>
              </a:r>
              <a:r>
                <a:rPr lang="en-US">
                  <a:solidFill>
                    <a:srgbClr val="644A1A"/>
                  </a:solidFill>
                  <a:cs typeface="Times New Roman" pitchFamily="18" charset="0"/>
                </a:rPr>
                <a:t>×(1.03)</a:t>
              </a:r>
              <a:r>
                <a:rPr lang="en-US" baseline="30000">
                  <a:solidFill>
                    <a:srgbClr val="644A1A"/>
                  </a:solidFill>
                  <a:cs typeface="Times New Roman" pitchFamily="18" charset="0"/>
                </a:rPr>
                <a:t>39</a:t>
              </a:r>
            </a:p>
          </p:txBody>
        </p:sp>
      </p:grpSp>
    </p:spTree>
    <p:extLst>
      <p:ext uri="{BB962C8B-B14F-4D97-AF65-F5344CB8AC3E}">
        <p14:creationId xmlns:p14="http://schemas.microsoft.com/office/powerpoint/2010/main" val="25303719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of a Delayed Growing Perpetuity</a:t>
            </a:r>
            <a:endParaRPr lang="en-US" dirty="0"/>
          </a:p>
        </p:txBody>
      </p:sp>
      <p:sp>
        <p:nvSpPr>
          <p:cNvPr id="3" name="Content Placeholder 2"/>
          <p:cNvSpPr>
            <a:spLocks noGrp="1"/>
          </p:cNvSpPr>
          <p:nvPr>
            <p:ph idx="1"/>
          </p:nvPr>
        </p:nvSpPr>
        <p:spPr>
          <a:xfrm>
            <a:off x="498474" y="1386114"/>
            <a:ext cx="7556313" cy="1211943"/>
          </a:xfrm>
        </p:spPr>
        <p:txBody>
          <a:bodyPr/>
          <a:lstStyle/>
          <a:p>
            <a:r>
              <a:rPr lang="en-US" dirty="0">
                <a:cs typeface="Times New Roman" pitchFamily="18" charset="0"/>
              </a:rPr>
              <a:t>Your firm is about to make its initial public offering of stock and your job is to estimate the correct offering price. Forecast dividends are as follows</a:t>
            </a:r>
            <a:r>
              <a:rPr lang="en-US" dirty="0" smtClean="0">
                <a:cs typeface="Times New Roman" pitchFamily="18" charset="0"/>
              </a:rPr>
              <a:t>.</a:t>
            </a:r>
            <a:endParaRPr lang="en-US" dirty="0">
              <a:cs typeface="Times New Roman" pitchFamily="18" charset="0"/>
            </a:endParaRPr>
          </a:p>
        </p:txBody>
      </p:sp>
      <p:grpSp>
        <p:nvGrpSpPr>
          <p:cNvPr id="4" name="Group 4"/>
          <p:cNvGrpSpPr>
            <a:grpSpLocks/>
          </p:cNvGrpSpPr>
          <p:nvPr/>
        </p:nvGrpSpPr>
        <p:grpSpPr bwMode="auto">
          <a:xfrm>
            <a:off x="640243" y="2954044"/>
            <a:ext cx="8229600" cy="1371600"/>
            <a:chOff x="-3" y="-3"/>
            <a:chExt cx="2727" cy="927"/>
          </a:xfrm>
        </p:grpSpPr>
        <p:grpSp>
          <p:nvGrpSpPr>
            <p:cNvPr id="5" name="Group 5"/>
            <p:cNvGrpSpPr>
              <a:grpSpLocks/>
            </p:cNvGrpSpPr>
            <p:nvPr/>
          </p:nvGrpSpPr>
          <p:grpSpPr bwMode="auto">
            <a:xfrm>
              <a:off x="0" y="0"/>
              <a:ext cx="2721" cy="921"/>
              <a:chOff x="0" y="0"/>
              <a:chExt cx="2721" cy="921"/>
            </a:xfrm>
          </p:grpSpPr>
          <p:grpSp>
            <p:nvGrpSpPr>
              <p:cNvPr id="7" name="Group 6"/>
              <p:cNvGrpSpPr>
                <a:grpSpLocks/>
              </p:cNvGrpSpPr>
              <p:nvPr/>
            </p:nvGrpSpPr>
            <p:grpSpPr bwMode="auto">
              <a:xfrm>
                <a:off x="0" y="0"/>
                <a:ext cx="807" cy="403"/>
                <a:chOff x="0" y="0"/>
                <a:chExt cx="807" cy="403"/>
              </a:xfrm>
            </p:grpSpPr>
            <p:sp>
              <p:nvSpPr>
                <p:cNvPr id="35" name="Rectangle 7"/>
                <p:cNvSpPr>
                  <a:spLocks noChangeArrowheads="1"/>
                </p:cNvSpPr>
                <p:nvPr/>
              </p:nvSpPr>
              <p:spPr bwMode="auto">
                <a:xfrm>
                  <a:off x="43" y="0"/>
                  <a:ext cx="721" cy="403"/>
                </a:xfrm>
                <a:prstGeom prst="rect">
                  <a:avLst/>
                </a:prstGeom>
                <a:noFill/>
                <a:ln w="12700" cap="sq">
                  <a:noFill/>
                  <a:miter lim="800000"/>
                  <a:headEnd type="none" w="sm" len="sm"/>
                  <a:tailEnd type="none" w="sm" len="sm"/>
                </a:ln>
                <a:effectLst/>
              </p:spPr>
              <p:txBody>
                <a:bodyPr/>
                <a:lstStyle/>
                <a:p>
                  <a:pPr>
                    <a:tabLst>
                      <a:tab pos="347663" algn="r"/>
                    </a:tabLst>
                  </a:pPr>
                  <a:r>
                    <a:rPr lang="en-US" sz="2000" b="1" dirty="0">
                      <a:solidFill>
                        <a:srgbClr val="644A1A"/>
                      </a:solidFill>
                      <a:cs typeface="Times New Roman" pitchFamily="18" charset="0"/>
                    </a:rPr>
                    <a:t>Year:</a:t>
                  </a:r>
                </a:p>
                <a:p>
                  <a:pPr>
                    <a:tabLst>
                      <a:tab pos="347663" algn="r"/>
                    </a:tabLst>
                  </a:pPr>
                  <a:endParaRPr lang="en-US" sz="2000" dirty="0">
                    <a:solidFill>
                      <a:srgbClr val="644A1A"/>
                    </a:solidFill>
                  </a:endParaRPr>
                </a:p>
              </p:txBody>
            </p:sp>
            <p:sp>
              <p:nvSpPr>
                <p:cNvPr id="36" name="Rectangle 8"/>
                <p:cNvSpPr>
                  <a:spLocks noChangeArrowheads="1"/>
                </p:cNvSpPr>
                <p:nvPr/>
              </p:nvSpPr>
              <p:spPr bwMode="auto">
                <a:xfrm>
                  <a:off x="0" y="0"/>
                  <a:ext cx="807" cy="403"/>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nvGrpSpPr>
              <p:cNvPr id="8" name="Group 9"/>
              <p:cNvGrpSpPr>
                <a:grpSpLocks/>
              </p:cNvGrpSpPr>
              <p:nvPr/>
            </p:nvGrpSpPr>
            <p:grpSpPr bwMode="auto">
              <a:xfrm>
                <a:off x="807" y="0"/>
                <a:ext cx="356" cy="403"/>
                <a:chOff x="807" y="0"/>
                <a:chExt cx="356" cy="403"/>
              </a:xfrm>
            </p:grpSpPr>
            <p:sp>
              <p:nvSpPr>
                <p:cNvPr id="33" name="Rectangle 10"/>
                <p:cNvSpPr>
                  <a:spLocks noChangeArrowheads="1"/>
                </p:cNvSpPr>
                <p:nvPr/>
              </p:nvSpPr>
              <p:spPr bwMode="auto">
                <a:xfrm>
                  <a:off x="850" y="0"/>
                  <a:ext cx="270" cy="403"/>
                </a:xfrm>
                <a:prstGeom prst="rect">
                  <a:avLst/>
                </a:prstGeom>
                <a:noFill/>
                <a:ln w="12700" cap="sq">
                  <a:noFill/>
                  <a:miter lim="800000"/>
                  <a:headEnd type="none" w="sm" len="sm"/>
                  <a:tailEnd type="none" w="sm" len="sm"/>
                </a:ln>
                <a:effectLst/>
              </p:spPr>
              <p:txBody>
                <a:bodyPr/>
                <a:lstStyle/>
                <a:p>
                  <a:pPr>
                    <a:tabLst>
                      <a:tab pos="347663" algn="r"/>
                    </a:tabLst>
                  </a:pPr>
                  <a:r>
                    <a:rPr lang="en-US" sz="2000" b="1">
                      <a:solidFill>
                        <a:srgbClr val="644A1A"/>
                      </a:solidFill>
                      <a:cs typeface="Times New Roman" pitchFamily="18" charset="0"/>
                    </a:rPr>
                    <a:t>1</a:t>
                  </a:r>
                </a:p>
                <a:p>
                  <a:pPr>
                    <a:tabLst>
                      <a:tab pos="347663" algn="r"/>
                    </a:tabLst>
                  </a:pPr>
                  <a:endParaRPr lang="en-US" sz="2000">
                    <a:solidFill>
                      <a:srgbClr val="644A1A"/>
                    </a:solidFill>
                  </a:endParaRPr>
                </a:p>
              </p:txBody>
            </p:sp>
            <p:sp>
              <p:nvSpPr>
                <p:cNvPr id="34" name="Rectangle 11"/>
                <p:cNvSpPr>
                  <a:spLocks noChangeArrowheads="1"/>
                </p:cNvSpPr>
                <p:nvPr/>
              </p:nvSpPr>
              <p:spPr bwMode="auto">
                <a:xfrm>
                  <a:off x="807" y="0"/>
                  <a:ext cx="356" cy="403"/>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nvGrpSpPr>
              <p:cNvPr id="9" name="Group 12"/>
              <p:cNvGrpSpPr>
                <a:grpSpLocks/>
              </p:cNvGrpSpPr>
              <p:nvPr/>
            </p:nvGrpSpPr>
            <p:grpSpPr bwMode="auto">
              <a:xfrm>
                <a:off x="1163" y="0"/>
                <a:ext cx="356" cy="403"/>
                <a:chOff x="1163" y="0"/>
                <a:chExt cx="356" cy="403"/>
              </a:xfrm>
            </p:grpSpPr>
            <p:sp>
              <p:nvSpPr>
                <p:cNvPr id="31" name="Rectangle 13"/>
                <p:cNvSpPr>
                  <a:spLocks noChangeArrowheads="1"/>
                </p:cNvSpPr>
                <p:nvPr/>
              </p:nvSpPr>
              <p:spPr bwMode="auto">
                <a:xfrm>
                  <a:off x="1206" y="0"/>
                  <a:ext cx="270" cy="403"/>
                </a:xfrm>
                <a:prstGeom prst="rect">
                  <a:avLst/>
                </a:prstGeom>
                <a:noFill/>
                <a:ln w="12700" cap="sq">
                  <a:noFill/>
                  <a:miter lim="800000"/>
                  <a:headEnd type="none" w="sm" len="sm"/>
                  <a:tailEnd type="none" w="sm" len="sm"/>
                </a:ln>
                <a:effectLst/>
              </p:spPr>
              <p:txBody>
                <a:bodyPr/>
                <a:lstStyle/>
                <a:p>
                  <a:pPr>
                    <a:tabLst>
                      <a:tab pos="347663" algn="r"/>
                    </a:tabLst>
                  </a:pPr>
                  <a:r>
                    <a:rPr lang="en-US" sz="2000" b="1">
                      <a:solidFill>
                        <a:srgbClr val="644A1A"/>
                      </a:solidFill>
                      <a:cs typeface="Times New Roman" pitchFamily="18" charset="0"/>
                    </a:rPr>
                    <a:t>2</a:t>
                  </a:r>
                </a:p>
                <a:p>
                  <a:pPr>
                    <a:tabLst>
                      <a:tab pos="347663" algn="r"/>
                    </a:tabLst>
                  </a:pPr>
                  <a:endParaRPr lang="en-US" sz="2000">
                    <a:solidFill>
                      <a:srgbClr val="644A1A"/>
                    </a:solidFill>
                  </a:endParaRPr>
                </a:p>
              </p:txBody>
            </p:sp>
            <p:sp>
              <p:nvSpPr>
                <p:cNvPr id="32" name="Rectangle 14"/>
                <p:cNvSpPr>
                  <a:spLocks noChangeArrowheads="1"/>
                </p:cNvSpPr>
                <p:nvPr/>
              </p:nvSpPr>
              <p:spPr bwMode="auto">
                <a:xfrm>
                  <a:off x="1163" y="0"/>
                  <a:ext cx="356" cy="403"/>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nvGrpSpPr>
              <p:cNvPr id="10" name="Group 15"/>
              <p:cNvGrpSpPr>
                <a:grpSpLocks/>
              </p:cNvGrpSpPr>
              <p:nvPr/>
            </p:nvGrpSpPr>
            <p:grpSpPr bwMode="auto">
              <a:xfrm>
                <a:off x="1519" y="0"/>
                <a:ext cx="356" cy="403"/>
                <a:chOff x="1519" y="0"/>
                <a:chExt cx="356" cy="403"/>
              </a:xfrm>
            </p:grpSpPr>
            <p:sp>
              <p:nvSpPr>
                <p:cNvPr id="29" name="Rectangle 16"/>
                <p:cNvSpPr>
                  <a:spLocks noChangeArrowheads="1"/>
                </p:cNvSpPr>
                <p:nvPr/>
              </p:nvSpPr>
              <p:spPr bwMode="auto">
                <a:xfrm>
                  <a:off x="1562" y="0"/>
                  <a:ext cx="270" cy="403"/>
                </a:xfrm>
                <a:prstGeom prst="rect">
                  <a:avLst/>
                </a:prstGeom>
                <a:noFill/>
                <a:ln w="12700" cap="sq">
                  <a:noFill/>
                  <a:miter lim="800000"/>
                  <a:headEnd type="none" w="sm" len="sm"/>
                  <a:tailEnd type="none" w="sm" len="sm"/>
                </a:ln>
                <a:effectLst/>
              </p:spPr>
              <p:txBody>
                <a:bodyPr/>
                <a:lstStyle/>
                <a:p>
                  <a:pPr>
                    <a:tabLst>
                      <a:tab pos="347663" algn="r"/>
                    </a:tabLst>
                  </a:pPr>
                  <a:r>
                    <a:rPr lang="en-US" sz="2000" b="1">
                      <a:solidFill>
                        <a:srgbClr val="644A1A"/>
                      </a:solidFill>
                      <a:cs typeface="Times New Roman" pitchFamily="18" charset="0"/>
                    </a:rPr>
                    <a:t>3</a:t>
                  </a:r>
                </a:p>
                <a:p>
                  <a:pPr>
                    <a:tabLst>
                      <a:tab pos="347663" algn="r"/>
                    </a:tabLst>
                  </a:pPr>
                  <a:endParaRPr lang="en-US" sz="2000">
                    <a:solidFill>
                      <a:srgbClr val="644A1A"/>
                    </a:solidFill>
                  </a:endParaRPr>
                </a:p>
              </p:txBody>
            </p:sp>
            <p:sp>
              <p:nvSpPr>
                <p:cNvPr id="30" name="Rectangle 17"/>
                <p:cNvSpPr>
                  <a:spLocks noChangeArrowheads="1"/>
                </p:cNvSpPr>
                <p:nvPr/>
              </p:nvSpPr>
              <p:spPr bwMode="auto">
                <a:xfrm>
                  <a:off x="1519" y="0"/>
                  <a:ext cx="356" cy="403"/>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nvGrpSpPr>
              <p:cNvPr id="11" name="Group 18"/>
              <p:cNvGrpSpPr>
                <a:grpSpLocks/>
              </p:cNvGrpSpPr>
              <p:nvPr/>
            </p:nvGrpSpPr>
            <p:grpSpPr bwMode="auto">
              <a:xfrm>
                <a:off x="1875" y="0"/>
                <a:ext cx="846" cy="403"/>
                <a:chOff x="1875" y="0"/>
                <a:chExt cx="846" cy="403"/>
              </a:xfrm>
            </p:grpSpPr>
            <p:sp>
              <p:nvSpPr>
                <p:cNvPr id="27" name="Rectangle 19"/>
                <p:cNvSpPr>
                  <a:spLocks noChangeArrowheads="1"/>
                </p:cNvSpPr>
                <p:nvPr/>
              </p:nvSpPr>
              <p:spPr bwMode="auto">
                <a:xfrm>
                  <a:off x="1918" y="0"/>
                  <a:ext cx="760" cy="403"/>
                </a:xfrm>
                <a:prstGeom prst="rect">
                  <a:avLst/>
                </a:prstGeom>
                <a:noFill/>
                <a:ln w="12700" cap="sq">
                  <a:noFill/>
                  <a:miter lim="800000"/>
                  <a:headEnd type="none" w="sm" len="sm"/>
                  <a:tailEnd type="none" w="sm" len="sm"/>
                </a:ln>
                <a:effectLst/>
              </p:spPr>
              <p:txBody>
                <a:bodyPr/>
                <a:lstStyle/>
                <a:p>
                  <a:pPr>
                    <a:tabLst>
                      <a:tab pos="347663" algn="r"/>
                    </a:tabLst>
                  </a:pPr>
                  <a:r>
                    <a:rPr lang="en-US" sz="2000" b="1">
                      <a:solidFill>
                        <a:srgbClr val="644A1A"/>
                      </a:solidFill>
                      <a:cs typeface="Times New Roman" pitchFamily="18" charset="0"/>
                    </a:rPr>
                    <a:t>4</a:t>
                  </a:r>
                </a:p>
                <a:p>
                  <a:pPr>
                    <a:tabLst>
                      <a:tab pos="347663" algn="r"/>
                    </a:tabLst>
                  </a:pPr>
                  <a:endParaRPr lang="en-US" sz="2000">
                    <a:solidFill>
                      <a:srgbClr val="644A1A"/>
                    </a:solidFill>
                  </a:endParaRPr>
                </a:p>
              </p:txBody>
            </p:sp>
            <p:sp>
              <p:nvSpPr>
                <p:cNvPr id="28" name="Rectangle 20"/>
                <p:cNvSpPr>
                  <a:spLocks noChangeArrowheads="1"/>
                </p:cNvSpPr>
                <p:nvPr/>
              </p:nvSpPr>
              <p:spPr bwMode="auto">
                <a:xfrm>
                  <a:off x="1875" y="0"/>
                  <a:ext cx="846" cy="403"/>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nvGrpSpPr>
              <p:cNvPr id="12" name="Group 21"/>
              <p:cNvGrpSpPr>
                <a:grpSpLocks/>
              </p:cNvGrpSpPr>
              <p:nvPr/>
            </p:nvGrpSpPr>
            <p:grpSpPr bwMode="auto">
              <a:xfrm>
                <a:off x="0" y="403"/>
                <a:ext cx="807" cy="518"/>
                <a:chOff x="0" y="403"/>
                <a:chExt cx="807" cy="518"/>
              </a:xfrm>
            </p:grpSpPr>
            <p:sp>
              <p:nvSpPr>
                <p:cNvPr id="25" name="Rectangle 22"/>
                <p:cNvSpPr>
                  <a:spLocks noChangeArrowheads="1"/>
                </p:cNvSpPr>
                <p:nvPr/>
              </p:nvSpPr>
              <p:spPr bwMode="auto">
                <a:xfrm>
                  <a:off x="43" y="403"/>
                  <a:ext cx="721" cy="518"/>
                </a:xfrm>
                <a:prstGeom prst="rect">
                  <a:avLst/>
                </a:prstGeom>
                <a:noFill/>
                <a:ln w="12700" cap="sq">
                  <a:noFill/>
                  <a:miter lim="800000"/>
                  <a:headEnd type="none" w="sm" len="sm"/>
                  <a:tailEnd type="none" w="sm" len="sm"/>
                </a:ln>
                <a:effectLst/>
              </p:spPr>
              <p:txBody>
                <a:bodyPr/>
                <a:lstStyle/>
                <a:p>
                  <a:pPr>
                    <a:tabLst>
                      <a:tab pos="347663" algn="r"/>
                    </a:tabLst>
                  </a:pPr>
                  <a:r>
                    <a:rPr lang="en-US" sz="2000">
                      <a:solidFill>
                        <a:srgbClr val="644A1A"/>
                      </a:solidFill>
                      <a:cs typeface="Times New Roman" pitchFamily="18" charset="0"/>
                    </a:rPr>
                    <a:t>Dividends per share</a:t>
                  </a:r>
                </a:p>
                <a:p>
                  <a:pPr>
                    <a:tabLst>
                      <a:tab pos="347663" algn="r"/>
                    </a:tabLst>
                  </a:pPr>
                  <a:endParaRPr lang="en-US" sz="2000">
                    <a:solidFill>
                      <a:srgbClr val="644A1A"/>
                    </a:solidFill>
                  </a:endParaRPr>
                </a:p>
              </p:txBody>
            </p:sp>
            <p:sp>
              <p:nvSpPr>
                <p:cNvPr id="26" name="Rectangle 23"/>
                <p:cNvSpPr>
                  <a:spLocks noChangeArrowheads="1"/>
                </p:cNvSpPr>
                <p:nvPr/>
              </p:nvSpPr>
              <p:spPr bwMode="auto">
                <a:xfrm>
                  <a:off x="0" y="403"/>
                  <a:ext cx="807" cy="518"/>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nvGrpSpPr>
              <p:cNvPr id="13" name="Group 24"/>
              <p:cNvGrpSpPr>
                <a:grpSpLocks/>
              </p:cNvGrpSpPr>
              <p:nvPr/>
            </p:nvGrpSpPr>
            <p:grpSpPr bwMode="auto">
              <a:xfrm>
                <a:off x="807" y="403"/>
                <a:ext cx="356" cy="518"/>
                <a:chOff x="807" y="403"/>
                <a:chExt cx="356" cy="518"/>
              </a:xfrm>
            </p:grpSpPr>
            <p:sp>
              <p:nvSpPr>
                <p:cNvPr id="23" name="Rectangle 25"/>
                <p:cNvSpPr>
                  <a:spLocks noChangeArrowheads="1"/>
                </p:cNvSpPr>
                <p:nvPr/>
              </p:nvSpPr>
              <p:spPr bwMode="auto">
                <a:xfrm>
                  <a:off x="850" y="403"/>
                  <a:ext cx="313" cy="518"/>
                </a:xfrm>
                <a:prstGeom prst="rect">
                  <a:avLst/>
                </a:prstGeom>
                <a:noFill/>
                <a:ln w="12700" cap="sq">
                  <a:noFill/>
                  <a:miter lim="800000"/>
                  <a:headEnd type="none" w="sm" len="sm"/>
                  <a:tailEnd type="none" w="sm" len="sm"/>
                </a:ln>
                <a:effectLst/>
              </p:spPr>
              <p:txBody>
                <a:bodyPr/>
                <a:lstStyle/>
                <a:p>
                  <a:pPr>
                    <a:tabLst>
                      <a:tab pos="347663" algn="r"/>
                    </a:tabLst>
                  </a:pPr>
                  <a:r>
                    <a:rPr lang="en-US" sz="2000" dirty="0">
                      <a:solidFill>
                        <a:srgbClr val="644A1A"/>
                      </a:solidFill>
                      <a:cs typeface="Times New Roman" pitchFamily="18" charset="0"/>
                    </a:rPr>
                    <a:t>$1.50</a:t>
                  </a:r>
                </a:p>
                <a:p>
                  <a:pPr>
                    <a:tabLst>
                      <a:tab pos="347663" algn="r"/>
                    </a:tabLst>
                  </a:pPr>
                  <a:endParaRPr lang="en-US" sz="2000" dirty="0">
                    <a:solidFill>
                      <a:srgbClr val="644A1A"/>
                    </a:solidFill>
                  </a:endParaRPr>
                </a:p>
              </p:txBody>
            </p:sp>
            <p:sp>
              <p:nvSpPr>
                <p:cNvPr id="24" name="Rectangle 26"/>
                <p:cNvSpPr>
                  <a:spLocks noChangeArrowheads="1"/>
                </p:cNvSpPr>
                <p:nvPr/>
              </p:nvSpPr>
              <p:spPr bwMode="auto">
                <a:xfrm>
                  <a:off x="807" y="403"/>
                  <a:ext cx="356" cy="518"/>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nvGrpSpPr>
              <p:cNvPr id="14" name="Group 27"/>
              <p:cNvGrpSpPr>
                <a:grpSpLocks/>
              </p:cNvGrpSpPr>
              <p:nvPr/>
            </p:nvGrpSpPr>
            <p:grpSpPr bwMode="auto">
              <a:xfrm>
                <a:off x="1163" y="403"/>
                <a:ext cx="356" cy="518"/>
                <a:chOff x="1163" y="403"/>
                <a:chExt cx="356" cy="518"/>
              </a:xfrm>
            </p:grpSpPr>
            <p:sp>
              <p:nvSpPr>
                <p:cNvPr id="21" name="Rectangle 28"/>
                <p:cNvSpPr>
                  <a:spLocks noChangeArrowheads="1"/>
                </p:cNvSpPr>
                <p:nvPr/>
              </p:nvSpPr>
              <p:spPr bwMode="auto">
                <a:xfrm>
                  <a:off x="1206" y="403"/>
                  <a:ext cx="313" cy="518"/>
                </a:xfrm>
                <a:prstGeom prst="rect">
                  <a:avLst/>
                </a:prstGeom>
                <a:noFill/>
                <a:ln w="12700" cap="sq">
                  <a:noFill/>
                  <a:miter lim="800000"/>
                  <a:headEnd type="none" w="sm" len="sm"/>
                  <a:tailEnd type="none" w="sm" len="sm"/>
                </a:ln>
                <a:effectLst/>
              </p:spPr>
              <p:txBody>
                <a:bodyPr/>
                <a:lstStyle/>
                <a:p>
                  <a:pPr>
                    <a:tabLst>
                      <a:tab pos="347663" algn="r"/>
                    </a:tabLst>
                  </a:pPr>
                  <a:r>
                    <a:rPr lang="en-US" sz="2000" dirty="0">
                      <a:solidFill>
                        <a:srgbClr val="644A1A"/>
                      </a:solidFill>
                      <a:cs typeface="Times New Roman" pitchFamily="18" charset="0"/>
                    </a:rPr>
                    <a:t>$1.65</a:t>
                  </a:r>
                </a:p>
                <a:p>
                  <a:pPr>
                    <a:tabLst>
                      <a:tab pos="347663" algn="r"/>
                    </a:tabLst>
                  </a:pPr>
                  <a:endParaRPr lang="en-US" sz="2000" dirty="0">
                    <a:solidFill>
                      <a:srgbClr val="644A1A"/>
                    </a:solidFill>
                  </a:endParaRPr>
                </a:p>
              </p:txBody>
            </p:sp>
            <p:sp>
              <p:nvSpPr>
                <p:cNvPr id="22" name="Rectangle 29"/>
                <p:cNvSpPr>
                  <a:spLocks noChangeArrowheads="1"/>
                </p:cNvSpPr>
                <p:nvPr/>
              </p:nvSpPr>
              <p:spPr bwMode="auto">
                <a:xfrm>
                  <a:off x="1163" y="403"/>
                  <a:ext cx="356" cy="518"/>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nvGrpSpPr>
              <p:cNvPr id="15" name="Group 30"/>
              <p:cNvGrpSpPr>
                <a:grpSpLocks/>
              </p:cNvGrpSpPr>
              <p:nvPr/>
            </p:nvGrpSpPr>
            <p:grpSpPr bwMode="auto">
              <a:xfrm>
                <a:off x="1519" y="403"/>
                <a:ext cx="356" cy="518"/>
                <a:chOff x="1519" y="403"/>
                <a:chExt cx="356" cy="518"/>
              </a:xfrm>
            </p:grpSpPr>
            <p:sp>
              <p:nvSpPr>
                <p:cNvPr id="19" name="Rectangle 31"/>
                <p:cNvSpPr>
                  <a:spLocks noChangeArrowheads="1"/>
                </p:cNvSpPr>
                <p:nvPr/>
              </p:nvSpPr>
              <p:spPr bwMode="auto">
                <a:xfrm>
                  <a:off x="1562" y="403"/>
                  <a:ext cx="313" cy="518"/>
                </a:xfrm>
                <a:prstGeom prst="rect">
                  <a:avLst/>
                </a:prstGeom>
                <a:noFill/>
                <a:ln w="12700" cap="sq">
                  <a:noFill/>
                  <a:miter lim="800000"/>
                  <a:headEnd type="none" w="sm" len="sm"/>
                  <a:tailEnd type="none" w="sm" len="sm"/>
                </a:ln>
                <a:effectLst/>
              </p:spPr>
              <p:txBody>
                <a:bodyPr/>
                <a:lstStyle/>
                <a:p>
                  <a:pPr>
                    <a:tabLst>
                      <a:tab pos="347663" algn="r"/>
                    </a:tabLst>
                  </a:pPr>
                  <a:r>
                    <a:rPr lang="en-US" sz="2000" dirty="0">
                      <a:solidFill>
                        <a:srgbClr val="644A1A"/>
                      </a:solidFill>
                      <a:cs typeface="Times New Roman" pitchFamily="18" charset="0"/>
                    </a:rPr>
                    <a:t>$1.82</a:t>
                  </a:r>
                </a:p>
                <a:p>
                  <a:pPr>
                    <a:tabLst>
                      <a:tab pos="347663" algn="r"/>
                    </a:tabLst>
                  </a:pPr>
                  <a:endParaRPr lang="en-US" sz="2000" dirty="0">
                    <a:solidFill>
                      <a:srgbClr val="644A1A"/>
                    </a:solidFill>
                  </a:endParaRPr>
                </a:p>
              </p:txBody>
            </p:sp>
            <p:sp>
              <p:nvSpPr>
                <p:cNvPr id="20" name="Rectangle 32"/>
                <p:cNvSpPr>
                  <a:spLocks noChangeArrowheads="1"/>
                </p:cNvSpPr>
                <p:nvPr/>
              </p:nvSpPr>
              <p:spPr bwMode="auto">
                <a:xfrm>
                  <a:off x="1519" y="403"/>
                  <a:ext cx="356" cy="518"/>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nvGrpSpPr>
              <p:cNvPr id="16" name="Group 33"/>
              <p:cNvGrpSpPr>
                <a:grpSpLocks/>
              </p:cNvGrpSpPr>
              <p:nvPr/>
            </p:nvGrpSpPr>
            <p:grpSpPr bwMode="auto">
              <a:xfrm>
                <a:off x="1875" y="403"/>
                <a:ext cx="846" cy="518"/>
                <a:chOff x="1875" y="403"/>
                <a:chExt cx="846" cy="518"/>
              </a:xfrm>
            </p:grpSpPr>
            <p:sp>
              <p:nvSpPr>
                <p:cNvPr id="17" name="Rectangle 34"/>
                <p:cNvSpPr>
                  <a:spLocks noChangeArrowheads="1"/>
                </p:cNvSpPr>
                <p:nvPr/>
              </p:nvSpPr>
              <p:spPr bwMode="auto">
                <a:xfrm>
                  <a:off x="1918" y="403"/>
                  <a:ext cx="760" cy="518"/>
                </a:xfrm>
                <a:prstGeom prst="rect">
                  <a:avLst/>
                </a:prstGeom>
                <a:noFill/>
                <a:ln w="12700" cap="sq">
                  <a:noFill/>
                  <a:miter lim="800000"/>
                  <a:headEnd type="none" w="sm" len="sm"/>
                  <a:tailEnd type="none" w="sm" len="sm"/>
                </a:ln>
                <a:effectLst/>
              </p:spPr>
              <p:txBody>
                <a:bodyPr/>
                <a:lstStyle/>
                <a:p>
                  <a:pPr>
                    <a:tabLst>
                      <a:tab pos="347663" algn="r"/>
                    </a:tabLst>
                  </a:pPr>
                  <a:r>
                    <a:rPr lang="en-US" sz="2000" dirty="0">
                      <a:solidFill>
                        <a:srgbClr val="644A1A"/>
                      </a:solidFill>
                      <a:cs typeface="Times New Roman" pitchFamily="18" charset="0"/>
                    </a:rPr>
                    <a:t>5% growth thereafter</a:t>
                  </a:r>
                </a:p>
                <a:p>
                  <a:pPr>
                    <a:tabLst>
                      <a:tab pos="347663" algn="r"/>
                    </a:tabLst>
                  </a:pPr>
                  <a:endParaRPr lang="en-US" sz="2000" dirty="0">
                    <a:solidFill>
                      <a:srgbClr val="644A1A"/>
                    </a:solidFill>
                  </a:endParaRPr>
                </a:p>
              </p:txBody>
            </p:sp>
            <p:sp>
              <p:nvSpPr>
                <p:cNvPr id="18" name="Rectangle 35"/>
                <p:cNvSpPr>
                  <a:spLocks noChangeArrowheads="1"/>
                </p:cNvSpPr>
                <p:nvPr/>
              </p:nvSpPr>
              <p:spPr bwMode="auto">
                <a:xfrm>
                  <a:off x="1875" y="403"/>
                  <a:ext cx="846" cy="518"/>
                </a:xfrm>
                <a:prstGeom prst="rect">
                  <a:avLst/>
                </a:prstGeom>
                <a:noFill/>
                <a:ln w="7" cap="sq">
                  <a:solidFill>
                    <a:srgbClr val="A0A0A0"/>
                  </a:solidFill>
                  <a:miter lim="800000"/>
                  <a:headEnd type="none" w="sm" len="sm"/>
                  <a:tailEnd type="none" w="sm" len="sm"/>
                </a:ln>
                <a:effectLst/>
              </p:spPr>
              <p:txBody>
                <a:bodyPr wrap="none"/>
                <a:lstStyle/>
                <a:p>
                  <a:endParaRPr lang="en-US"/>
                </a:p>
              </p:txBody>
            </p:sp>
          </p:grpSp>
        </p:grpSp>
        <p:sp>
          <p:nvSpPr>
            <p:cNvPr id="6" name="Rectangle 36"/>
            <p:cNvSpPr>
              <a:spLocks noChangeArrowheads="1"/>
            </p:cNvSpPr>
            <p:nvPr/>
          </p:nvSpPr>
          <p:spPr bwMode="auto">
            <a:xfrm>
              <a:off x="-3" y="-3"/>
              <a:ext cx="2727" cy="927"/>
            </a:xfrm>
            <a:prstGeom prst="rect">
              <a:avLst/>
            </a:prstGeom>
            <a:noFill/>
            <a:ln w="9525" cap="sq">
              <a:solidFill>
                <a:srgbClr val="A0A0A0"/>
              </a:solidFill>
              <a:miter lim="800000"/>
              <a:headEnd type="none" w="sm" len="sm"/>
              <a:tailEnd type="none" w="sm" len="sm"/>
            </a:ln>
            <a:effectLst/>
          </p:spPr>
          <p:txBody>
            <a:bodyPr wrap="none"/>
            <a:lstStyle/>
            <a:p>
              <a:endParaRPr lang="en-US"/>
            </a:p>
          </p:txBody>
        </p:sp>
      </p:grpSp>
      <p:sp>
        <p:nvSpPr>
          <p:cNvPr id="37" name="Rectangle 37"/>
          <p:cNvSpPr>
            <a:spLocks noChangeArrowheads="1"/>
          </p:cNvSpPr>
          <p:nvPr/>
        </p:nvSpPr>
        <p:spPr bwMode="auto">
          <a:xfrm>
            <a:off x="779062" y="5126131"/>
            <a:ext cx="8153400" cy="830997"/>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buClr>
                <a:srgbClr val="000000"/>
              </a:buClr>
            </a:pPr>
            <a:r>
              <a:rPr lang="en-US" sz="2400" dirty="0">
                <a:cs typeface="Times New Roman" pitchFamily="18" charset="0"/>
              </a:rPr>
              <a:t>If investors demand a 10% return on investments of this risk level, what price will they be willing to pay?</a:t>
            </a:r>
          </a:p>
        </p:txBody>
      </p:sp>
    </p:spTree>
    <p:extLst>
      <p:ext uri="{BB962C8B-B14F-4D97-AF65-F5344CB8AC3E}">
        <p14:creationId xmlns:p14="http://schemas.microsoft.com/office/powerpoint/2010/main" val="9390565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PV of a Delayed Growing Perpetuity</a:t>
            </a:r>
          </a:p>
        </p:txBody>
      </p:sp>
      <p:sp>
        <p:nvSpPr>
          <p:cNvPr id="3" name="Content Placeholder 2"/>
          <p:cNvSpPr>
            <a:spLocks noGrp="1"/>
          </p:cNvSpPr>
          <p:nvPr>
            <p:ph idx="1"/>
          </p:nvPr>
        </p:nvSpPr>
        <p:spPr>
          <a:xfrm>
            <a:off x="512989" y="3947886"/>
            <a:ext cx="7556313" cy="2526620"/>
          </a:xfrm>
        </p:spPr>
        <p:txBody>
          <a:bodyPr/>
          <a:lstStyle/>
          <a:p>
            <a:r>
              <a:rPr lang="en-US" dirty="0">
                <a:solidFill>
                  <a:srgbClr val="644A1A"/>
                </a:solidFill>
              </a:rPr>
              <a:t>The first step is to draw a timeline.</a:t>
            </a:r>
          </a:p>
          <a:p>
            <a:r>
              <a:rPr lang="en-US" dirty="0">
                <a:solidFill>
                  <a:srgbClr val="644A1A"/>
                </a:solidFill>
              </a:rPr>
              <a:t>The second step is to decide on what we know and what it is we are trying to find</a:t>
            </a:r>
            <a:endParaRPr lang="en-US" dirty="0"/>
          </a:p>
        </p:txBody>
      </p:sp>
      <p:sp>
        <p:nvSpPr>
          <p:cNvPr id="4" name="Rectangle 7"/>
          <p:cNvSpPr>
            <a:spLocks noChangeArrowheads="1"/>
          </p:cNvSpPr>
          <p:nvPr/>
        </p:nvSpPr>
        <p:spPr bwMode="auto">
          <a:xfrm>
            <a:off x="487816" y="1892300"/>
            <a:ext cx="739775" cy="831850"/>
          </a:xfrm>
          <a:prstGeom prst="rect">
            <a:avLst/>
          </a:prstGeom>
          <a:noFill/>
          <a:ln w="12700" cap="sq">
            <a:noFill/>
            <a:miter lim="800000"/>
            <a:headEnd type="none" w="sm" len="sm"/>
            <a:tailEnd type="none" w="sm" len="sm"/>
          </a:ln>
          <a:effectLst/>
        </p:spPr>
        <p:txBody>
          <a:bodyPr/>
          <a:lstStyle/>
          <a:p>
            <a:pPr>
              <a:tabLst>
                <a:tab pos="347663" algn="r"/>
              </a:tabLst>
            </a:pPr>
            <a:r>
              <a:rPr lang="en-US" sz="2000">
                <a:solidFill>
                  <a:srgbClr val="644A1A"/>
                </a:solidFill>
                <a:cs typeface="Times New Roman" pitchFamily="18" charset="0"/>
              </a:rPr>
              <a:t>Year</a:t>
            </a:r>
          </a:p>
          <a:p>
            <a:pPr>
              <a:tabLst>
                <a:tab pos="347663" algn="r"/>
              </a:tabLst>
            </a:pPr>
            <a:endParaRPr lang="en-US" sz="2000">
              <a:solidFill>
                <a:srgbClr val="644A1A"/>
              </a:solidFill>
            </a:endParaRPr>
          </a:p>
        </p:txBody>
      </p:sp>
      <p:sp>
        <p:nvSpPr>
          <p:cNvPr id="5" name="Rectangle 8"/>
          <p:cNvSpPr>
            <a:spLocks noChangeArrowheads="1"/>
          </p:cNvSpPr>
          <p:nvPr/>
        </p:nvSpPr>
        <p:spPr bwMode="auto">
          <a:xfrm>
            <a:off x="1505403" y="1828800"/>
            <a:ext cx="347663" cy="469900"/>
          </a:xfrm>
          <a:prstGeom prst="rect">
            <a:avLst/>
          </a:prstGeom>
          <a:noFill/>
          <a:ln w="12700" cap="sq">
            <a:noFill/>
            <a:miter lim="800000"/>
            <a:headEnd type="none" w="sm" len="sm"/>
            <a:tailEnd type="none" w="sm" len="sm"/>
          </a:ln>
          <a:effectLst/>
        </p:spPr>
        <p:txBody>
          <a:bodyPr/>
          <a:lstStyle/>
          <a:p>
            <a:pPr>
              <a:tabLst>
                <a:tab pos="347663" algn="r"/>
              </a:tabLst>
            </a:pPr>
            <a:r>
              <a:rPr lang="en-US" sz="2000">
                <a:solidFill>
                  <a:srgbClr val="644A1A"/>
                </a:solidFill>
                <a:cs typeface="Times New Roman" pitchFamily="18" charset="0"/>
              </a:rPr>
              <a:t>0</a:t>
            </a:r>
          </a:p>
          <a:p>
            <a:pPr>
              <a:tabLst>
                <a:tab pos="347663" algn="r"/>
              </a:tabLst>
            </a:pPr>
            <a:endParaRPr lang="en-US" sz="2000">
              <a:solidFill>
                <a:srgbClr val="644A1A"/>
              </a:solidFill>
            </a:endParaRPr>
          </a:p>
        </p:txBody>
      </p:sp>
      <p:sp>
        <p:nvSpPr>
          <p:cNvPr id="6" name="Rectangle 9"/>
          <p:cNvSpPr>
            <a:spLocks noChangeArrowheads="1"/>
          </p:cNvSpPr>
          <p:nvPr/>
        </p:nvSpPr>
        <p:spPr bwMode="auto">
          <a:xfrm>
            <a:off x="2877003" y="1835150"/>
            <a:ext cx="942975" cy="831850"/>
          </a:xfrm>
          <a:prstGeom prst="rect">
            <a:avLst/>
          </a:prstGeom>
          <a:noFill/>
          <a:ln w="12700" cap="sq">
            <a:noFill/>
            <a:miter lim="800000"/>
            <a:headEnd type="none" w="sm" len="sm"/>
            <a:tailEnd type="none" w="sm" len="sm"/>
          </a:ln>
          <a:effectLst/>
        </p:spPr>
        <p:txBody>
          <a:bodyPr/>
          <a:lstStyle/>
          <a:p>
            <a:pPr>
              <a:tabLst>
                <a:tab pos="347663" algn="r"/>
              </a:tabLst>
            </a:pPr>
            <a:r>
              <a:rPr lang="en-US" sz="2000">
                <a:solidFill>
                  <a:srgbClr val="644A1A"/>
                </a:solidFill>
                <a:cs typeface="Times New Roman" pitchFamily="18" charset="0"/>
              </a:rPr>
              <a:t>1</a:t>
            </a:r>
          </a:p>
          <a:p>
            <a:pPr>
              <a:tabLst>
                <a:tab pos="347663" algn="r"/>
              </a:tabLst>
            </a:pPr>
            <a:endParaRPr lang="en-US" sz="2000">
              <a:solidFill>
                <a:srgbClr val="644A1A"/>
              </a:solidFill>
            </a:endParaRPr>
          </a:p>
        </p:txBody>
      </p:sp>
      <p:sp>
        <p:nvSpPr>
          <p:cNvPr id="7" name="Rectangle 10"/>
          <p:cNvSpPr>
            <a:spLocks noChangeArrowheads="1"/>
          </p:cNvSpPr>
          <p:nvPr/>
        </p:nvSpPr>
        <p:spPr bwMode="auto">
          <a:xfrm>
            <a:off x="4110491" y="1828800"/>
            <a:ext cx="366712" cy="831850"/>
          </a:xfrm>
          <a:prstGeom prst="rect">
            <a:avLst/>
          </a:prstGeom>
          <a:noFill/>
          <a:ln w="12700" cap="sq">
            <a:noFill/>
            <a:miter lim="800000"/>
            <a:headEnd type="none" w="sm" len="sm"/>
            <a:tailEnd type="none" w="sm" len="sm"/>
          </a:ln>
          <a:effectLst/>
        </p:spPr>
        <p:txBody>
          <a:bodyPr/>
          <a:lstStyle/>
          <a:p>
            <a:pPr>
              <a:tabLst>
                <a:tab pos="347663" algn="r"/>
              </a:tabLst>
            </a:pPr>
            <a:r>
              <a:rPr lang="en-US" sz="2000">
                <a:solidFill>
                  <a:srgbClr val="644A1A"/>
                </a:solidFill>
                <a:cs typeface="Times New Roman" pitchFamily="18" charset="0"/>
              </a:rPr>
              <a:t>2</a:t>
            </a:r>
          </a:p>
          <a:p>
            <a:pPr>
              <a:tabLst>
                <a:tab pos="347663" algn="r"/>
              </a:tabLst>
            </a:pPr>
            <a:endParaRPr lang="en-US" sz="2000">
              <a:solidFill>
                <a:srgbClr val="644A1A"/>
              </a:solidFill>
            </a:endParaRPr>
          </a:p>
        </p:txBody>
      </p:sp>
      <p:sp>
        <p:nvSpPr>
          <p:cNvPr id="8" name="Rectangle 11"/>
          <p:cNvSpPr>
            <a:spLocks noChangeArrowheads="1"/>
          </p:cNvSpPr>
          <p:nvPr/>
        </p:nvSpPr>
        <p:spPr bwMode="auto">
          <a:xfrm>
            <a:off x="5391603" y="1828800"/>
            <a:ext cx="574675" cy="831850"/>
          </a:xfrm>
          <a:prstGeom prst="rect">
            <a:avLst/>
          </a:prstGeom>
          <a:noFill/>
          <a:ln w="12700" cap="sq">
            <a:noFill/>
            <a:miter lim="800000"/>
            <a:headEnd type="none" w="sm" len="sm"/>
            <a:tailEnd type="none" w="sm" len="sm"/>
          </a:ln>
          <a:effectLst/>
        </p:spPr>
        <p:txBody>
          <a:bodyPr/>
          <a:lstStyle/>
          <a:p>
            <a:pPr>
              <a:tabLst>
                <a:tab pos="347663" algn="r"/>
              </a:tabLst>
            </a:pPr>
            <a:r>
              <a:rPr lang="en-US" sz="2000">
                <a:solidFill>
                  <a:srgbClr val="644A1A"/>
                </a:solidFill>
                <a:cs typeface="Times New Roman" pitchFamily="18" charset="0"/>
              </a:rPr>
              <a:t>3</a:t>
            </a:r>
          </a:p>
          <a:p>
            <a:pPr>
              <a:tabLst>
                <a:tab pos="347663" algn="r"/>
              </a:tabLst>
            </a:pPr>
            <a:endParaRPr lang="en-US" sz="2000">
              <a:solidFill>
                <a:srgbClr val="644A1A"/>
              </a:solidFill>
            </a:endParaRPr>
          </a:p>
        </p:txBody>
      </p:sp>
      <p:sp>
        <p:nvSpPr>
          <p:cNvPr id="9" name="Rectangle 12"/>
          <p:cNvSpPr>
            <a:spLocks noChangeArrowheads="1"/>
          </p:cNvSpPr>
          <p:nvPr/>
        </p:nvSpPr>
        <p:spPr bwMode="auto">
          <a:xfrm>
            <a:off x="487816" y="2724150"/>
            <a:ext cx="1017587" cy="933450"/>
          </a:xfrm>
          <a:prstGeom prst="rect">
            <a:avLst/>
          </a:prstGeom>
          <a:noFill/>
          <a:ln w="12700" cap="sq">
            <a:noFill/>
            <a:miter lim="800000"/>
            <a:headEnd type="none" w="sm" len="sm"/>
            <a:tailEnd type="none" w="sm" len="sm"/>
          </a:ln>
          <a:effectLst/>
        </p:spPr>
        <p:txBody>
          <a:bodyPr/>
          <a:lstStyle/>
          <a:p>
            <a:pPr>
              <a:tabLst>
                <a:tab pos="347663" algn="r"/>
              </a:tabLst>
            </a:pPr>
            <a:r>
              <a:rPr lang="en-US" sz="2000" dirty="0">
                <a:solidFill>
                  <a:srgbClr val="644A1A"/>
                </a:solidFill>
                <a:cs typeface="Times New Roman" pitchFamily="18" charset="0"/>
              </a:rPr>
              <a:t>Cash flow</a:t>
            </a:r>
          </a:p>
          <a:p>
            <a:pPr>
              <a:tabLst>
                <a:tab pos="347663" algn="r"/>
              </a:tabLst>
            </a:pPr>
            <a:endParaRPr lang="en-US" sz="2000" dirty="0">
              <a:solidFill>
                <a:srgbClr val="644A1A"/>
              </a:solidFill>
            </a:endParaRPr>
          </a:p>
        </p:txBody>
      </p:sp>
      <p:sp>
        <p:nvSpPr>
          <p:cNvPr id="10" name="Rectangle 13"/>
          <p:cNvSpPr>
            <a:spLocks noChangeArrowheads="1"/>
          </p:cNvSpPr>
          <p:nvPr/>
        </p:nvSpPr>
        <p:spPr bwMode="auto">
          <a:xfrm>
            <a:off x="2580141" y="2724150"/>
            <a:ext cx="1177925" cy="933450"/>
          </a:xfrm>
          <a:prstGeom prst="rect">
            <a:avLst/>
          </a:prstGeom>
          <a:noFill/>
          <a:ln w="12700" cap="sq">
            <a:noFill/>
            <a:miter lim="800000"/>
            <a:headEnd type="none" w="sm" len="sm"/>
            <a:tailEnd type="none" w="sm" len="sm"/>
          </a:ln>
          <a:effectLst/>
        </p:spPr>
        <p:txBody>
          <a:bodyPr/>
          <a:lstStyle/>
          <a:p>
            <a:pPr>
              <a:tabLst>
                <a:tab pos="347663" algn="r"/>
              </a:tabLst>
            </a:pPr>
            <a:r>
              <a:rPr lang="en-US" sz="2400" dirty="0">
                <a:solidFill>
                  <a:srgbClr val="644A1A"/>
                </a:solidFill>
                <a:cs typeface="Times New Roman" pitchFamily="18" charset="0"/>
              </a:rPr>
              <a:t>$1.50</a:t>
            </a:r>
          </a:p>
          <a:p>
            <a:pPr>
              <a:tabLst>
                <a:tab pos="347663" algn="r"/>
              </a:tabLst>
            </a:pPr>
            <a:endParaRPr lang="en-US" sz="2400" dirty="0">
              <a:solidFill>
                <a:srgbClr val="644A1A"/>
              </a:solidFill>
            </a:endParaRPr>
          </a:p>
        </p:txBody>
      </p:sp>
      <p:sp>
        <p:nvSpPr>
          <p:cNvPr id="11" name="Rectangle 14"/>
          <p:cNvSpPr>
            <a:spLocks noChangeArrowheads="1"/>
          </p:cNvSpPr>
          <p:nvPr/>
        </p:nvSpPr>
        <p:spPr bwMode="auto">
          <a:xfrm>
            <a:off x="3758066" y="2724150"/>
            <a:ext cx="1052512" cy="1068388"/>
          </a:xfrm>
          <a:prstGeom prst="rect">
            <a:avLst/>
          </a:prstGeom>
          <a:noFill/>
          <a:ln w="12700" cap="sq">
            <a:noFill/>
            <a:miter lim="800000"/>
            <a:headEnd type="none" w="sm" len="sm"/>
            <a:tailEnd type="none" w="sm" len="sm"/>
          </a:ln>
          <a:effectLst/>
        </p:spPr>
        <p:txBody>
          <a:bodyPr/>
          <a:lstStyle/>
          <a:p>
            <a:pPr>
              <a:tabLst>
                <a:tab pos="347663" algn="r"/>
              </a:tabLst>
            </a:pPr>
            <a:r>
              <a:rPr lang="en-US" sz="2400">
                <a:solidFill>
                  <a:srgbClr val="644A1A"/>
                </a:solidFill>
                <a:cs typeface="Times New Roman" pitchFamily="18" charset="0"/>
              </a:rPr>
              <a:t>$1.65</a:t>
            </a:r>
          </a:p>
          <a:p>
            <a:pPr>
              <a:tabLst>
                <a:tab pos="347663" algn="r"/>
              </a:tabLst>
            </a:pPr>
            <a:endParaRPr lang="en-US" sz="2400">
              <a:solidFill>
                <a:srgbClr val="644A1A"/>
              </a:solidFill>
            </a:endParaRPr>
          </a:p>
        </p:txBody>
      </p:sp>
      <p:sp>
        <p:nvSpPr>
          <p:cNvPr id="12" name="Rectangle 15"/>
          <p:cNvSpPr>
            <a:spLocks noChangeArrowheads="1"/>
          </p:cNvSpPr>
          <p:nvPr/>
        </p:nvSpPr>
        <p:spPr bwMode="auto">
          <a:xfrm>
            <a:off x="5045528" y="2724150"/>
            <a:ext cx="955675" cy="400050"/>
          </a:xfrm>
          <a:prstGeom prst="rect">
            <a:avLst/>
          </a:prstGeom>
          <a:noFill/>
          <a:ln w="12700" cap="sq">
            <a:noFill/>
            <a:miter lim="800000"/>
            <a:headEnd type="none" w="sm" len="sm"/>
            <a:tailEnd type="none" w="sm" len="sm"/>
          </a:ln>
          <a:effectLst/>
        </p:spPr>
        <p:txBody>
          <a:bodyPr/>
          <a:lstStyle/>
          <a:p>
            <a:pPr>
              <a:tabLst>
                <a:tab pos="347663" algn="r"/>
              </a:tabLst>
            </a:pPr>
            <a:r>
              <a:rPr lang="en-US" sz="2400">
                <a:solidFill>
                  <a:srgbClr val="644A1A"/>
                </a:solidFill>
                <a:cs typeface="Times New Roman" pitchFamily="18" charset="0"/>
              </a:rPr>
              <a:t>$1.82</a:t>
            </a:r>
            <a:endParaRPr lang="en-US" sz="2400" baseline="-30000">
              <a:solidFill>
                <a:srgbClr val="644A1A"/>
              </a:solidFill>
              <a:cs typeface="Times New Roman" pitchFamily="18" charset="0"/>
            </a:endParaRPr>
          </a:p>
          <a:p>
            <a:pPr>
              <a:tabLst>
                <a:tab pos="347663" algn="r"/>
              </a:tabLst>
            </a:pPr>
            <a:endParaRPr lang="en-US" sz="2000">
              <a:solidFill>
                <a:srgbClr val="644A1A"/>
              </a:solidFill>
            </a:endParaRPr>
          </a:p>
        </p:txBody>
      </p:sp>
      <p:sp>
        <p:nvSpPr>
          <p:cNvPr id="13" name="Line 17"/>
          <p:cNvSpPr>
            <a:spLocks noChangeShapeType="1"/>
          </p:cNvSpPr>
          <p:nvPr/>
        </p:nvSpPr>
        <p:spPr bwMode="auto">
          <a:xfrm>
            <a:off x="514803" y="2438400"/>
            <a:ext cx="7010400" cy="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14" name="Line 18"/>
          <p:cNvSpPr>
            <a:spLocks noChangeShapeType="1"/>
          </p:cNvSpPr>
          <p:nvPr/>
        </p:nvSpPr>
        <p:spPr bwMode="auto">
          <a:xfrm>
            <a:off x="1657803" y="2209800"/>
            <a:ext cx="0" cy="45720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15" name="Line 19"/>
          <p:cNvSpPr>
            <a:spLocks noChangeShapeType="1"/>
          </p:cNvSpPr>
          <p:nvPr/>
        </p:nvSpPr>
        <p:spPr bwMode="auto">
          <a:xfrm>
            <a:off x="3029403" y="2209800"/>
            <a:ext cx="0" cy="45720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16" name="Line 20"/>
          <p:cNvSpPr>
            <a:spLocks noChangeShapeType="1"/>
          </p:cNvSpPr>
          <p:nvPr/>
        </p:nvSpPr>
        <p:spPr bwMode="auto">
          <a:xfrm>
            <a:off x="4248603" y="2209800"/>
            <a:ext cx="0" cy="45720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17" name="Line 21"/>
          <p:cNvSpPr>
            <a:spLocks noChangeShapeType="1"/>
          </p:cNvSpPr>
          <p:nvPr/>
        </p:nvSpPr>
        <p:spPr bwMode="auto">
          <a:xfrm>
            <a:off x="5544003" y="2209800"/>
            <a:ext cx="0" cy="45720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18" name="Rectangle 22"/>
          <p:cNvSpPr>
            <a:spLocks noChangeArrowheads="1"/>
          </p:cNvSpPr>
          <p:nvPr/>
        </p:nvSpPr>
        <p:spPr bwMode="auto">
          <a:xfrm>
            <a:off x="6610803" y="1828800"/>
            <a:ext cx="574675" cy="831850"/>
          </a:xfrm>
          <a:prstGeom prst="rect">
            <a:avLst/>
          </a:prstGeom>
          <a:noFill/>
          <a:ln w="12700" cap="sq">
            <a:noFill/>
            <a:miter lim="800000"/>
            <a:headEnd type="none" w="sm" len="sm"/>
            <a:tailEnd type="none" w="sm" len="sm"/>
          </a:ln>
          <a:effectLst/>
        </p:spPr>
        <p:txBody>
          <a:bodyPr/>
          <a:lstStyle/>
          <a:p>
            <a:pPr>
              <a:tabLst>
                <a:tab pos="347663" algn="r"/>
              </a:tabLst>
            </a:pPr>
            <a:r>
              <a:rPr lang="en-US" sz="2000">
                <a:solidFill>
                  <a:srgbClr val="644A1A"/>
                </a:solidFill>
                <a:cs typeface="Times New Roman" pitchFamily="18" charset="0"/>
              </a:rPr>
              <a:t>4</a:t>
            </a:r>
          </a:p>
          <a:p>
            <a:pPr>
              <a:tabLst>
                <a:tab pos="347663" algn="r"/>
              </a:tabLst>
            </a:pPr>
            <a:endParaRPr lang="en-US" sz="2000">
              <a:solidFill>
                <a:srgbClr val="644A1A"/>
              </a:solidFill>
            </a:endParaRPr>
          </a:p>
        </p:txBody>
      </p:sp>
      <p:sp>
        <p:nvSpPr>
          <p:cNvPr id="19" name="Rectangle 23"/>
          <p:cNvSpPr>
            <a:spLocks noChangeArrowheads="1"/>
          </p:cNvSpPr>
          <p:nvPr/>
        </p:nvSpPr>
        <p:spPr bwMode="auto">
          <a:xfrm>
            <a:off x="6264728" y="2724150"/>
            <a:ext cx="1804574" cy="400050"/>
          </a:xfrm>
          <a:prstGeom prst="rect">
            <a:avLst/>
          </a:prstGeom>
          <a:noFill/>
          <a:ln w="12700" cap="sq">
            <a:noFill/>
            <a:miter lim="800000"/>
            <a:headEnd type="none" w="sm" len="sm"/>
            <a:tailEnd type="none" w="sm" len="sm"/>
          </a:ln>
          <a:effectLst/>
        </p:spPr>
        <p:txBody>
          <a:bodyPr/>
          <a:lstStyle/>
          <a:p>
            <a:pPr>
              <a:tabLst>
                <a:tab pos="347663" algn="r"/>
              </a:tabLst>
            </a:pPr>
            <a:r>
              <a:rPr lang="en-US" sz="2400" dirty="0">
                <a:solidFill>
                  <a:srgbClr val="644A1A"/>
                </a:solidFill>
                <a:cs typeface="Times New Roman" pitchFamily="18" charset="0"/>
              </a:rPr>
              <a:t>$1.82×1.05</a:t>
            </a:r>
            <a:endParaRPr lang="en-US" sz="2400" baseline="-30000" dirty="0">
              <a:solidFill>
                <a:srgbClr val="644A1A"/>
              </a:solidFill>
              <a:cs typeface="Times New Roman" pitchFamily="18" charset="0"/>
            </a:endParaRPr>
          </a:p>
          <a:p>
            <a:pPr>
              <a:tabLst>
                <a:tab pos="347663" algn="r"/>
              </a:tabLst>
            </a:pPr>
            <a:endParaRPr lang="en-US" sz="2000" dirty="0">
              <a:solidFill>
                <a:srgbClr val="644A1A"/>
              </a:solidFill>
            </a:endParaRPr>
          </a:p>
        </p:txBody>
      </p:sp>
      <p:sp>
        <p:nvSpPr>
          <p:cNvPr id="20" name="Line 24"/>
          <p:cNvSpPr>
            <a:spLocks noChangeShapeType="1"/>
          </p:cNvSpPr>
          <p:nvPr/>
        </p:nvSpPr>
        <p:spPr bwMode="auto">
          <a:xfrm>
            <a:off x="6763203" y="2209800"/>
            <a:ext cx="0" cy="45720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21" name="Text Box 25"/>
          <p:cNvSpPr txBox="1">
            <a:spLocks noChangeArrowheads="1"/>
          </p:cNvSpPr>
          <p:nvPr/>
        </p:nvSpPr>
        <p:spPr bwMode="auto">
          <a:xfrm>
            <a:off x="7677603" y="2133600"/>
            <a:ext cx="1066800" cy="457200"/>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b="1">
                <a:solidFill>
                  <a:srgbClr val="644A1A"/>
                </a:solidFill>
              </a:rPr>
              <a:t>…</a:t>
            </a:r>
          </a:p>
        </p:txBody>
      </p:sp>
    </p:spTree>
    <p:extLst>
      <p:ext uri="{BB962C8B-B14F-4D97-AF65-F5344CB8AC3E}">
        <p14:creationId xmlns:p14="http://schemas.microsoft.com/office/powerpoint/2010/main" val="152092965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PV of a Delayed Growing Perpetuity</a:t>
            </a:r>
          </a:p>
        </p:txBody>
      </p:sp>
      <p:sp>
        <p:nvSpPr>
          <p:cNvPr id="4" name="Rectangle 7"/>
          <p:cNvSpPr>
            <a:spLocks noChangeArrowheads="1"/>
          </p:cNvSpPr>
          <p:nvPr/>
        </p:nvSpPr>
        <p:spPr bwMode="auto">
          <a:xfrm>
            <a:off x="887413" y="2197100"/>
            <a:ext cx="739775" cy="831850"/>
          </a:xfrm>
          <a:prstGeom prst="rect">
            <a:avLst/>
          </a:prstGeom>
          <a:noFill/>
          <a:ln w="12700" cap="sq">
            <a:noFill/>
            <a:miter lim="800000"/>
            <a:headEnd type="none" w="sm" len="sm"/>
            <a:tailEnd type="none" w="sm" len="sm"/>
          </a:ln>
          <a:effectLst/>
        </p:spPr>
        <p:txBody>
          <a:bodyPr/>
          <a:lstStyle/>
          <a:p>
            <a:pPr>
              <a:tabLst>
                <a:tab pos="347663" algn="r"/>
              </a:tabLst>
            </a:pPr>
            <a:r>
              <a:rPr lang="en-US" sz="2000" b="1">
                <a:cs typeface="Times New Roman" pitchFamily="18" charset="0"/>
              </a:rPr>
              <a:t>Year</a:t>
            </a:r>
          </a:p>
          <a:p>
            <a:pPr>
              <a:tabLst>
                <a:tab pos="347663" algn="r"/>
              </a:tabLst>
            </a:pPr>
            <a:endParaRPr lang="en-US" sz="2000"/>
          </a:p>
        </p:txBody>
      </p:sp>
      <p:sp>
        <p:nvSpPr>
          <p:cNvPr id="5" name="Rectangle 8"/>
          <p:cNvSpPr>
            <a:spLocks noChangeArrowheads="1"/>
          </p:cNvSpPr>
          <p:nvPr/>
        </p:nvSpPr>
        <p:spPr bwMode="auto">
          <a:xfrm>
            <a:off x="1905000" y="2133600"/>
            <a:ext cx="347663" cy="469900"/>
          </a:xfrm>
          <a:prstGeom prst="rect">
            <a:avLst/>
          </a:prstGeom>
          <a:noFill/>
          <a:ln w="12700" cap="sq">
            <a:noFill/>
            <a:miter lim="800000"/>
            <a:headEnd type="none" w="sm" len="sm"/>
            <a:tailEnd type="none" w="sm" len="sm"/>
          </a:ln>
          <a:effectLst/>
        </p:spPr>
        <p:txBody>
          <a:bodyPr/>
          <a:lstStyle/>
          <a:p>
            <a:pPr>
              <a:tabLst>
                <a:tab pos="347663" algn="r"/>
              </a:tabLst>
            </a:pPr>
            <a:r>
              <a:rPr lang="en-US" sz="2000" b="1">
                <a:cs typeface="Times New Roman" pitchFamily="18" charset="0"/>
              </a:rPr>
              <a:t>0</a:t>
            </a:r>
          </a:p>
          <a:p>
            <a:pPr>
              <a:tabLst>
                <a:tab pos="347663" algn="r"/>
              </a:tabLst>
            </a:pPr>
            <a:endParaRPr lang="en-US" sz="2000"/>
          </a:p>
        </p:txBody>
      </p:sp>
      <p:sp>
        <p:nvSpPr>
          <p:cNvPr id="6" name="Rectangle 9"/>
          <p:cNvSpPr>
            <a:spLocks noChangeArrowheads="1"/>
          </p:cNvSpPr>
          <p:nvPr/>
        </p:nvSpPr>
        <p:spPr bwMode="auto">
          <a:xfrm>
            <a:off x="3276600" y="2139950"/>
            <a:ext cx="942975" cy="831850"/>
          </a:xfrm>
          <a:prstGeom prst="rect">
            <a:avLst/>
          </a:prstGeom>
          <a:noFill/>
          <a:ln w="12700" cap="sq">
            <a:noFill/>
            <a:miter lim="800000"/>
            <a:headEnd type="none" w="sm" len="sm"/>
            <a:tailEnd type="none" w="sm" len="sm"/>
          </a:ln>
          <a:effectLst/>
        </p:spPr>
        <p:txBody>
          <a:bodyPr/>
          <a:lstStyle/>
          <a:p>
            <a:pPr>
              <a:tabLst>
                <a:tab pos="347663" algn="r"/>
              </a:tabLst>
            </a:pPr>
            <a:r>
              <a:rPr lang="en-US" sz="2000" b="1">
                <a:cs typeface="Times New Roman" pitchFamily="18" charset="0"/>
              </a:rPr>
              <a:t>1</a:t>
            </a:r>
          </a:p>
          <a:p>
            <a:pPr>
              <a:tabLst>
                <a:tab pos="347663" algn="r"/>
              </a:tabLst>
            </a:pPr>
            <a:endParaRPr lang="en-US" sz="2000"/>
          </a:p>
        </p:txBody>
      </p:sp>
      <p:sp>
        <p:nvSpPr>
          <p:cNvPr id="7" name="Rectangle 10"/>
          <p:cNvSpPr>
            <a:spLocks noChangeArrowheads="1"/>
          </p:cNvSpPr>
          <p:nvPr/>
        </p:nvSpPr>
        <p:spPr bwMode="auto">
          <a:xfrm>
            <a:off x="4510088" y="2133600"/>
            <a:ext cx="366712" cy="831850"/>
          </a:xfrm>
          <a:prstGeom prst="rect">
            <a:avLst/>
          </a:prstGeom>
          <a:noFill/>
          <a:ln w="12700" cap="sq">
            <a:noFill/>
            <a:miter lim="800000"/>
            <a:headEnd type="none" w="sm" len="sm"/>
            <a:tailEnd type="none" w="sm" len="sm"/>
          </a:ln>
          <a:effectLst/>
        </p:spPr>
        <p:txBody>
          <a:bodyPr/>
          <a:lstStyle/>
          <a:p>
            <a:pPr>
              <a:tabLst>
                <a:tab pos="347663" algn="r"/>
              </a:tabLst>
            </a:pPr>
            <a:r>
              <a:rPr lang="en-US" sz="2000" b="1">
                <a:cs typeface="Times New Roman" pitchFamily="18" charset="0"/>
              </a:rPr>
              <a:t>2</a:t>
            </a:r>
          </a:p>
          <a:p>
            <a:pPr>
              <a:tabLst>
                <a:tab pos="347663" algn="r"/>
              </a:tabLst>
            </a:pPr>
            <a:endParaRPr lang="en-US" sz="2000"/>
          </a:p>
        </p:txBody>
      </p:sp>
      <p:sp>
        <p:nvSpPr>
          <p:cNvPr id="8" name="Rectangle 11"/>
          <p:cNvSpPr>
            <a:spLocks noChangeArrowheads="1"/>
          </p:cNvSpPr>
          <p:nvPr/>
        </p:nvSpPr>
        <p:spPr bwMode="auto">
          <a:xfrm>
            <a:off x="5791200" y="2133600"/>
            <a:ext cx="574675" cy="831850"/>
          </a:xfrm>
          <a:prstGeom prst="rect">
            <a:avLst/>
          </a:prstGeom>
          <a:noFill/>
          <a:ln w="12700" cap="sq">
            <a:noFill/>
            <a:miter lim="800000"/>
            <a:headEnd type="none" w="sm" len="sm"/>
            <a:tailEnd type="none" w="sm" len="sm"/>
          </a:ln>
          <a:effectLst/>
        </p:spPr>
        <p:txBody>
          <a:bodyPr/>
          <a:lstStyle/>
          <a:p>
            <a:pPr>
              <a:tabLst>
                <a:tab pos="347663" algn="r"/>
              </a:tabLst>
            </a:pPr>
            <a:r>
              <a:rPr lang="en-US" sz="2000" b="1">
                <a:cs typeface="Times New Roman" pitchFamily="18" charset="0"/>
              </a:rPr>
              <a:t>3</a:t>
            </a:r>
          </a:p>
          <a:p>
            <a:pPr>
              <a:tabLst>
                <a:tab pos="347663" algn="r"/>
              </a:tabLst>
            </a:pPr>
            <a:endParaRPr lang="en-US" sz="2000"/>
          </a:p>
        </p:txBody>
      </p:sp>
      <p:sp>
        <p:nvSpPr>
          <p:cNvPr id="9" name="Rectangle 12"/>
          <p:cNvSpPr>
            <a:spLocks noChangeArrowheads="1"/>
          </p:cNvSpPr>
          <p:nvPr/>
        </p:nvSpPr>
        <p:spPr bwMode="auto">
          <a:xfrm>
            <a:off x="887413" y="3028950"/>
            <a:ext cx="1017587" cy="1009650"/>
          </a:xfrm>
          <a:prstGeom prst="rect">
            <a:avLst/>
          </a:prstGeom>
          <a:noFill/>
          <a:ln w="12700" cap="sq">
            <a:noFill/>
            <a:miter lim="800000"/>
            <a:headEnd type="none" w="sm" len="sm"/>
            <a:tailEnd type="none" w="sm" len="sm"/>
          </a:ln>
          <a:effectLst/>
        </p:spPr>
        <p:txBody>
          <a:bodyPr/>
          <a:lstStyle/>
          <a:p>
            <a:pPr>
              <a:tabLst>
                <a:tab pos="347663" algn="r"/>
              </a:tabLst>
            </a:pPr>
            <a:r>
              <a:rPr lang="en-US" sz="2000" dirty="0">
                <a:cs typeface="Times New Roman" pitchFamily="18" charset="0"/>
              </a:rPr>
              <a:t>Cash flow</a:t>
            </a:r>
          </a:p>
          <a:p>
            <a:pPr>
              <a:tabLst>
                <a:tab pos="347663" algn="r"/>
              </a:tabLst>
            </a:pPr>
            <a:endParaRPr lang="en-US" sz="2000" dirty="0"/>
          </a:p>
        </p:txBody>
      </p:sp>
      <p:sp>
        <p:nvSpPr>
          <p:cNvPr id="10" name="Rectangle 13"/>
          <p:cNvSpPr>
            <a:spLocks noChangeArrowheads="1"/>
          </p:cNvSpPr>
          <p:nvPr/>
        </p:nvSpPr>
        <p:spPr bwMode="auto">
          <a:xfrm>
            <a:off x="2979738" y="3028950"/>
            <a:ext cx="1530350" cy="1009650"/>
          </a:xfrm>
          <a:prstGeom prst="rect">
            <a:avLst/>
          </a:prstGeom>
          <a:noFill/>
          <a:ln w="12700" cap="sq">
            <a:noFill/>
            <a:miter lim="800000"/>
            <a:headEnd type="none" w="sm" len="sm"/>
            <a:tailEnd type="none" w="sm" len="sm"/>
          </a:ln>
          <a:effectLst/>
        </p:spPr>
        <p:txBody>
          <a:bodyPr/>
          <a:lstStyle/>
          <a:p>
            <a:pPr>
              <a:tabLst>
                <a:tab pos="347663" algn="r"/>
              </a:tabLst>
            </a:pPr>
            <a:r>
              <a:rPr lang="en-US" sz="2400" dirty="0">
                <a:cs typeface="Times New Roman" pitchFamily="18" charset="0"/>
              </a:rPr>
              <a:t>$1.50</a:t>
            </a:r>
          </a:p>
          <a:p>
            <a:pPr>
              <a:tabLst>
                <a:tab pos="347663" algn="r"/>
              </a:tabLst>
            </a:pPr>
            <a:endParaRPr lang="en-US" sz="2400" dirty="0"/>
          </a:p>
        </p:txBody>
      </p:sp>
      <p:sp>
        <p:nvSpPr>
          <p:cNvPr id="11" name="Rectangle 14"/>
          <p:cNvSpPr>
            <a:spLocks noChangeArrowheads="1"/>
          </p:cNvSpPr>
          <p:nvPr/>
        </p:nvSpPr>
        <p:spPr bwMode="auto">
          <a:xfrm>
            <a:off x="4157663" y="3028950"/>
            <a:ext cx="1052512" cy="1068388"/>
          </a:xfrm>
          <a:prstGeom prst="rect">
            <a:avLst/>
          </a:prstGeom>
          <a:noFill/>
          <a:ln w="12700" cap="sq">
            <a:noFill/>
            <a:miter lim="800000"/>
            <a:headEnd type="none" w="sm" len="sm"/>
            <a:tailEnd type="none" w="sm" len="sm"/>
          </a:ln>
          <a:effectLst/>
        </p:spPr>
        <p:txBody>
          <a:bodyPr/>
          <a:lstStyle/>
          <a:p>
            <a:pPr>
              <a:tabLst>
                <a:tab pos="347663" algn="r"/>
              </a:tabLst>
            </a:pPr>
            <a:r>
              <a:rPr lang="en-US" sz="2400">
                <a:cs typeface="Times New Roman" pitchFamily="18" charset="0"/>
              </a:rPr>
              <a:t>$1.65</a:t>
            </a:r>
          </a:p>
          <a:p>
            <a:pPr>
              <a:tabLst>
                <a:tab pos="347663" algn="r"/>
              </a:tabLst>
            </a:pPr>
            <a:endParaRPr lang="en-US" sz="2400"/>
          </a:p>
        </p:txBody>
      </p:sp>
      <p:sp>
        <p:nvSpPr>
          <p:cNvPr id="12" name="Rectangle 15"/>
          <p:cNvSpPr>
            <a:spLocks noChangeArrowheads="1"/>
          </p:cNvSpPr>
          <p:nvPr/>
        </p:nvSpPr>
        <p:spPr bwMode="auto">
          <a:xfrm>
            <a:off x="5445125" y="3028950"/>
            <a:ext cx="2936875" cy="400050"/>
          </a:xfrm>
          <a:prstGeom prst="rect">
            <a:avLst/>
          </a:prstGeom>
          <a:noFill/>
          <a:ln w="12700" cap="sq">
            <a:noFill/>
            <a:miter lim="800000"/>
            <a:headEnd type="none" w="sm" len="sm"/>
            <a:tailEnd type="none" w="sm" len="sm"/>
          </a:ln>
          <a:effectLst/>
        </p:spPr>
        <p:txBody>
          <a:bodyPr/>
          <a:lstStyle/>
          <a:p>
            <a:pPr>
              <a:tabLst>
                <a:tab pos="347663" algn="r"/>
              </a:tabLst>
            </a:pPr>
            <a:r>
              <a:rPr lang="en-US" sz="2400">
                <a:cs typeface="Times New Roman" pitchFamily="18" charset="0"/>
              </a:rPr>
              <a:t>$1.82 dividend + </a:t>
            </a:r>
            <a:r>
              <a:rPr lang="en-US" sz="2400" i="1">
                <a:cs typeface="Times New Roman" pitchFamily="18" charset="0"/>
              </a:rPr>
              <a:t>P</a:t>
            </a:r>
            <a:r>
              <a:rPr lang="en-US" sz="2400" baseline="-30000">
                <a:cs typeface="Times New Roman" pitchFamily="18" charset="0"/>
              </a:rPr>
              <a:t>3</a:t>
            </a:r>
          </a:p>
          <a:p>
            <a:pPr>
              <a:tabLst>
                <a:tab pos="347663" algn="r"/>
              </a:tabLst>
            </a:pPr>
            <a:endParaRPr lang="en-US" sz="2000"/>
          </a:p>
        </p:txBody>
      </p:sp>
      <p:sp>
        <p:nvSpPr>
          <p:cNvPr id="13" name="Rectangle 16"/>
          <p:cNvSpPr>
            <a:spLocks noChangeArrowheads="1"/>
          </p:cNvSpPr>
          <p:nvPr/>
        </p:nvSpPr>
        <p:spPr bwMode="auto">
          <a:xfrm>
            <a:off x="887413" y="4097338"/>
            <a:ext cx="1191418" cy="1162050"/>
          </a:xfrm>
          <a:prstGeom prst="rect">
            <a:avLst/>
          </a:prstGeom>
          <a:noFill/>
          <a:ln w="12700" cap="sq">
            <a:noFill/>
            <a:miter lim="800000"/>
            <a:headEnd type="none" w="sm" len="sm"/>
            <a:tailEnd type="none" w="sm" len="sm"/>
          </a:ln>
          <a:effectLst/>
        </p:spPr>
        <p:txBody>
          <a:bodyPr/>
          <a:lstStyle/>
          <a:p>
            <a:pPr>
              <a:tabLst>
                <a:tab pos="347663" algn="r"/>
              </a:tabLst>
            </a:pPr>
            <a:r>
              <a:rPr lang="en-US" sz="2000" dirty="0">
                <a:cs typeface="Times New Roman" pitchFamily="18" charset="0"/>
              </a:rPr>
              <a:t>PV of cash flow</a:t>
            </a:r>
          </a:p>
          <a:p>
            <a:pPr>
              <a:tabLst>
                <a:tab pos="347663" algn="r"/>
              </a:tabLst>
            </a:pPr>
            <a:endParaRPr lang="en-US" sz="2000" dirty="0"/>
          </a:p>
        </p:txBody>
      </p:sp>
      <p:sp>
        <p:nvSpPr>
          <p:cNvPr id="14" name="Rectangle 17"/>
          <p:cNvSpPr>
            <a:spLocks noChangeArrowheads="1"/>
          </p:cNvSpPr>
          <p:nvPr/>
        </p:nvSpPr>
        <p:spPr bwMode="auto">
          <a:xfrm>
            <a:off x="1862138" y="4097338"/>
            <a:ext cx="1117600" cy="1162050"/>
          </a:xfrm>
          <a:prstGeom prst="rect">
            <a:avLst/>
          </a:prstGeom>
          <a:noFill/>
          <a:ln w="12700" cap="sq">
            <a:noFill/>
            <a:miter lim="800000"/>
            <a:headEnd type="none" w="sm" len="sm"/>
            <a:tailEnd type="none" w="sm" len="sm"/>
          </a:ln>
          <a:effectLst/>
        </p:spPr>
        <p:txBody>
          <a:bodyPr/>
          <a:lstStyle/>
          <a:p>
            <a:pPr>
              <a:tabLst>
                <a:tab pos="347663" algn="r"/>
              </a:tabLst>
            </a:pPr>
            <a:r>
              <a:rPr lang="en-US" sz="2000" dirty="0">
                <a:cs typeface="Times New Roman" pitchFamily="18" charset="0"/>
              </a:rPr>
              <a:t>$32.81</a:t>
            </a:r>
          </a:p>
          <a:p>
            <a:pPr>
              <a:tabLst>
                <a:tab pos="347663" algn="r"/>
              </a:tabLst>
            </a:pPr>
            <a:endParaRPr lang="en-US" sz="2000" dirty="0"/>
          </a:p>
        </p:txBody>
      </p:sp>
      <p:graphicFrame>
        <p:nvGraphicFramePr>
          <p:cNvPr id="15" name="Object 19"/>
          <p:cNvGraphicFramePr>
            <a:graphicFrameLocks/>
          </p:cNvGraphicFramePr>
          <p:nvPr/>
        </p:nvGraphicFramePr>
        <p:xfrm>
          <a:off x="5410200" y="4419600"/>
          <a:ext cx="3228975" cy="839788"/>
        </p:xfrm>
        <a:graphic>
          <a:graphicData uri="http://schemas.openxmlformats.org/presentationml/2006/ole">
            <mc:AlternateContent xmlns:mc="http://schemas.openxmlformats.org/markup-compatibility/2006">
              <mc:Choice xmlns:v="urn:schemas-microsoft-com:vml" Requires="v">
                <p:oleObj spid="_x0000_s22548" name="Equation" r:id="rId4" imgW="1574640" imgH="393480" progId="Equation.3">
                  <p:embed/>
                </p:oleObj>
              </mc:Choice>
              <mc:Fallback>
                <p:oleObj name="Equation" r:id="rId4" imgW="1574640" imgH="39348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4419600"/>
                        <a:ext cx="3228975" cy="83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ct 20"/>
          <p:cNvGraphicFramePr>
            <a:graphicFrameLocks/>
          </p:cNvGraphicFramePr>
          <p:nvPr/>
        </p:nvGraphicFramePr>
        <p:xfrm>
          <a:off x="1082675" y="5597525"/>
          <a:ext cx="6092825" cy="920750"/>
        </p:xfrm>
        <a:graphic>
          <a:graphicData uri="http://schemas.openxmlformats.org/presentationml/2006/ole">
            <mc:AlternateContent xmlns:mc="http://schemas.openxmlformats.org/markup-compatibility/2006">
              <mc:Choice xmlns:v="urn:schemas-microsoft-com:vml" Requires="v">
                <p:oleObj spid="_x0000_s22549" name="Equation" r:id="rId6" imgW="2971800" imgH="431640" progId="Equation.3">
                  <p:embed/>
                </p:oleObj>
              </mc:Choice>
              <mc:Fallback>
                <p:oleObj name="Equation" r:id="rId6" imgW="2971800" imgH="43164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2675" y="5597525"/>
                        <a:ext cx="6092825"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Line 21"/>
          <p:cNvSpPr>
            <a:spLocks noChangeShapeType="1"/>
          </p:cNvSpPr>
          <p:nvPr/>
        </p:nvSpPr>
        <p:spPr bwMode="auto">
          <a:xfrm>
            <a:off x="914400" y="2743200"/>
            <a:ext cx="5029200" cy="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18" name="Line 22"/>
          <p:cNvSpPr>
            <a:spLocks noChangeShapeType="1"/>
          </p:cNvSpPr>
          <p:nvPr/>
        </p:nvSpPr>
        <p:spPr bwMode="auto">
          <a:xfrm>
            <a:off x="2057400" y="2514600"/>
            <a:ext cx="0" cy="45720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19" name="Line 23"/>
          <p:cNvSpPr>
            <a:spLocks noChangeShapeType="1"/>
          </p:cNvSpPr>
          <p:nvPr/>
        </p:nvSpPr>
        <p:spPr bwMode="auto">
          <a:xfrm>
            <a:off x="3429000" y="2514600"/>
            <a:ext cx="0" cy="45720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20" name="Line 24"/>
          <p:cNvSpPr>
            <a:spLocks noChangeShapeType="1"/>
          </p:cNvSpPr>
          <p:nvPr/>
        </p:nvSpPr>
        <p:spPr bwMode="auto">
          <a:xfrm>
            <a:off x="4648200" y="2514600"/>
            <a:ext cx="0" cy="45720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21" name="Line 25"/>
          <p:cNvSpPr>
            <a:spLocks noChangeShapeType="1"/>
          </p:cNvSpPr>
          <p:nvPr/>
        </p:nvSpPr>
        <p:spPr bwMode="auto">
          <a:xfrm>
            <a:off x="5943600" y="2514600"/>
            <a:ext cx="0" cy="457200"/>
          </a:xfrm>
          <a:prstGeom prst="line">
            <a:avLst/>
          </a:prstGeom>
          <a:noFill/>
          <a:ln w="38100" cap="sq">
            <a:solidFill>
              <a:srgbClr val="663300"/>
            </a:solidFill>
            <a:round/>
            <a:headEnd type="none" w="sm" len="sm"/>
            <a:tailEnd type="none" w="sm" len="sm"/>
          </a:ln>
          <a:effectLst/>
        </p:spPr>
        <p:txBody>
          <a:bodyPr wrap="none"/>
          <a:lstStyle/>
          <a:p>
            <a:endParaRPr lang="en-US"/>
          </a:p>
        </p:txBody>
      </p:sp>
      <p:sp>
        <p:nvSpPr>
          <p:cNvPr id="22" name="Rectangle 26"/>
          <p:cNvSpPr>
            <a:spLocks noChangeArrowheads="1"/>
          </p:cNvSpPr>
          <p:nvPr/>
        </p:nvSpPr>
        <p:spPr bwMode="auto">
          <a:xfrm>
            <a:off x="5638800" y="3581400"/>
            <a:ext cx="2279650" cy="457200"/>
          </a:xfrm>
          <a:prstGeom prst="rect">
            <a:avLst/>
          </a:prstGeom>
          <a:noFill/>
          <a:ln w="12700" cap="sq">
            <a:noFill/>
            <a:miter lim="800000"/>
            <a:headEnd type="none" w="sm" len="sm"/>
            <a:tailEnd type="none" w="sm" len="sm"/>
          </a:ln>
          <a:effectLst/>
        </p:spPr>
        <p:txBody>
          <a:bodyPr wrap="none">
            <a:spAutoFit/>
          </a:bodyPr>
          <a:lstStyle/>
          <a:p>
            <a:r>
              <a:rPr lang="en-US" sz="2400">
                <a:cs typeface="Times New Roman" pitchFamily="18" charset="0"/>
              </a:rPr>
              <a:t>= $1.82 + $38.22</a:t>
            </a:r>
          </a:p>
        </p:txBody>
      </p:sp>
    </p:spTree>
    <p:extLst>
      <p:ext uri="{BB962C8B-B14F-4D97-AF65-F5344CB8AC3E}">
        <p14:creationId xmlns:p14="http://schemas.microsoft.com/office/powerpoint/2010/main" val="38915281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Rates: The Effects of Compounding</a:t>
            </a:r>
            <a:endParaRPr lang="en-US" dirty="0"/>
          </a:p>
        </p:txBody>
      </p:sp>
      <p:sp>
        <p:nvSpPr>
          <p:cNvPr id="3" name="Content Placeholder 2"/>
          <p:cNvSpPr>
            <a:spLocks noGrp="1"/>
          </p:cNvSpPr>
          <p:nvPr>
            <p:ph idx="1"/>
          </p:nvPr>
        </p:nvSpPr>
        <p:spPr>
          <a:xfrm>
            <a:off x="498474" y="1981200"/>
            <a:ext cx="7556313" cy="791029"/>
          </a:xfrm>
        </p:spPr>
        <p:txBody>
          <a:bodyPr/>
          <a:lstStyle/>
          <a:p>
            <a:r>
              <a:rPr lang="en-US" dirty="0"/>
              <a:t>Compounding an investment </a:t>
            </a:r>
            <a:r>
              <a:rPr lang="en-US" i="1" dirty="0"/>
              <a:t>m</a:t>
            </a:r>
            <a:r>
              <a:rPr lang="en-US" dirty="0"/>
              <a:t> times a year for </a:t>
            </a:r>
            <a:r>
              <a:rPr lang="en-US" i="1" dirty="0"/>
              <a:t>T</a:t>
            </a:r>
            <a:r>
              <a:rPr lang="en-US" dirty="0"/>
              <a:t> years provides for future value of wealth</a:t>
            </a:r>
            <a:r>
              <a:rPr lang="en-US" dirty="0" smtClean="0"/>
              <a: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60462652"/>
              </p:ext>
            </p:extLst>
          </p:nvPr>
        </p:nvGraphicFramePr>
        <p:xfrm>
          <a:off x="2925763" y="2772229"/>
          <a:ext cx="3292475" cy="1157288"/>
        </p:xfrm>
        <a:graphic>
          <a:graphicData uri="http://schemas.openxmlformats.org/presentationml/2006/ole">
            <mc:AlternateContent xmlns:mc="http://schemas.openxmlformats.org/markup-compatibility/2006">
              <mc:Choice xmlns:v="urn:schemas-microsoft-com:vml" Requires="v">
                <p:oleObj spid="_x0000_s23574" name="Equation" r:id="rId4" imgW="42701400" imgH="15012360" progId="Equation.3">
                  <p:embed/>
                </p:oleObj>
              </mc:Choice>
              <mc:Fallback>
                <p:oleObj name="Equation" r:id="rId4" imgW="42701400" imgH="150123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5763" y="2772229"/>
                        <a:ext cx="3292475"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Content Placeholder 2"/>
          <p:cNvSpPr txBox="1">
            <a:spLocks/>
          </p:cNvSpPr>
          <p:nvPr/>
        </p:nvSpPr>
        <p:spPr>
          <a:xfrm>
            <a:off x="650874" y="3929517"/>
            <a:ext cx="7556313" cy="791029"/>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spcBef>
                <a:spcPct val="20000"/>
              </a:spcBef>
              <a:buClr>
                <a:srgbClr val="671739"/>
              </a:buClr>
              <a:buNone/>
            </a:pPr>
            <a:r>
              <a:rPr lang="en-US" dirty="0"/>
              <a:t>For example, if you invest $50 for 3 years at 12% compounded semi-annually, your investment will grow to</a:t>
            </a:r>
          </a:p>
        </p:txBody>
      </p:sp>
      <p:graphicFrame>
        <p:nvGraphicFramePr>
          <p:cNvPr id="6" name="Object 5"/>
          <p:cNvGraphicFramePr>
            <a:graphicFrameLocks noChangeAspect="1"/>
          </p:cNvGraphicFramePr>
          <p:nvPr/>
        </p:nvGraphicFramePr>
        <p:xfrm>
          <a:off x="1370013" y="5316538"/>
          <a:ext cx="7212012" cy="1157287"/>
        </p:xfrm>
        <a:graphic>
          <a:graphicData uri="http://schemas.openxmlformats.org/presentationml/2006/ole">
            <mc:AlternateContent xmlns:mc="http://schemas.openxmlformats.org/markup-compatibility/2006">
              <mc:Choice xmlns:v="urn:schemas-microsoft-com:vml" Requires="v">
                <p:oleObj spid="_x0000_s23575" name="Equation" r:id="rId6" imgW="93551400" imgH="15012360" progId="Equation.3">
                  <p:embed/>
                </p:oleObj>
              </mc:Choice>
              <mc:Fallback>
                <p:oleObj name="Equation" r:id="rId6" imgW="93551400" imgH="1501236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0013" y="5316538"/>
                        <a:ext cx="7212012"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728477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Annual Interest Rates</a:t>
            </a:r>
            <a:endParaRPr lang="en-US" dirty="0"/>
          </a:p>
        </p:txBody>
      </p:sp>
      <p:sp>
        <p:nvSpPr>
          <p:cNvPr id="3" name="Content Placeholder 2"/>
          <p:cNvSpPr>
            <a:spLocks noGrp="1"/>
          </p:cNvSpPr>
          <p:nvPr>
            <p:ph idx="1"/>
          </p:nvPr>
        </p:nvSpPr>
        <p:spPr/>
        <p:txBody>
          <a:bodyPr/>
          <a:lstStyle/>
          <a:p>
            <a:r>
              <a:rPr lang="en-US" dirty="0"/>
              <a:t>A reasonable question to ask in the above example is what is the effective </a:t>
            </a:r>
            <a:r>
              <a:rPr lang="en-US" i="1" dirty="0"/>
              <a:t>annual</a:t>
            </a:r>
            <a:r>
              <a:rPr lang="en-US" dirty="0"/>
              <a:t> rate of interest on that investment? (12% here is the APR or stated annual interest rate)</a:t>
            </a:r>
          </a:p>
          <a:p>
            <a:pPr marL="0" indent="0">
              <a:buNone/>
            </a:pPr>
            <a:endParaRPr lang="en-US" dirty="0" smtClean="0"/>
          </a:p>
          <a:p>
            <a:endParaRPr lang="en-US" dirty="0"/>
          </a:p>
          <a:p>
            <a:r>
              <a:rPr lang="en-US" dirty="0"/>
              <a:t>The Effective Annual Interest Rate (EAR) is the annual rate that would give us the same end-of-investment wealth after 3 years:</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43906007"/>
              </p:ext>
            </p:extLst>
          </p:nvPr>
        </p:nvGraphicFramePr>
        <p:xfrm>
          <a:off x="1121682" y="3214914"/>
          <a:ext cx="7118350" cy="969963"/>
        </p:xfrm>
        <a:graphic>
          <a:graphicData uri="http://schemas.openxmlformats.org/presentationml/2006/ole">
            <mc:AlternateContent xmlns:mc="http://schemas.openxmlformats.org/markup-compatibility/2006">
              <mc:Choice xmlns:v="urn:schemas-microsoft-com:vml" Requires="v">
                <p:oleObj spid="_x0000_s24598" name="Equation" r:id="rId4" imgW="92331000" imgH="12575880" progId="Equation.3">
                  <p:embed/>
                </p:oleObj>
              </mc:Choice>
              <mc:Fallback>
                <p:oleObj name="Equation" r:id="rId4" imgW="92331000" imgH="1257588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1682" y="3214914"/>
                        <a:ext cx="711835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284247067"/>
              </p:ext>
            </p:extLst>
          </p:nvPr>
        </p:nvGraphicFramePr>
        <p:xfrm>
          <a:off x="2657021" y="5326857"/>
          <a:ext cx="3919538" cy="563562"/>
        </p:xfrm>
        <a:graphic>
          <a:graphicData uri="http://schemas.openxmlformats.org/presentationml/2006/ole">
            <mc:AlternateContent xmlns:mc="http://schemas.openxmlformats.org/markup-compatibility/2006">
              <mc:Choice xmlns:v="urn:schemas-microsoft-com:vml" Requires="v">
                <p:oleObj spid="_x0000_s24599" name="Equation" r:id="rId6" imgW="50837400" imgH="7296840" progId="Equation.3">
                  <p:embed/>
                </p:oleObj>
              </mc:Choice>
              <mc:Fallback>
                <p:oleObj name="Equation" r:id="rId6" imgW="50837400" imgH="72968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57021" y="5326857"/>
                        <a:ext cx="3919538"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7472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Annual Interest </a:t>
            </a:r>
            <a:r>
              <a:rPr lang="en-US" dirty="0" smtClean="0"/>
              <a:t>Rates (continued)</a:t>
            </a:r>
            <a:endParaRPr lang="en-US" dirty="0"/>
          </a:p>
        </p:txBody>
      </p:sp>
      <p:sp>
        <p:nvSpPr>
          <p:cNvPr id="3" name="Content Placeholder 2"/>
          <p:cNvSpPr>
            <a:spLocks noGrp="1"/>
          </p:cNvSpPr>
          <p:nvPr>
            <p:ph idx="1"/>
          </p:nvPr>
        </p:nvSpPr>
        <p:spPr>
          <a:xfrm>
            <a:off x="498474" y="5123543"/>
            <a:ext cx="7556313" cy="1002620"/>
          </a:xfrm>
        </p:spPr>
        <p:txBody>
          <a:bodyPr/>
          <a:lstStyle/>
          <a:p>
            <a:r>
              <a:rPr lang="en-US" dirty="0"/>
              <a:t>So, investing at 12.36% compounded annually is the same as investing at 12% compounded semiannually.</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70878791"/>
              </p:ext>
            </p:extLst>
          </p:nvPr>
        </p:nvGraphicFramePr>
        <p:xfrm>
          <a:off x="2338841" y="1600200"/>
          <a:ext cx="4829175" cy="563562"/>
        </p:xfrm>
        <a:graphic>
          <a:graphicData uri="http://schemas.openxmlformats.org/presentationml/2006/ole">
            <mc:AlternateContent xmlns:mc="http://schemas.openxmlformats.org/markup-compatibility/2006">
              <mc:Choice xmlns:v="urn:schemas-microsoft-com:vml" Requires="v">
                <p:oleObj spid="_x0000_s25632" name="Equation" r:id="rId4" imgW="62634600" imgH="7296840" progId="Equation.3">
                  <p:embed/>
                </p:oleObj>
              </mc:Choice>
              <mc:Fallback>
                <p:oleObj name="Equation" r:id="rId4" imgW="62634600" imgH="72968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8841" y="1600200"/>
                        <a:ext cx="48291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52065509"/>
              </p:ext>
            </p:extLst>
          </p:nvPr>
        </p:nvGraphicFramePr>
        <p:xfrm>
          <a:off x="3184978" y="2579687"/>
          <a:ext cx="3135313" cy="1001713"/>
        </p:xfrm>
        <a:graphic>
          <a:graphicData uri="http://schemas.openxmlformats.org/presentationml/2006/ole">
            <mc:AlternateContent xmlns:mc="http://schemas.openxmlformats.org/markup-compatibility/2006">
              <mc:Choice xmlns:v="urn:schemas-microsoft-com:vml" Requires="v">
                <p:oleObj spid="_x0000_s25633" name="Equation" r:id="rId6" imgW="40667400" imgH="12981960" progId="Equation.3">
                  <p:embed/>
                </p:oleObj>
              </mc:Choice>
              <mc:Fallback>
                <p:oleObj name="Equation" r:id="rId6" imgW="40667400" imgH="1298196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84978" y="2579687"/>
                        <a:ext cx="3135313"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81398591"/>
              </p:ext>
            </p:extLst>
          </p:nvPr>
        </p:nvGraphicFramePr>
        <p:xfrm>
          <a:off x="2203903" y="3732212"/>
          <a:ext cx="4578350" cy="1158875"/>
        </p:xfrm>
        <a:graphic>
          <a:graphicData uri="http://schemas.openxmlformats.org/presentationml/2006/ole">
            <mc:AlternateContent xmlns:mc="http://schemas.openxmlformats.org/markup-compatibility/2006">
              <mc:Choice xmlns:v="urn:schemas-microsoft-com:vml" Requires="v">
                <p:oleObj spid="_x0000_s25634" name="Equation" r:id="rId8" imgW="59380200" imgH="15012360" progId="Equation.3">
                  <p:embed/>
                </p:oleObj>
              </mc:Choice>
              <mc:Fallback>
                <p:oleObj name="Equation" r:id="rId8" imgW="59380200" imgH="1501236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3903" y="3732212"/>
                        <a:ext cx="457835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190949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additive="base">
                                        <p:cTn id="2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18992"/>
          </a:xfrm>
        </p:spPr>
        <p:txBody>
          <a:bodyPr/>
          <a:lstStyle/>
          <a:p>
            <a:r>
              <a:rPr lang="en-US" sz="3000" dirty="0" smtClean="0"/>
              <a:t>Effective Annual Interest Rates (continued)</a:t>
            </a:r>
            <a:endParaRPr lang="en-US" sz="3000" dirty="0"/>
          </a:p>
        </p:txBody>
      </p:sp>
      <p:sp>
        <p:nvSpPr>
          <p:cNvPr id="3" name="Content Placeholder 2"/>
          <p:cNvSpPr>
            <a:spLocks noGrp="1"/>
          </p:cNvSpPr>
          <p:nvPr>
            <p:ph idx="1"/>
          </p:nvPr>
        </p:nvSpPr>
        <p:spPr>
          <a:xfrm>
            <a:off x="498474" y="1306286"/>
            <a:ext cx="7556313" cy="4819877"/>
          </a:xfrm>
        </p:spPr>
        <p:txBody>
          <a:bodyPr>
            <a:normAutofit fontScale="85000" lnSpcReduction="10000"/>
          </a:bodyPr>
          <a:lstStyle/>
          <a:p>
            <a:pPr algn="just">
              <a:lnSpc>
                <a:spcPct val="80000"/>
              </a:lnSpc>
              <a:spcAft>
                <a:spcPts val="650"/>
              </a:spcAft>
            </a:pPr>
            <a:r>
              <a:rPr lang="en-US" dirty="0"/>
              <a:t>Find the Effective Annual Rate (EAR) of an 18% APR loan that is compounded monthly.</a:t>
            </a:r>
          </a:p>
          <a:p>
            <a:pPr algn="just">
              <a:lnSpc>
                <a:spcPct val="80000"/>
              </a:lnSpc>
              <a:spcAft>
                <a:spcPts val="650"/>
              </a:spcAft>
            </a:pPr>
            <a:r>
              <a:rPr lang="en-US" dirty="0"/>
              <a:t>What we have is a loan with a monthly interest rate </a:t>
            </a:r>
            <a:r>
              <a:rPr lang="en-US" dirty="0" smtClean="0"/>
              <a:t>of </a:t>
            </a:r>
            <a:r>
              <a:rPr lang="en-US" dirty="0"/>
              <a:t>1½  percent.</a:t>
            </a:r>
          </a:p>
          <a:p>
            <a:pPr algn="just">
              <a:lnSpc>
                <a:spcPct val="80000"/>
              </a:lnSpc>
              <a:spcAft>
                <a:spcPts val="650"/>
              </a:spcAft>
            </a:pPr>
            <a:r>
              <a:rPr lang="en-US" dirty="0"/>
              <a:t>This is equivalent to a loan with an annual interest rate of 19.56 </a:t>
            </a:r>
            <a:r>
              <a:rPr lang="en-US" dirty="0" smtClean="0"/>
              <a:t>percent</a:t>
            </a:r>
          </a:p>
          <a:p>
            <a:pPr algn="just">
              <a:lnSpc>
                <a:spcPct val="80000"/>
              </a:lnSpc>
              <a:spcAft>
                <a:spcPts val="650"/>
              </a:spcAft>
            </a:pPr>
            <a:endParaRPr lang="en-US" dirty="0"/>
          </a:p>
          <a:p>
            <a:pPr algn="just">
              <a:lnSpc>
                <a:spcPct val="80000"/>
              </a:lnSpc>
              <a:spcAft>
                <a:spcPts val="650"/>
              </a:spcAft>
            </a:pPr>
            <a:endParaRPr lang="en-US" dirty="0" smtClean="0"/>
          </a:p>
          <a:p>
            <a:pPr algn="just">
              <a:lnSpc>
                <a:spcPct val="80000"/>
              </a:lnSpc>
              <a:spcAft>
                <a:spcPts val="650"/>
              </a:spcAft>
            </a:pPr>
            <a:endParaRPr lang="en-US" dirty="0"/>
          </a:p>
          <a:p>
            <a:pPr algn="just">
              <a:lnSpc>
                <a:spcPct val="80000"/>
              </a:lnSpc>
              <a:spcAft>
                <a:spcPts val="650"/>
              </a:spcAft>
            </a:pPr>
            <a:r>
              <a:rPr lang="en-US" dirty="0"/>
              <a:t>What will be EAR if the interest is compounded daily (365 days a year) </a:t>
            </a:r>
          </a:p>
          <a:p>
            <a:pPr lvl="1" algn="just">
              <a:lnSpc>
                <a:spcPct val="80000"/>
              </a:lnSpc>
              <a:spcAft>
                <a:spcPts val="650"/>
              </a:spcAft>
            </a:pPr>
            <a:r>
              <a:rPr lang="en-US" dirty="0"/>
              <a:t>19.72%</a:t>
            </a:r>
          </a:p>
          <a:p>
            <a:pPr algn="just">
              <a:lnSpc>
                <a:spcPct val="80000"/>
              </a:lnSpc>
              <a:spcAft>
                <a:spcPts val="650"/>
              </a:spcAft>
            </a:pPr>
            <a:r>
              <a:rPr lang="en-US" dirty="0"/>
              <a:t>The higher the number of compounding periods, the higher is the EAR.</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03752923"/>
              </p:ext>
            </p:extLst>
          </p:nvPr>
        </p:nvGraphicFramePr>
        <p:xfrm>
          <a:off x="498474" y="3196771"/>
          <a:ext cx="7716837" cy="1039813"/>
        </p:xfrm>
        <a:graphic>
          <a:graphicData uri="http://schemas.openxmlformats.org/presentationml/2006/ole">
            <mc:AlternateContent xmlns:mc="http://schemas.openxmlformats.org/markup-compatibility/2006">
              <mc:Choice xmlns:v="urn:schemas-microsoft-com:vml" Requires="v">
                <p:oleObj spid="_x0000_s26636" name="Equation" r:id="rId4" imgW="111450600" imgH="15012360" progId="Equation.3">
                  <p:embed/>
                </p:oleObj>
              </mc:Choice>
              <mc:Fallback>
                <p:oleObj name="Equation" r:id="rId4" imgW="111450600" imgH="150123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4" y="3196771"/>
                        <a:ext cx="7716837"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43797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 on a financial Calculator</a:t>
            </a:r>
            <a:endParaRPr lang="en-US" dirty="0"/>
          </a:p>
        </p:txBody>
      </p:sp>
      <p:sp>
        <p:nvSpPr>
          <p:cNvPr id="4" name="Rectangle 20"/>
          <p:cNvSpPr>
            <a:spLocks noChangeArrowheads="1"/>
          </p:cNvSpPr>
          <p:nvPr/>
        </p:nvSpPr>
        <p:spPr bwMode="auto">
          <a:xfrm>
            <a:off x="838200" y="1066800"/>
            <a:ext cx="5410200" cy="2590800"/>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path path="circle">
              <a:fillToRect l="100000" t="100000"/>
            </a:path>
            <a:tileRect r="-100000" b="-100000"/>
          </a:gradFill>
          <a:ln w="12700" cap="sq">
            <a:solidFill>
              <a:schemeClr val="accent1">
                <a:lumMod val="40000"/>
                <a:lumOff val="60000"/>
              </a:schemeClr>
            </a:solidFill>
            <a:miter lim="800000"/>
            <a:headEnd type="none" w="sm" len="sm"/>
            <a:tailEnd type="none" w="sm" len="sm"/>
          </a:ln>
          <a:effectLst/>
        </p:spPr>
        <p:txBody>
          <a:bodyPr wrap="none" anchor="ctr"/>
          <a:lstStyle/>
          <a:p>
            <a:endParaRPr lang="en-US"/>
          </a:p>
        </p:txBody>
      </p:sp>
      <p:grpSp>
        <p:nvGrpSpPr>
          <p:cNvPr id="5" name="Group 4"/>
          <p:cNvGrpSpPr>
            <a:grpSpLocks/>
          </p:cNvGrpSpPr>
          <p:nvPr/>
        </p:nvGrpSpPr>
        <p:grpSpPr bwMode="auto">
          <a:xfrm>
            <a:off x="990600" y="1676400"/>
            <a:ext cx="4876800" cy="612775"/>
            <a:chOff x="624" y="1189"/>
            <a:chExt cx="3072" cy="386"/>
          </a:xfrm>
        </p:grpSpPr>
        <p:sp>
          <p:nvSpPr>
            <p:cNvPr id="6" name="Rectangle 5"/>
            <p:cNvSpPr>
              <a:spLocks noChangeArrowheads="1"/>
            </p:cNvSpPr>
            <p:nvPr/>
          </p:nvSpPr>
          <p:spPr bwMode="auto">
            <a:xfrm>
              <a:off x="624" y="1189"/>
              <a:ext cx="849" cy="386"/>
            </a:xfrm>
            <a:prstGeom prst="rect">
              <a:avLst/>
            </a:prstGeom>
            <a:noFill/>
            <a:ln w="12700">
              <a:noFill/>
              <a:miter lim="800000"/>
              <a:headEnd/>
              <a:tailEnd/>
            </a:ln>
            <a:effectLst/>
          </p:spPr>
          <p:txBody>
            <a:bodyPr/>
            <a:lstStyle/>
            <a:p>
              <a:pPr algn="ctr"/>
              <a:r>
                <a:rPr lang="en-US" sz="2000" b="1">
                  <a:solidFill>
                    <a:srgbClr val="644A1A"/>
                  </a:solidFill>
                  <a:cs typeface="Times New Roman" pitchFamily="18" charset="0"/>
                </a:rPr>
                <a:t>keys:</a:t>
              </a:r>
            </a:p>
            <a:p>
              <a:pPr algn="ctr"/>
              <a:endParaRPr lang="en-US" sz="2000" b="1">
                <a:solidFill>
                  <a:srgbClr val="644A1A"/>
                </a:solidFill>
              </a:endParaRPr>
            </a:p>
          </p:txBody>
        </p:sp>
        <p:sp>
          <p:nvSpPr>
            <p:cNvPr id="7" name="Rectangle 6"/>
            <p:cNvSpPr>
              <a:spLocks noChangeArrowheads="1"/>
            </p:cNvSpPr>
            <p:nvPr/>
          </p:nvSpPr>
          <p:spPr bwMode="auto">
            <a:xfrm>
              <a:off x="1473" y="1189"/>
              <a:ext cx="1187" cy="386"/>
            </a:xfrm>
            <a:prstGeom prst="rect">
              <a:avLst/>
            </a:prstGeom>
            <a:noFill/>
            <a:ln w="12700">
              <a:noFill/>
              <a:miter lim="800000"/>
              <a:headEnd/>
              <a:tailEnd/>
            </a:ln>
            <a:effectLst/>
          </p:spPr>
          <p:txBody>
            <a:bodyPr/>
            <a:lstStyle/>
            <a:p>
              <a:pPr algn="ctr"/>
              <a:r>
                <a:rPr lang="en-US" sz="2000" b="1">
                  <a:solidFill>
                    <a:srgbClr val="644A1A"/>
                  </a:solidFill>
                  <a:cs typeface="Times New Roman" pitchFamily="18" charset="0"/>
                </a:rPr>
                <a:t>display:</a:t>
              </a:r>
            </a:p>
            <a:p>
              <a:pPr algn="ctr"/>
              <a:endParaRPr lang="en-US" sz="2000" b="1">
                <a:solidFill>
                  <a:srgbClr val="644A1A"/>
                </a:solidFill>
              </a:endParaRPr>
            </a:p>
          </p:txBody>
        </p:sp>
        <p:sp>
          <p:nvSpPr>
            <p:cNvPr id="8" name="Rectangle 7"/>
            <p:cNvSpPr>
              <a:spLocks noChangeArrowheads="1"/>
            </p:cNvSpPr>
            <p:nvPr/>
          </p:nvSpPr>
          <p:spPr bwMode="auto">
            <a:xfrm>
              <a:off x="2660" y="1189"/>
              <a:ext cx="1036" cy="386"/>
            </a:xfrm>
            <a:prstGeom prst="rect">
              <a:avLst/>
            </a:prstGeom>
            <a:noFill/>
            <a:ln w="12700">
              <a:noFill/>
              <a:miter lim="800000"/>
              <a:headEnd/>
              <a:tailEnd/>
            </a:ln>
            <a:effectLst/>
          </p:spPr>
          <p:txBody>
            <a:bodyPr/>
            <a:lstStyle/>
            <a:p>
              <a:pPr algn="ctr"/>
              <a:r>
                <a:rPr lang="en-US" sz="2000" b="1">
                  <a:solidFill>
                    <a:srgbClr val="644A1A"/>
                  </a:solidFill>
                  <a:cs typeface="Times New Roman" pitchFamily="18" charset="0"/>
                </a:rPr>
                <a:t>description:</a:t>
              </a:r>
            </a:p>
            <a:p>
              <a:pPr algn="ctr"/>
              <a:endParaRPr lang="en-US" sz="2000" b="1">
                <a:solidFill>
                  <a:srgbClr val="644A1A"/>
                </a:solidFill>
              </a:endParaRPr>
            </a:p>
          </p:txBody>
        </p:sp>
      </p:grpSp>
      <p:grpSp>
        <p:nvGrpSpPr>
          <p:cNvPr id="9" name="Group 8"/>
          <p:cNvGrpSpPr>
            <a:grpSpLocks/>
          </p:cNvGrpSpPr>
          <p:nvPr/>
        </p:nvGrpSpPr>
        <p:grpSpPr bwMode="auto">
          <a:xfrm>
            <a:off x="838200" y="2057400"/>
            <a:ext cx="4876800" cy="611188"/>
            <a:chOff x="624" y="1575"/>
            <a:chExt cx="3072" cy="385"/>
          </a:xfrm>
        </p:grpSpPr>
        <p:sp>
          <p:nvSpPr>
            <p:cNvPr id="10" name="Rectangle 9"/>
            <p:cNvSpPr>
              <a:spLocks noChangeArrowheads="1"/>
            </p:cNvSpPr>
            <p:nvPr/>
          </p:nvSpPr>
          <p:spPr bwMode="auto">
            <a:xfrm>
              <a:off x="624" y="1575"/>
              <a:ext cx="1536" cy="385"/>
            </a:xfrm>
            <a:prstGeom prst="rect">
              <a:avLst/>
            </a:prstGeom>
            <a:noFill/>
            <a:ln w="12700">
              <a:noFill/>
              <a:miter lim="800000"/>
              <a:headEnd/>
              <a:tailEnd/>
            </a:ln>
            <a:effectLst/>
          </p:spPr>
          <p:txBody>
            <a:bodyPr/>
            <a:lstStyle/>
            <a:p>
              <a:r>
                <a:rPr lang="en-US" sz="2000">
                  <a:solidFill>
                    <a:srgbClr val="644A1A"/>
                  </a:solidFill>
                  <a:cs typeface="Times New Roman" pitchFamily="18" charset="0"/>
                </a:rPr>
                <a:t>12 [gold] [P/YR]</a:t>
              </a:r>
            </a:p>
            <a:p>
              <a:endParaRPr lang="en-US" sz="2000">
                <a:solidFill>
                  <a:srgbClr val="644A1A"/>
                </a:solidFill>
              </a:endParaRPr>
            </a:p>
          </p:txBody>
        </p:sp>
        <p:sp>
          <p:nvSpPr>
            <p:cNvPr id="11" name="Rectangle 10"/>
            <p:cNvSpPr>
              <a:spLocks noChangeArrowheads="1"/>
            </p:cNvSpPr>
            <p:nvPr/>
          </p:nvSpPr>
          <p:spPr bwMode="auto">
            <a:xfrm>
              <a:off x="1837" y="1575"/>
              <a:ext cx="563" cy="385"/>
            </a:xfrm>
            <a:prstGeom prst="rect">
              <a:avLst/>
            </a:prstGeom>
            <a:noFill/>
            <a:ln w="12700">
              <a:noFill/>
              <a:miter lim="800000"/>
              <a:headEnd/>
              <a:tailEnd/>
            </a:ln>
            <a:effectLst/>
          </p:spPr>
          <p:txBody>
            <a:bodyPr/>
            <a:lstStyle/>
            <a:p>
              <a:r>
                <a:rPr lang="en-US" sz="2000">
                  <a:solidFill>
                    <a:srgbClr val="644A1A"/>
                  </a:solidFill>
                  <a:cs typeface="Times New Roman" pitchFamily="18" charset="0"/>
                </a:rPr>
                <a:t>12.00</a:t>
              </a:r>
            </a:p>
            <a:p>
              <a:endParaRPr lang="en-US" sz="2000">
                <a:solidFill>
                  <a:srgbClr val="644A1A"/>
                </a:solidFill>
              </a:endParaRPr>
            </a:p>
          </p:txBody>
        </p:sp>
        <p:sp>
          <p:nvSpPr>
            <p:cNvPr id="12" name="Rectangle 11"/>
            <p:cNvSpPr>
              <a:spLocks noChangeArrowheads="1"/>
            </p:cNvSpPr>
            <p:nvPr/>
          </p:nvSpPr>
          <p:spPr bwMode="auto">
            <a:xfrm>
              <a:off x="2660" y="1575"/>
              <a:ext cx="1036" cy="385"/>
            </a:xfrm>
            <a:prstGeom prst="rect">
              <a:avLst/>
            </a:prstGeom>
            <a:noFill/>
            <a:ln w="12700">
              <a:noFill/>
              <a:miter lim="800000"/>
              <a:headEnd/>
              <a:tailEnd/>
            </a:ln>
            <a:effectLst/>
          </p:spPr>
          <p:txBody>
            <a:bodyPr/>
            <a:lstStyle/>
            <a:p>
              <a:r>
                <a:rPr lang="en-US" sz="2000">
                  <a:solidFill>
                    <a:srgbClr val="644A1A"/>
                  </a:solidFill>
                  <a:cs typeface="Times New Roman" pitchFamily="18" charset="0"/>
                </a:rPr>
                <a:t>Sets 12 P/YR.</a:t>
              </a:r>
            </a:p>
            <a:p>
              <a:endParaRPr lang="en-US" sz="2000">
                <a:solidFill>
                  <a:srgbClr val="644A1A"/>
                </a:solidFill>
              </a:endParaRPr>
            </a:p>
          </p:txBody>
        </p:sp>
      </p:grpSp>
      <p:grpSp>
        <p:nvGrpSpPr>
          <p:cNvPr id="13" name="Group 12"/>
          <p:cNvGrpSpPr>
            <a:grpSpLocks/>
          </p:cNvGrpSpPr>
          <p:nvPr/>
        </p:nvGrpSpPr>
        <p:grpSpPr bwMode="auto">
          <a:xfrm>
            <a:off x="1143000" y="3048000"/>
            <a:ext cx="2819400" cy="771525"/>
            <a:chOff x="624" y="2581"/>
            <a:chExt cx="1776" cy="486"/>
          </a:xfrm>
        </p:grpSpPr>
        <p:sp>
          <p:nvSpPr>
            <p:cNvPr id="14" name="Rectangle 13"/>
            <p:cNvSpPr>
              <a:spLocks noChangeArrowheads="1"/>
            </p:cNvSpPr>
            <p:nvPr/>
          </p:nvSpPr>
          <p:spPr bwMode="auto">
            <a:xfrm>
              <a:off x="624" y="2581"/>
              <a:ext cx="1200" cy="486"/>
            </a:xfrm>
            <a:prstGeom prst="rect">
              <a:avLst/>
            </a:prstGeom>
            <a:noFill/>
            <a:ln w="12700">
              <a:noFill/>
              <a:miter lim="800000"/>
              <a:headEnd/>
              <a:tailEnd/>
            </a:ln>
            <a:effectLst/>
          </p:spPr>
          <p:txBody>
            <a:bodyPr/>
            <a:lstStyle/>
            <a:p>
              <a:r>
                <a:rPr lang="en-US" sz="2000">
                  <a:solidFill>
                    <a:srgbClr val="644A1A"/>
                  </a:solidFill>
                  <a:cs typeface="Times New Roman" pitchFamily="18" charset="0"/>
                </a:rPr>
                <a:t>[gold] [EFF%]</a:t>
              </a:r>
            </a:p>
          </p:txBody>
        </p:sp>
        <p:sp>
          <p:nvSpPr>
            <p:cNvPr id="15" name="Rectangle 14"/>
            <p:cNvSpPr>
              <a:spLocks noChangeArrowheads="1"/>
            </p:cNvSpPr>
            <p:nvPr/>
          </p:nvSpPr>
          <p:spPr bwMode="auto">
            <a:xfrm>
              <a:off x="1857" y="2581"/>
              <a:ext cx="543" cy="486"/>
            </a:xfrm>
            <a:prstGeom prst="rect">
              <a:avLst/>
            </a:prstGeom>
            <a:noFill/>
            <a:ln w="12700">
              <a:noFill/>
              <a:miter lim="800000"/>
              <a:headEnd/>
              <a:tailEnd/>
            </a:ln>
            <a:effectLst/>
          </p:spPr>
          <p:txBody>
            <a:bodyPr/>
            <a:lstStyle/>
            <a:p>
              <a:r>
                <a:rPr lang="en-US" sz="2000">
                  <a:solidFill>
                    <a:srgbClr val="644A1A"/>
                  </a:solidFill>
                  <a:cs typeface="Times New Roman" pitchFamily="18" charset="0"/>
                </a:rPr>
                <a:t>19.56</a:t>
              </a:r>
            </a:p>
            <a:p>
              <a:endParaRPr lang="en-US" sz="2000">
                <a:solidFill>
                  <a:srgbClr val="644A1A"/>
                </a:solidFill>
              </a:endParaRPr>
            </a:p>
          </p:txBody>
        </p:sp>
      </p:grpSp>
      <p:sp>
        <p:nvSpPr>
          <p:cNvPr id="16" name="Rectangle 15"/>
          <p:cNvSpPr>
            <a:spLocks noChangeArrowheads="1"/>
          </p:cNvSpPr>
          <p:nvPr/>
        </p:nvSpPr>
        <p:spPr bwMode="auto">
          <a:xfrm>
            <a:off x="2209800" y="1066800"/>
            <a:ext cx="3222625" cy="519113"/>
          </a:xfrm>
          <a:prstGeom prst="rect">
            <a:avLst/>
          </a:prstGeom>
          <a:noFill/>
          <a:ln w="12700" cap="sq">
            <a:noFill/>
            <a:miter lim="800000"/>
            <a:headEnd type="none" w="sm" len="sm"/>
            <a:tailEnd type="none" w="sm" len="sm"/>
          </a:ln>
          <a:effectLst/>
        </p:spPr>
        <p:txBody>
          <a:bodyPr wrap="none">
            <a:spAutoFit/>
          </a:bodyPr>
          <a:lstStyle/>
          <a:p>
            <a:pPr eaLnBrk="1" hangingPunct="1">
              <a:spcBef>
                <a:spcPct val="20000"/>
              </a:spcBef>
              <a:buClr>
                <a:srgbClr val="000000"/>
              </a:buClr>
            </a:pPr>
            <a:r>
              <a:rPr lang="en-US">
                <a:solidFill>
                  <a:srgbClr val="644A1A"/>
                </a:solidFill>
              </a:rPr>
              <a:t>Hewlett Packard 10B</a:t>
            </a:r>
          </a:p>
        </p:txBody>
      </p:sp>
      <p:grpSp>
        <p:nvGrpSpPr>
          <p:cNvPr id="17" name="Group 16"/>
          <p:cNvGrpSpPr>
            <a:grpSpLocks/>
          </p:cNvGrpSpPr>
          <p:nvPr/>
        </p:nvGrpSpPr>
        <p:grpSpPr bwMode="auto">
          <a:xfrm>
            <a:off x="838200" y="2590800"/>
            <a:ext cx="4876800" cy="611188"/>
            <a:chOff x="528" y="2015"/>
            <a:chExt cx="3072" cy="385"/>
          </a:xfrm>
        </p:grpSpPr>
        <p:sp>
          <p:nvSpPr>
            <p:cNvPr id="18" name="Rectangle 17"/>
            <p:cNvSpPr>
              <a:spLocks noChangeArrowheads="1"/>
            </p:cNvSpPr>
            <p:nvPr/>
          </p:nvSpPr>
          <p:spPr bwMode="auto">
            <a:xfrm>
              <a:off x="528" y="2015"/>
              <a:ext cx="1536" cy="385"/>
            </a:xfrm>
            <a:prstGeom prst="rect">
              <a:avLst/>
            </a:prstGeom>
            <a:noFill/>
            <a:ln w="12700">
              <a:noFill/>
              <a:miter lim="800000"/>
              <a:headEnd/>
              <a:tailEnd/>
            </a:ln>
            <a:effectLst/>
          </p:spPr>
          <p:txBody>
            <a:bodyPr/>
            <a:lstStyle/>
            <a:p>
              <a:r>
                <a:rPr lang="en-US" sz="2000">
                  <a:solidFill>
                    <a:srgbClr val="644A1A"/>
                  </a:solidFill>
                  <a:cs typeface="Times New Roman" pitchFamily="18" charset="0"/>
                </a:rPr>
                <a:t>18 [gold] [NOM%]</a:t>
              </a:r>
            </a:p>
            <a:p>
              <a:endParaRPr lang="en-US" sz="2000">
                <a:solidFill>
                  <a:srgbClr val="644A1A"/>
                </a:solidFill>
              </a:endParaRPr>
            </a:p>
          </p:txBody>
        </p:sp>
        <p:sp>
          <p:nvSpPr>
            <p:cNvPr id="19" name="Rectangle 18"/>
            <p:cNvSpPr>
              <a:spLocks noChangeArrowheads="1"/>
            </p:cNvSpPr>
            <p:nvPr/>
          </p:nvSpPr>
          <p:spPr bwMode="auto">
            <a:xfrm>
              <a:off x="1741" y="2015"/>
              <a:ext cx="707" cy="385"/>
            </a:xfrm>
            <a:prstGeom prst="rect">
              <a:avLst/>
            </a:prstGeom>
            <a:noFill/>
            <a:ln w="12700">
              <a:noFill/>
              <a:miter lim="800000"/>
              <a:headEnd/>
              <a:tailEnd/>
            </a:ln>
            <a:effectLst/>
          </p:spPr>
          <p:txBody>
            <a:bodyPr/>
            <a:lstStyle/>
            <a:p>
              <a:pPr algn="r"/>
              <a:r>
                <a:rPr lang="en-US" sz="2000">
                  <a:solidFill>
                    <a:srgbClr val="644A1A"/>
                  </a:solidFill>
                  <a:cs typeface="Times New Roman" pitchFamily="18" charset="0"/>
                </a:rPr>
                <a:t>  18.00</a:t>
              </a:r>
            </a:p>
            <a:p>
              <a:endParaRPr lang="en-US" sz="2000">
                <a:solidFill>
                  <a:srgbClr val="644A1A"/>
                </a:solidFill>
              </a:endParaRPr>
            </a:p>
          </p:txBody>
        </p:sp>
        <p:sp>
          <p:nvSpPr>
            <p:cNvPr id="20" name="Rectangle 19"/>
            <p:cNvSpPr>
              <a:spLocks noChangeArrowheads="1"/>
            </p:cNvSpPr>
            <p:nvPr/>
          </p:nvSpPr>
          <p:spPr bwMode="auto">
            <a:xfrm>
              <a:off x="2564" y="2015"/>
              <a:ext cx="1036" cy="385"/>
            </a:xfrm>
            <a:prstGeom prst="rect">
              <a:avLst/>
            </a:prstGeom>
            <a:noFill/>
            <a:ln w="12700">
              <a:noFill/>
              <a:miter lim="800000"/>
              <a:headEnd/>
              <a:tailEnd/>
            </a:ln>
            <a:effectLst/>
          </p:spPr>
          <p:txBody>
            <a:bodyPr/>
            <a:lstStyle/>
            <a:p>
              <a:r>
                <a:rPr lang="en-US" sz="2000">
                  <a:solidFill>
                    <a:srgbClr val="644A1A"/>
                  </a:solidFill>
                  <a:cs typeface="Times New Roman" pitchFamily="18" charset="0"/>
                </a:rPr>
                <a:t>Sets 18 APR.</a:t>
              </a:r>
            </a:p>
            <a:p>
              <a:endParaRPr lang="en-US" sz="2000">
                <a:solidFill>
                  <a:srgbClr val="644A1A"/>
                </a:solidFill>
              </a:endParaRPr>
            </a:p>
          </p:txBody>
        </p:sp>
      </p:grpSp>
      <p:sp>
        <p:nvSpPr>
          <p:cNvPr id="21" name="Line 21"/>
          <p:cNvSpPr>
            <a:spLocks noChangeShapeType="1"/>
          </p:cNvSpPr>
          <p:nvPr/>
        </p:nvSpPr>
        <p:spPr bwMode="auto">
          <a:xfrm>
            <a:off x="1143000" y="1600200"/>
            <a:ext cx="4800600" cy="0"/>
          </a:xfrm>
          <a:prstGeom prst="line">
            <a:avLst/>
          </a:prstGeom>
          <a:noFill/>
          <a:ln w="28575" cap="sq">
            <a:solidFill>
              <a:srgbClr val="800000"/>
            </a:solidFill>
            <a:round/>
            <a:headEnd type="none" w="sm" len="sm"/>
            <a:tailEnd type="none" w="sm" len="sm"/>
          </a:ln>
          <a:effectLst/>
        </p:spPr>
        <p:txBody>
          <a:bodyPr wrap="none"/>
          <a:lstStyle/>
          <a:p>
            <a:endParaRPr lang="en-US"/>
          </a:p>
        </p:txBody>
      </p:sp>
      <p:sp>
        <p:nvSpPr>
          <p:cNvPr id="42" name="Rectangle 20"/>
          <p:cNvSpPr>
            <a:spLocks noChangeArrowheads="1"/>
          </p:cNvSpPr>
          <p:nvPr/>
        </p:nvSpPr>
        <p:spPr bwMode="auto">
          <a:xfrm>
            <a:off x="1594302" y="3865789"/>
            <a:ext cx="7054397" cy="2813504"/>
          </a:xfrm>
          <a:prstGeom prst="rect">
            <a:avLst/>
          </a:pr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path path="circle">
              <a:fillToRect l="100000" t="100000"/>
            </a:path>
            <a:tileRect r="-100000" b="-100000"/>
          </a:gradFill>
          <a:ln w="12700" cap="sq">
            <a:solidFill>
              <a:schemeClr val="accent1">
                <a:lumMod val="40000"/>
                <a:lumOff val="60000"/>
              </a:schemeClr>
            </a:solidFill>
            <a:miter lim="800000"/>
            <a:headEnd type="none" w="sm" len="sm"/>
            <a:tailEnd type="none" w="sm" len="sm"/>
          </a:ln>
          <a:effectLst/>
        </p:spPr>
        <p:txBody>
          <a:bodyPr wrap="none" anchor="ctr"/>
          <a:lstStyle/>
          <a:p>
            <a:endParaRPr lang="en-US"/>
          </a:p>
        </p:txBody>
      </p:sp>
      <p:grpSp>
        <p:nvGrpSpPr>
          <p:cNvPr id="43" name="Group 41"/>
          <p:cNvGrpSpPr>
            <a:grpSpLocks/>
          </p:cNvGrpSpPr>
          <p:nvPr/>
        </p:nvGrpSpPr>
        <p:grpSpPr bwMode="auto">
          <a:xfrm>
            <a:off x="2428875" y="4542064"/>
            <a:ext cx="4876800" cy="612775"/>
            <a:chOff x="624" y="1189"/>
            <a:chExt cx="3072" cy="386"/>
          </a:xfrm>
        </p:grpSpPr>
        <p:sp>
          <p:nvSpPr>
            <p:cNvPr id="44" name="Rectangle 42"/>
            <p:cNvSpPr>
              <a:spLocks noChangeArrowheads="1"/>
            </p:cNvSpPr>
            <p:nvPr/>
          </p:nvSpPr>
          <p:spPr bwMode="auto">
            <a:xfrm>
              <a:off x="624" y="1189"/>
              <a:ext cx="849" cy="386"/>
            </a:xfrm>
            <a:prstGeom prst="rect">
              <a:avLst/>
            </a:prstGeom>
            <a:noFill/>
            <a:ln w="12700">
              <a:noFill/>
              <a:miter lim="800000"/>
              <a:headEnd/>
              <a:tailEnd/>
            </a:ln>
            <a:effectLst/>
          </p:spPr>
          <p:txBody>
            <a:bodyPr/>
            <a:lstStyle/>
            <a:p>
              <a:pPr algn="ctr"/>
              <a:r>
                <a:rPr lang="en-US" sz="2000" b="1">
                  <a:solidFill>
                    <a:srgbClr val="644A1A"/>
                  </a:solidFill>
                  <a:cs typeface="Times New Roman" pitchFamily="18" charset="0"/>
                </a:rPr>
                <a:t>keys:</a:t>
              </a:r>
            </a:p>
            <a:p>
              <a:pPr algn="ctr"/>
              <a:endParaRPr lang="en-US" sz="2000" b="1">
                <a:solidFill>
                  <a:srgbClr val="644A1A"/>
                </a:solidFill>
              </a:endParaRPr>
            </a:p>
          </p:txBody>
        </p:sp>
        <p:sp>
          <p:nvSpPr>
            <p:cNvPr id="45" name="Rectangle 43"/>
            <p:cNvSpPr>
              <a:spLocks noChangeArrowheads="1"/>
            </p:cNvSpPr>
            <p:nvPr/>
          </p:nvSpPr>
          <p:spPr bwMode="auto">
            <a:xfrm>
              <a:off x="1473" y="1189"/>
              <a:ext cx="1187" cy="386"/>
            </a:xfrm>
            <a:prstGeom prst="rect">
              <a:avLst/>
            </a:prstGeom>
            <a:noFill/>
            <a:ln w="12700">
              <a:noFill/>
              <a:miter lim="800000"/>
              <a:headEnd/>
              <a:tailEnd/>
            </a:ln>
            <a:effectLst/>
          </p:spPr>
          <p:txBody>
            <a:bodyPr/>
            <a:lstStyle/>
            <a:p>
              <a:pPr algn="ctr"/>
              <a:endParaRPr lang="en-US" sz="2000" b="1">
                <a:solidFill>
                  <a:srgbClr val="644A1A"/>
                </a:solidFill>
              </a:endParaRPr>
            </a:p>
          </p:txBody>
        </p:sp>
        <p:sp>
          <p:nvSpPr>
            <p:cNvPr id="46" name="Rectangle 44"/>
            <p:cNvSpPr>
              <a:spLocks noChangeArrowheads="1"/>
            </p:cNvSpPr>
            <p:nvPr/>
          </p:nvSpPr>
          <p:spPr bwMode="auto">
            <a:xfrm>
              <a:off x="2660" y="1189"/>
              <a:ext cx="1036" cy="386"/>
            </a:xfrm>
            <a:prstGeom prst="rect">
              <a:avLst/>
            </a:prstGeom>
            <a:noFill/>
            <a:ln w="12700">
              <a:noFill/>
              <a:miter lim="800000"/>
              <a:headEnd/>
              <a:tailEnd/>
            </a:ln>
            <a:effectLst/>
          </p:spPr>
          <p:txBody>
            <a:bodyPr/>
            <a:lstStyle/>
            <a:p>
              <a:pPr algn="ctr"/>
              <a:r>
                <a:rPr lang="en-US" sz="2000" b="1">
                  <a:solidFill>
                    <a:srgbClr val="644A1A"/>
                  </a:solidFill>
                  <a:cs typeface="Times New Roman" pitchFamily="18" charset="0"/>
                </a:rPr>
                <a:t>description:</a:t>
              </a:r>
            </a:p>
            <a:p>
              <a:pPr algn="ctr"/>
              <a:endParaRPr lang="en-US" sz="2000" b="1">
                <a:solidFill>
                  <a:srgbClr val="644A1A"/>
                </a:solidFill>
              </a:endParaRPr>
            </a:p>
          </p:txBody>
        </p:sp>
      </p:grpSp>
      <p:grpSp>
        <p:nvGrpSpPr>
          <p:cNvPr id="47" name="Group 62"/>
          <p:cNvGrpSpPr>
            <a:grpSpLocks/>
          </p:cNvGrpSpPr>
          <p:nvPr/>
        </p:nvGrpSpPr>
        <p:grpSpPr bwMode="auto">
          <a:xfrm>
            <a:off x="1971675" y="4923064"/>
            <a:ext cx="6677025" cy="611188"/>
            <a:chOff x="1728" y="3072"/>
            <a:chExt cx="4206" cy="385"/>
          </a:xfrm>
        </p:grpSpPr>
        <p:sp>
          <p:nvSpPr>
            <p:cNvPr id="48" name="Rectangle 46"/>
            <p:cNvSpPr>
              <a:spLocks noChangeArrowheads="1"/>
            </p:cNvSpPr>
            <p:nvPr/>
          </p:nvSpPr>
          <p:spPr bwMode="auto">
            <a:xfrm>
              <a:off x="1728" y="3072"/>
              <a:ext cx="1536" cy="288"/>
            </a:xfrm>
            <a:prstGeom prst="rect">
              <a:avLst/>
            </a:prstGeom>
            <a:noFill/>
            <a:ln w="12700">
              <a:noFill/>
              <a:miter lim="800000"/>
              <a:headEnd/>
              <a:tailEnd/>
            </a:ln>
            <a:effectLst/>
          </p:spPr>
          <p:txBody>
            <a:bodyPr/>
            <a:lstStyle/>
            <a:p>
              <a:r>
                <a:rPr lang="en-US" sz="2000">
                  <a:solidFill>
                    <a:srgbClr val="644A1A"/>
                  </a:solidFill>
                  <a:cs typeface="Times New Roman" pitchFamily="18" charset="0"/>
                </a:rPr>
                <a:t>[2nd] [ICONV]</a:t>
              </a:r>
            </a:p>
            <a:p>
              <a:endParaRPr lang="en-US" sz="2000">
                <a:solidFill>
                  <a:srgbClr val="644A1A"/>
                </a:solidFill>
              </a:endParaRPr>
            </a:p>
          </p:txBody>
        </p:sp>
        <p:sp>
          <p:nvSpPr>
            <p:cNvPr id="49" name="Rectangle 47"/>
            <p:cNvSpPr>
              <a:spLocks noChangeArrowheads="1"/>
            </p:cNvSpPr>
            <p:nvPr/>
          </p:nvSpPr>
          <p:spPr bwMode="auto">
            <a:xfrm>
              <a:off x="3277" y="3072"/>
              <a:ext cx="563" cy="385"/>
            </a:xfrm>
            <a:prstGeom prst="rect">
              <a:avLst/>
            </a:prstGeom>
            <a:noFill/>
            <a:ln w="12700">
              <a:noFill/>
              <a:miter lim="800000"/>
              <a:headEnd/>
              <a:tailEnd/>
            </a:ln>
            <a:effectLst/>
          </p:spPr>
          <p:txBody>
            <a:bodyPr/>
            <a:lstStyle/>
            <a:p>
              <a:endParaRPr lang="en-US" sz="2000">
                <a:solidFill>
                  <a:srgbClr val="644A1A"/>
                </a:solidFill>
                <a:cs typeface="Times New Roman" pitchFamily="18" charset="0"/>
              </a:endParaRPr>
            </a:p>
            <a:p>
              <a:endParaRPr lang="en-US" sz="2000">
                <a:solidFill>
                  <a:srgbClr val="644A1A"/>
                </a:solidFill>
              </a:endParaRPr>
            </a:p>
          </p:txBody>
        </p:sp>
        <p:sp>
          <p:nvSpPr>
            <p:cNvPr id="50" name="Rectangle 48"/>
            <p:cNvSpPr>
              <a:spLocks noChangeArrowheads="1"/>
            </p:cNvSpPr>
            <p:nvPr/>
          </p:nvSpPr>
          <p:spPr bwMode="auto">
            <a:xfrm>
              <a:off x="2928" y="3072"/>
              <a:ext cx="3006" cy="288"/>
            </a:xfrm>
            <a:prstGeom prst="rect">
              <a:avLst/>
            </a:prstGeom>
            <a:noFill/>
            <a:ln w="12700">
              <a:noFill/>
              <a:miter lim="800000"/>
              <a:headEnd/>
              <a:tailEnd/>
            </a:ln>
            <a:effectLst/>
          </p:spPr>
          <p:txBody>
            <a:bodyPr/>
            <a:lstStyle/>
            <a:p>
              <a:pPr algn="r"/>
              <a:r>
                <a:rPr lang="en-US" sz="2000" dirty="0">
                  <a:solidFill>
                    <a:srgbClr val="644A1A"/>
                  </a:solidFill>
                  <a:cs typeface="Times New Roman" pitchFamily="18" charset="0"/>
                </a:rPr>
                <a:t>Opens interest rate conversion menu</a:t>
              </a:r>
              <a:endParaRPr lang="en-US" sz="2000" dirty="0">
                <a:solidFill>
                  <a:srgbClr val="644A1A"/>
                </a:solidFill>
              </a:endParaRPr>
            </a:p>
          </p:txBody>
        </p:sp>
      </p:grpSp>
      <p:grpSp>
        <p:nvGrpSpPr>
          <p:cNvPr id="51" name="Group 65"/>
          <p:cNvGrpSpPr>
            <a:grpSpLocks/>
          </p:cNvGrpSpPr>
          <p:nvPr/>
        </p:nvGrpSpPr>
        <p:grpSpPr bwMode="auto">
          <a:xfrm>
            <a:off x="1971675" y="5989864"/>
            <a:ext cx="3429000" cy="457200"/>
            <a:chOff x="1728" y="3744"/>
            <a:chExt cx="2160" cy="288"/>
          </a:xfrm>
        </p:grpSpPr>
        <p:sp>
          <p:nvSpPr>
            <p:cNvPr id="52" name="Rectangle 50"/>
            <p:cNvSpPr>
              <a:spLocks noChangeArrowheads="1"/>
            </p:cNvSpPr>
            <p:nvPr/>
          </p:nvSpPr>
          <p:spPr bwMode="auto">
            <a:xfrm>
              <a:off x="1728" y="3744"/>
              <a:ext cx="1392" cy="288"/>
            </a:xfrm>
            <a:prstGeom prst="rect">
              <a:avLst/>
            </a:prstGeom>
            <a:noFill/>
            <a:ln w="12700">
              <a:noFill/>
              <a:miter lim="800000"/>
              <a:headEnd/>
              <a:tailEnd/>
            </a:ln>
            <a:effectLst/>
          </p:spPr>
          <p:txBody>
            <a:bodyPr/>
            <a:lstStyle/>
            <a:p>
              <a:r>
                <a:rPr lang="en-US" sz="2000">
                  <a:solidFill>
                    <a:srgbClr val="644A1A"/>
                  </a:solidFill>
                  <a:cs typeface="Times New Roman" pitchFamily="18" charset="0"/>
                </a:rPr>
                <a:t>[↓] [EFF=] </a:t>
              </a:r>
              <a:r>
                <a:rPr lang="en-US" sz="2000">
                  <a:solidFill>
                    <a:srgbClr val="644A1A"/>
                  </a:solidFill>
                </a:rPr>
                <a:t>[CPT]</a:t>
              </a:r>
            </a:p>
          </p:txBody>
        </p:sp>
        <p:sp>
          <p:nvSpPr>
            <p:cNvPr id="53" name="Rectangle 51"/>
            <p:cNvSpPr>
              <a:spLocks noChangeArrowheads="1"/>
            </p:cNvSpPr>
            <p:nvPr/>
          </p:nvSpPr>
          <p:spPr bwMode="auto">
            <a:xfrm>
              <a:off x="3345" y="3744"/>
              <a:ext cx="543" cy="240"/>
            </a:xfrm>
            <a:prstGeom prst="rect">
              <a:avLst/>
            </a:prstGeom>
            <a:noFill/>
            <a:ln w="12700">
              <a:noFill/>
              <a:miter lim="800000"/>
              <a:headEnd/>
              <a:tailEnd/>
            </a:ln>
            <a:effectLst/>
          </p:spPr>
          <p:txBody>
            <a:bodyPr/>
            <a:lstStyle/>
            <a:p>
              <a:r>
                <a:rPr lang="en-US" sz="2000">
                  <a:solidFill>
                    <a:srgbClr val="644A1A"/>
                  </a:solidFill>
                  <a:cs typeface="Times New Roman" pitchFamily="18" charset="0"/>
                </a:rPr>
                <a:t>19.56</a:t>
              </a:r>
            </a:p>
            <a:p>
              <a:endParaRPr lang="en-US" sz="2000">
                <a:solidFill>
                  <a:srgbClr val="644A1A"/>
                </a:solidFill>
              </a:endParaRPr>
            </a:p>
          </p:txBody>
        </p:sp>
      </p:grpSp>
      <p:sp>
        <p:nvSpPr>
          <p:cNvPr id="54" name="Rectangle 52"/>
          <p:cNvSpPr>
            <a:spLocks noChangeArrowheads="1"/>
          </p:cNvSpPr>
          <p:nvPr/>
        </p:nvSpPr>
        <p:spPr bwMode="auto">
          <a:xfrm>
            <a:off x="2809875" y="4008664"/>
            <a:ext cx="4410075" cy="519113"/>
          </a:xfrm>
          <a:prstGeom prst="rect">
            <a:avLst/>
          </a:prstGeom>
          <a:noFill/>
          <a:ln w="12700" cap="sq">
            <a:noFill/>
            <a:miter lim="800000"/>
            <a:headEnd type="none" w="sm" len="sm"/>
            <a:tailEnd type="none" w="sm" len="sm"/>
          </a:ln>
          <a:effectLst/>
        </p:spPr>
        <p:txBody>
          <a:bodyPr wrap="none">
            <a:spAutoFit/>
          </a:bodyPr>
          <a:lstStyle/>
          <a:p>
            <a:pPr eaLnBrk="1" hangingPunct="1">
              <a:spcBef>
                <a:spcPct val="20000"/>
              </a:spcBef>
              <a:buClr>
                <a:srgbClr val="000000"/>
              </a:buClr>
            </a:pPr>
            <a:r>
              <a:rPr lang="en-US">
                <a:solidFill>
                  <a:schemeClr val="tx2"/>
                </a:solidFill>
              </a:rPr>
              <a:t>Texas Instruments BAII Plus </a:t>
            </a:r>
          </a:p>
        </p:txBody>
      </p:sp>
      <p:grpSp>
        <p:nvGrpSpPr>
          <p:cNvPr id="55" name="Group 64"/>
          <p:cNvGrpSpPr>
            <a:grpSpLocks/>
          </p:cNvGrpSpPr>
          <p:nvPr/>
        </p:nvGrpSpPr>
        <p:grpSpPr bwMode="auto">
          <a:xfrm>
            <a:off x="1971675" y="5532664"/>
            <a:ext cx="5943600" cy="611188"/>
            <a:chOff x="1728" y="3456"/>
            <a:chExt cx="3744" cy="385"/>
          </a:xfrm>
        </p:grpSpPr>
        <p:sp>
          <p:nvSpPr>
            <p:cNvPr id="56" name="Rectangle 54"/>
            <p:cNvSpPr>
              <a:spLocks noChangeArrowheads="1"/>
            </p:cNvSpPr>
            <p:nvPr/>
          </p:nvSpPr>
          <p:spPr bwMode="auto">
            <a:xfrm>
              <a:off x="1728" y="3456"/>
              <a:ext cx="2208" cy="288"/>
            </a:xfrm>
            <a:prstGeom prst="rect">
              <a:avLst/>
            </a:prstGeom>
            <a:noFill/>
            <a:ln w="12700">
              <a:noFill/>
              <a:miter lim="800000"/>
              <a:headEnd/>
              <a:tailEnd/>
            </a:ln>
            <a:effectLst/>
          </p:spPr>
          <p:txBody>
            <a:bodyPr/>
            <a:lstStyle/>
            <a:p>
              <a:r>
                <a:rPr lang="en-US" sz="2000">
                  <a:solidFill>
                    <a:srgbClr val="644A1A"/>
                  </a:solidFill>
                </a:rPr>
                <a:t>[↓]</a:t>
              </a:r>
              <a:r>
                <a:rPr lang="en-US" sz="2000">
                  <a:solidFill>
                    <a:srgbClr val="644A1A"/>
                  </a:solidFill>
                  <a:cs typeface="Times New Roman" pitchFamily="18" charset="0"/>
                </a:rPr>
                <a:t>[NOM=] </a:t>
              </a:r>
              <a:r>
                <a:rPr lang="en-US" sz="2000">
                  <a:solidFill>
                    <a:srgbClr val="644A1A"/>
                  </a:solidFill>
                </a:rPr>
                <a:t>18</a:t>
              </a:r>
              <a:r>
                <a:rPr lang="en-US" sz="2400">
                  <a:solidFill>
                    <a:schemeClr val="tx1"/>
                  </a:solidFill>
                </a:rPr>
                <a:t> </a:t>
              </a:r>
              <a:r>
                <a:rPr lang="en-US" sz="2400">
                  <a:solidFill>
                    <a:srgbClr val="644A1A"/>
                  </a:solidFill>
                </a:rPr>
                <a:t>[</a:t>
              </a:r>
              <a:r>
                <a:rPr lang="en-US" sz="2000">
                  <a:solidFill>
                    <a:srgbClr val="644A1A"/>
                  </a:solidFill>
                </a:rPr>
                <a:t>ENTER]</a:t>
              </a:r>
            </a:p>
          </p:txBody>
        </p:sp>
        <p:sp>
          <p:nvSpPr>
            <p:cNvPr id="57" name="Rectangle 56"/>
            <p:cNvSpPr>
              <a:spLocks noChangeArrowheads="1"/>
            </p:cNvSpPr>
            <p:nvPr/>
          </p:nvSpPr>
          <p:spPr bwMode="auto">
            <a:xfrm>
              <a:off x="3956" y="3456"/>
              <a:ext cx="1516" cy="385"/>
            </a:xfrm>
            <a:prstGeom prst="rect">
              <a:avLst/>
            </a:prstGeom>
            <a:noFill/>
            <a:ln w="12700">
              <a:noFill/>
              <a:miter lim="800000"/>
              <a:headEnd/>
              <a:tailEnd/>
            </a:ln>
            <a:effectLst/>
          </p:spPr>
          <p:txBody>
            <a:bodyPr/>
            <a:lstStyle/>
            <a:p>
              <a:pPr algn="r"/>
              <a:r>
                <a:rPr lang="en-US" sz="2000">
                  <a:solidFill>
                    <a:srgbClr val="644A1A"/>
                  </a:solidFill>
                  <a:cs typeface="Times New Roman" pitchFamily="18" charset="0"/>
                </a:rPr>
                <a:t>Sets 18 APR.</a:t>
              </a:r>
            </a:p>
            <a:p>
              <a:pPr algn="r"/>
              <a:endParaRPr lang="en-US" sz="2000">
                <a:solidFill>
                  <a:srgbClr val="644A1A"/>
                </a:solidFill>
              </a:endParaRPr>
            </a:p>
          </p:txBody>
        </p:sp>
      </p:grpSp>
      <p:sp>
        <p:nvSpPr>
          <p:cNvPr id="58" name="Line 57"/>
          <p:cNvSpPr>
            <a:spLocks noChangeShapeType="1"/>
          </p:cNvSpPr>
          <p:nvPr/>
        </p:nvSpPr>
        <p:spPr bwMode="auto">
          <a:xfrm>
            <a:off x="1971675" y="4542064"/>
            <a:ext cx="6019800" cy="0"/>
          </a:xfrm>
          <a:prstGeom prst="line">
            <a:avLst/>
          </a:prstGeom>
          <a:noFill/>
          <a:ln w="28575" cap="sq">
            <a:solidFill>
              <a:srgbClr val="800000"/>
            </a:solidFill>
            <a:round/>
            <a:headEnd type="none" w="sm" len="sm"/>
            <a:tailEnd type="none" w="sm" len="sm"/>
          </a:ln>
          <a:effectLst/>
        </p:spPr>
        <p:txBody>
          <a:bodyPr wrap="none"/>
          <a:lstStyle/>
          <a:p>
            <a:endParaRPr lang="en-US"/>
          </a:p>
        </p:txBody>
      </p:sp>
      <p:grpSp>
        <p:nvGrpSpPr>
          <p:cNvPr id="59" name="Group 63"/>
          <p:cNvGrpSpPr>
            <a:grpSpLocks/>
          </p:cNvGrpSpPr>
          <p:nvPr/>
        </p:nvGrpSpPr>
        <p:grpSpPr bwMode="auto">
          <a:xfrm>
            <a:off x="1971675" y="5226277"/>
            <a:ext cx="6019800" cy="611187"/>
            <a:chOff x="1728" y="3263"/>
            <a:chExt cx="3792" cy="385"/>
          </a:xfrm>
        </p:grpSpPr>
        <p:sp>
          <p:nvSpPr>
            <p:cNvPr id="60" name="Rectangle 59"/>
            <p:cNvSpPr>
              <a:spLocks noChangeArrowheads="1"/>
            </p:cNvSpPr>
            <p:nvPr/>
          </p:nvSpPr>
          <p:spPr bwMode="auto">
            <a:xfrm>
              <a:off x="1728" y="3264"/>
              <a:ext cx="1392" cy="288"/>
            </a:xfrm>
            <a:prstGeom prst="rect">
              <a:avLst/>
            </a:prstGeom>
            <a:noFill/>
            <a:ln w="12700">
              <a:noFill/>
              <a:miter lim="800000"/>
              <a:headEnd/>
              <a:tailEnd/>
            </a:ln>
            <a:effectLst/>
          </p:spPr>
          <p:txBody>
            <a:bodyPr/>
            <a:lstStyle/>
            <a:p>
              <a:r>
                <a:rPr lang="en-US" sz="2000">
                  <a:solidFill>
                    <a:srgbClr val="644A1A"/>
                  </a:solidFill>
                  <a:cs typeface="Times New Roman" pitchFamily="18" charset="0"/>
                </a:rPr>
                <a:t>[↑] [C/Y=] 12</a:t>
              </a:r>
              <a:endParaRPr lang="en-US" sz="2000">
                <a:solidFill>
                  <a:srgbClr val="644A1A"/>
                </a:solidFill>
              </a:endParaRPr>
            </a:p>
          </p:txBody>
        </p:sp>
        <p:sp>
          <p:nvSpPr>
            <p:cNvPr id="61" name="Rectangle 61"/>
            <p:cNvSpPr>
              <a:spLocks noChangeArrowheads="1"/>
            </p:cNvSpPr>
            <p:nvPr/>
          </p:nvSpPr>
          <p:spPr bwMode="auto">
            <a:xfrm>
              <a:off x="2928" y="3263"/>
              <a:ext cx="2592" cy="385"/>
            </a:xfrm>
            <a:prstGeom prst="rect">
              <a:avLst/>
            </a:prstGeom>
            <a:noFill/>
            <a:ln w="12700">
              <a:noFill/>
              <a:miter lim="800000"/>
              <a:headEnd/>
              <a:tailEnd/>
            </a:ln>
            <a:effectLst/>
          </p:spPr>
          <p:txBody>
            <a:bodyPr/>
            <a:lstStyle/>
            <a:p>
              <a:pPr algn="r"/>
              <a:r>
                <a:rPr lang="en-US" sz="2000" dirty="0">
                  <a:solidFill>
                    <a:srgbClr val="644A1A"/>
                  </a:solidFill>
                  <a:cs typeface="Times New Roman" pitchFamily="18" charset="0"/>
                </a:rPr>
                <a:t>Sets 12 payments per year</a:t>
              </a:r>
              <a:endParaRPr lang="en-US" sz="2000" dirty="0">
                <a:solidFill>
                  <a:srgbClr val="644A1A"/>
                </a:solidFill>
              </a:endParaRPr>
            </a:p>
          </p:txBody>
        </p:sp>
      </p:grpSp>
    </p:spTree>
    <p:extLst>
      <p:ext uri="{BB962C8B-B14F-4D97-AF65-F5344CB8AC3E}">
        <p14:creationId xmlns:p14="http://schemas.microsoft.com/office/powerpoint/2010/main" val="42039506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93163"/>
          </a:xfrm>
        </p:spPr>
        <p:txBody>
          <a:bodyPr/>
          <a:lstStyle/>
          <a:p>
            <a:r>
              <a:rPr lang="en-US" sz="3400" dirty="0" smtClean="0"/>
              <a:t>The One-period Case: Present Value</a:t>
            </a:r>
            <a:endParaRPr lang="en-US" sz="3400" dirty="0"/>
          </a:p>
        </p:txBody>
      </p:sp>
      <p:sp>
        <p:nvSpPr>
          <p:cNvPr id="3" name="Content Placeholder 2"/>
          <p:cNvSpPr>
            <a:spLocks noGrp="1"/>
          </p:cNvSpPr>
          <p:nvPr>
            <p:ph idx="1"/>
          </p:nvPr>
        </p:nvSpPr>
        <p:spPr>
          <a:xfrm>
            <a:off x="498475" y="1487714"/>
            <a:ext cx="7426326" cy="1284515"/>
          </a:xfrm>
        </p:spPr>
        <p:txBody>
          <a:bodyPr/>
          <a:lstStyle/>
          <a:p>
            <a:r>
              <a:rPr lang="en-US" dirty="0"/>
              <a:t>If you were to be promised $10,000 due in one year when interest rates are at 5-percent, </a:t>
            </a:r>
            <a:r>
              <a:rPr lang="en-US" dirty="0" smtClean="0"/>
              <a:t>how much is your money worth today? </a:t>
            </a:r>
            <a:endParaRPr lang="en-US" dirty="0"/>
          </a:p>
          <a:p>
            <a:endParaRPr lang="en-US" dirty="0"/>
          </a:p>
        </p:txBody>
      </p:sp>
      <p:graphicFrame>
        <p:nvGraphicFramePr>
          <p:cNvPr id="4" name="Object 3"/>
          <p:cNvGraphicFramePr>
            <a:graphicFrameLocks noChangeAspect="1"/>
          </p:cNvGraphicFramePr>
          <p:nvPr/>
        </p:nvGraphicFramePr>
        <p:xfrm>
          <a:off x="2590800" y="2819400"/>
          <a:ext cx="3200400" cy="971550"/>
        </p:xfrm>
        <a:graphic>
          <a:graphicData uri="http://schemas.openxmlformats.org/presentationml/2006/ole">
            <mc:AlternateContent xmlns:mc="http://schemas.openxmlformats.org/markup-compatibility/2006">
              <mc:Choice xmlns:v="urn:schemas-microsoft-com:vml" Requires="v">
                <p:oleObj spid="_x0000_s3092" name="Equation" r:id="rId4" imgW="41481000" imgH="12575880" progId="Equation.3">
                  <p:embed/>
                </p:oleObj>
              </mc:Choice>
              <mc:Fallback>
                <p:oleObj name="Equation" r:id="rId4" imgW="41481000" imgH="125758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819400"/>
                        <a:ext cx="32004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Content Placeholder 2"/>
          <p:cNvSpPr txBox="1">
            <a:spLocks/>
          </p:cNvSpPr>
          <p:nvPr/>
        </p:nvSpPr>
        <p:spPr>
          <a:xfrm>
            <a:off x="810532" y="3827236"/>
            <a:ext cx="7426326" cy="1284515"/>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en-US" dirty="0">
                <a:solidFill>
                  <a:srgbClr val="644A1A"/>
                </a:solidFill>
                <a:cs typeface="Times New Roman" pitchFamily="18" charset="0"/>
              </a:rPr>
              <a:t>The amount that a borrower would need to set aside today </a:t>
            </a:r>
            <a:r>
              <a:rPr lang="en-US" dirty="0" smtClean="0">
                <a:solidFill>
                  <a:srgbClr val="644A1A"/>
                </a:solidFill>
                <a:cs typeface="Times New Roman" pitchFamily="18" charset="0"/>
              </a:rPr>
              <a:t>to </a:t>
            </a:r>
            <a:r>
              <a:rPr lang="en-US" dirty="0">
                <a:solidFill>
                  <a:srgbClr val="644A1A"/>
                </a:solidFill>
                <a:cs typeface="Times New Roman" pitchFamily="18" charset="0"/>
              </a:rPr>
              <a:t>able to meet the promised payment of $10,000 in one year is call the </a:t>
            </a:r>
            <a:r>
              <a:rPr lang="en-US" i="1" dirty="0">
                <a:solidFill>
                  <a:srgbClr val="644A1A"/>
                </a:solidFill>
                <a:cs typeface="Times New Roman" pitchFamily="18" charset="0"/>
              </a:rPr>
              <a:t>Present Value</a:t>
            </a:r>
            <a:r>
              <a:rPr lang="en-US" dirty="0">
                <a:solidFill>
                  <a:srgbClr val="644A1A"/>
                </a:solidFill>
                <a:cs typeface="Times New Roman" pitchFamily="18" charset="0"/>
              </a:rPr>
              <a:t> (</a:t>
            </a:r>
            <a:r>
              <a:rPr lang="en-US" i="1" dirty="0">
                <a:solidFill>
                  <a:srgbClr val="644A1A"/>
                </a:solidFill>
                <a:cs typeface="Times New Roman" pitchFamily="18" charset="0"/>
              </a:rPr>
              <a:t>PV</a:t>
            </a:r>
            <a:r>
              <a:rPr lang="en-US" dirty="0">
                <a:solidFill>
                  <a:srgbClr val="644A1A"/>
                </a:solidFill>
                <a:cs typeface="Times New Roman" pitchFamily="18" charset="0"/>
              </a:rPr>
              <a:t>) of $10,000.</a:t>
            </a:r>
          </a:p>
          <a:p>
            <a:endParaRPr lang="en-US" dirty="0"/>
          </a:p>
        </p:txBody>
      </p:sp>
      <p:sp>
        <p:nvSpPr>
          <p:cNvPr id="6" name="Rectangle 7"/>
          <p:cNvSpPr>
            <a:spLocks noChangeArrowheads="1"/>
          </p:cNvSpPr>
          <p:nvPr/>
        </p:nvSpPr>
        <p:spPr bwMode="auto">
          <a:xfrm>
            <a:off x="2426873" y="5125586"/>
            <a:ext cx="6019800" cy="519113"/>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buClr>
                <a:srgbClr val="671739"/>
              </a:buClr>
            </a:pPr>
            <a:r>
              <a:rPr lang="en-US" dirty="0">
                <a:solidFill>
                  <a:srgbClr val="644A1A"/>
                </a:solidFill>
                <a:cs typeface="Times New Roman" pitchFamily="18" charset="0"/>
              </a:rPr>
              <a:t>Note that $10,000</a:t>
            </a:r>
            <a:r>
              <a:rPr lang="en-US" dirty="0">
                <a:solidFill>
                  <a:srgbClr val="644A1A"/>
                </a:solidFill>
              </a:rPr>
              <a:t> = $9,523.81</a:t>
            </a:r>
            <a:r>
              <a:rPr lang="en-US" dirty="0">
                <a:solidFill>
                  <a:srgbClr val="644A1A"/>
                </a:solidFill>
                <a:cs typeface="Times New Roman" pitchFamily="18" charset="0"/>
              </a:rPr>
              <a:t>×(1.05).</a:t>
            </a:r>
          </a:p>
        </p:txBody>
      </p:sp>
    </p:spTree>
    <p:extLst>
      <p:ext uri="{BB962C8B-B14F-4D97-AF65-F5344CB8AC3E}">
        <p14:creationId xmlns:p14="http://schemas.microsoft.com/office/powerpoint/2010/main" val="29405189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Firm Worth?</a:t>
            </a:r>
            <a:endParaRPr lang="en-US" dirty="0"/>
          </a:p>
        </p:txBody>
      </p:sp>
      <p:sp>
        <p:nvSpPr>
          <p:cNvPr id="3" name="Content Placeholder 2"/>
          <p:cNvSpPr>
            <a:spLocks noGrp="1"/>
          </p:cNvSpPr>
          <p:nvPr>
            <p:ph idx="1"/>
          </p:nvPr>
        </p:nvSpPr>
        <p:spPr>
          <a:xfrm>
            <a:off x="498474" y="1211943"/>
            <a:ext cx="7556313" cy="2939143"/>
          </a:xfrm>
        </p:spPr>
        <p:txBody>
          <a:bodyPr/>
          <a:lstStyle/>
          <a:p>
            <a:r>
              <a:rPr lang="en-US" dirty="0"/>
              <a:t>We have so far focused more on present values because we are interested in valuation (of the firm, of the project) in this class. </a:t>
            </a:r>
          </a:p>
          <a:p>
            <a:r>
              <a:rPr lang="en-US" dirty="0"/>
              <a:t>Conceptually, a firm should be worth the present value of the firm’s cash flows.</a:t>
            </a:r>
          </a:p>
          <a:p>
            <a:r>
              <a:rPr lang="en-US" dirty="0"/>
              <a:t>The tricky part is determining the size, timing and </a:t>
            </a:r>
            <a:r>
              <a:rPr lang="en-US" i="1" dirty="0"/>
              <a:t>risk</a:t>
            </a:r>
            <a:r>
              <a:rPr lang="en-US" dirty="0"/>
              <a:t> of those cash flows.</a:t>
            </a:r>
          </a:p>
          <a:p>
            <a:pPr marL="0" indent="0">
              <a:buNone/>
            </a:pPr>
            <a:endParaRPr lang="en-US" dirty="0"/>
          </a:p>
        </p:txBody>
      </p:sp>
    </p:spTree>
    <p:extLst>
      <p:ext uri="{BB962C8B-B14F-4D97-AF65-F5344CB8AC3E}">
        <p14:creationId xmlns:p14="http://schemas.microsoft.com/office/powerpoint/2010/main" val="6935725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learn so far?</a:t>
            </a:r>
            <a:endParaRPr lang="en-US" dirty="0"/>
          </a:p>
        </p:txBody>
      </p:sp>
      <p:cxnSp>
        <p:nvCxnSpPr>
          <p:cNvPr id="4" name="Straight Arrow Connector 3"/>
          <p:cNvCxnSpPr/>
          <p:nvPr/>
        </p:nvCxnSpPr>
        <p:spPr>
          <a:xfrm flipV="1">
            <a:off x="405249" y="2434379"/>
            <a:ext cx="7917545" cy="725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898734" y="2303750"/>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05249" y="1916666"/>
            <a:ext cx="1185183" cy="369332"/>
          </a:xfrm>
          <a:prstGeom prst="rect">
            <a:avLst/>
          </a:prstGeom>
          <a:noFill/>
        </p:spPr>
        <p:txBody>
          <a:bodyPr wrap="square" rtlCol="0">
            <a:spAutoFit/>
          </a:bodyPr>
          <a:lstStyle/>
          <a:p>
            <a:r>
              <a:rPr lang="en-US" dirty="0" smtClean="0"/>
              <a:t>OFCF1</a:t>
            </a:r>
            <a:endParaRPr lang="en-US" dirty="0"/>
          </a:p>
        </p:txBody>
      </p:sp>
      <p:cxnSp>
        <p:nvCxnSpPr>
          <p:cNvPr id="7" name="Straight Connector 6"/>
          <p:cNvCxnSpPr/>
          <p:nvPr/>
        </p:nvCxnSpPr>
        <p:spPr>
          <a:xfrm>
            <a:off x="2083917" y="2321502"/>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590432" y="1934418"/>
            <a:ext cx="1185183" cy="369332"/>
          </a:xfrm>
          <a:prstGeom prst="rect">
            <a:avLst/>
          </a:prstGeom>
          <a:noFill/>
        </p:spPr>
        <p:txBody>
          <a:bodyPr wrap="square" rtlCol="0">
            <a:spAutoFit/>
          </a:bodyPr>
          <a:lstStyle/>
          <a:p>
            <a:r>
              <a:rPr lang="en-US" dirty="0" smtClean="0"/>
              <a:t>OFCF2</a:t>
            </a:r>
            <a:endParaRPr lang="en-US" dirty="0"/>
          </a:p>
        </p:txBody>
      </p:sp>
      <p:cxnSp>
        <p:nvCxnSpPr>
          <p:cNvPr id="9" name="Straight Connector 8"/>
          <p:cNvCxnSpPr/>
          <p:nvPr/>
        </p:nvCxnSpPr>
        <p:spPr>
          <a:xfrm>
            <a:off x="3421500" y="2354550"/>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928015" y="1967466"/>
            <a:ext cx="1185183" cy="369332"/>
          </a:xfrm>
          <a:prstGeom prst="rect">
            <a:avLst/>
          </a:prstGeom>
          <a:noFill/>
        </p:spPr>
        <p:txBody>
          <a:bodyPr wrap="square" rtlCol="0">
            <a:spAutoFit/>
          </a:bodyPr>
          <a:lstStyle/>
          <a:p>
            <a:r>
              <a:rPr lang="en-US" dirty="0" smtClean="0"/>
              <a:t>OFCF3</a:t>
            </a:r>
            <a:endParaRPr lang="en-US" dirty="0"/>
          </a:p>
        </p:txBody>
      </p:sp>
      <p:cxnSp>
        <p:nvCxnSpPr>
          <p:cNvPr id="11" name="Straight Connector 10"/>
          <p:cNvCxnSpPr/>
          <p:nvPr/>
        </p:nvCxnSpPr>
        <p:spPr>
          <a:xfrm>
            <a:off x="6839614" y="2339254"/>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346129" y="1952170"/>
            <a:ext cx="1185183" cy="369332"/>
          </a:xfrm>
          <a:prstGeom prst="rect">
            <a:avLst/>
          </a:prstGeom>
          <a:noFill/>
        </p:spPr>
        <p:txBody>
          <a:bodyPr wrap="square" rtlCol="0">
            <a:spAutoFit/>
          </a:bodyPr>
          <a:lstStyle/>
          <a:p>
            <a:r>
              <a:rPr lang="en-US" dirty="0" err="1" smtClean="0"/>
              <a:t>OFCFn</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2775615" y="3116550"/>
                <a:ext cx="2761462" cy="8485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𝑉</m:t>
                          </m:r>
                        </m:e>
                        <m:sub>
                          <m:r>
                            <a:rPr lang="en-US" b="0" i="1" smtClean="0">
                              <a:latin typeface="Cambria Math"/>
                            </a:rPr>
                            <m:t>𝑑</m:t>
                          </m:r>
                          <m:r>
                            <a:rPr lang="en-US" b="0" i="1" smtClean="0">
                              <a:latin typeface="Cambria Math"/>
                            </a:rPr>
                            <m:t>+</m:t>
                          </m:r>
                          <m:r>
                            <a:rPr lang="en-US" b="0" i="1" smtClean="0">
                              <a:latin typeface="Cambria Math"/>
                            </a:rPr>
                            <m:t>𝑒</m:t>
                          </m:r>
                        </m:sub>
                      </m:sSub>
                      <m:r>
                        <a:rPr lang="en-US" b="0" i="1" smtClean="0">
                          <a:latin typeface="Cambria Math"/>
                        </a:rPr>
                        <m:t>=</m:t>
                      </m:r>
                      <m:nary>
                        <m:naryPr>
                          <m:chr m:val="∑"/>
                          <m:ctrlPr>
                            <a:rPr lang="en-US" b="0" i="1" smtClean="0">
                              <a:latin typeface="Cambria Math"/>
                            </a:rPr>
                          </m:ctrlPr>
                        </m:naryPr>
                        <m:sub>
                          <m:r>
                            <m:rPr>
                              <m:brk m:alnAt="23"/>
                            </m:rPr>
                            <a:rPr lang="en-US" b="0" i="1" smtClean="0">
                              <a:latin typeface="Cambria Math"/>
                            </a:rPr>
                            <m:t>𝑡</m:t>
                          </m:r>
                          <m:r>
                            <a:rPr lang="en-US" b="0" i="1" smtClean="0">
                              <a:latin typeface="Cambria Math"/>
                            </a:rPr>
                            <m:t>=1</m:t>
                          </m:r>
                        </m:sub>
                        <m:sup>
                          <m:r>
                            <a:rPr lang="en-US" b="0" i="1" smtClean="0">
                              <a:latin typeface="Cambria Math"/>
                            </a:rPr>
                            <m:t>𝑛</m:t>
                          </m:r>
                        </m:sup>
                        <m:e>
                          <m:f>
                            <m:fPr>
                              <m:ctrlPr>
                                <a:rPr lang="en-US" b="0" i="1" smtClean="0">
                                  <a:latin typeface="Cambria Math"/>
                                </a:rPr>
                              </m:ctrlPr>
                            </m:fPr>
                            <m:num>
                              <m:sSub>
                                <m:sSubPr>
                                  <m:ctrlPr>
                                    <a:rPr lang="en-US" b="0" i="1" smtClean="0">
                                      <a:latin typeface="Cambria Math"/>
                                    </a:rPr>
                                  </m:ctrlPr>
                                </m:sSubPr>
                                <m:e>
                                  <m:r>
                                    <a:rPr lang="en-US" b="0" i="1" smtClean="0">
                                      <a:latin typeface="Cambria Math"/>
                                    </a:rPr>
                                    <m:t>𝑂𝐹𝐶𝐹</m:t>
                                  </m:r>
                                </m:e>
                                <m:sub>
                                  <m:r>
                                    <a:rPr lang="en-US" b="0" i="1" smtClean="0">
                                      <a:latin typeface="Cambria Math"/>
                                    </a:rPr>
                                    <m:t>𝑡</m:t>
                                  </m:r>
                                </m:sub>
                              </m:sSub>
                            </m:num>
                            <m:den>
                              <m:sSup>
                                <m:sSupPr>
                                  <m:ctrlPr>
                                    <a:rPr lang="en-US" b="0" i="1" smtClean="0">
                                      <a:latin typeface="Cambria Math"/>
                                    </a:rPr>
                                  </m:ctrlPr>
                                </m:sSupPr>
                                <m:e>
                                  <m:r>
                                    <a:rPr lang="en-US" b="0" i="1" smtClean="0">
                                      <a:latin typeface="Cambria Math"/>
                                    </a:rPr>
                                    <m:t>(1+</m:t>
                                  </m:r>
                                  <m:r>
                                    <a:rPr lang="en-US" b="0" i="1" smtClean="0">
                                      <a:latin typeface="Cambria Math"/>
                                    </a:rPr>
                                    <m:t>𝑊𝐴𝐶𝐶</m:t>
                                  </m:r>
                                  <m:r>
                                    <a:rPr lang="en-US" b="0" i="1" smtClean="0">
                                      <a:latin typeface="Cambria Math"/>
                                    </a:rPr>
                                    <m:t>)</m:t>
                                  </m:r>
                                </m:e>
                                <m:sup>
                                  <m:r>
                                    <a:rPr lang="en-US" b="0" i="1" smtClean="0">
                                      <a:latin typeface="Cambria Math"/>
                                    </a:rPr>
                                    <m:t>𝑡</m:t>
                                  </m:r>
                                </m:sup>
                              </m:sSup>
                            </m:den>
                          </m:f>
                        </m:e>
                      </m:nary>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2775615" y="3116550"/>
                <a:ext cx="2761462" cy="84850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235778" y="5519443"/>
                <a:ext cx="175483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𝑉</m:t>
                          </m:r>
                        </m:e>
                        <m:sub>
                          <m:r>
                            <a:rPr lang="en-US" b="0" i="1" smtClean="0">
                              <a:latin typeface="Cambria Math"/>
                            </a:rPr>
                            <m:t>𝑒</m:t>
                          </m:r>
                        </m:sub>
                      </m:sSub>
                      <m:r>
                        <a:rPr lang="en-US" b="0" i="1" smtClean="0">
                          <a:latin typeface="Cambria Math"/>
                        </a:rPr>
                        <m:t>=</m:t>
                      </m:r>
                      <m:sSub>
                        <m:sSubPr>
                          <m:ctrlPr>
                            <a:rPr lang="en-US" b="0" i="1" smtClean="0">
                              <a:latin typeface="Cambria Math"/>
                            </a:rPr>
                          </m:ctrlPr>
                        </m:sSubPr>
                        <m:e>
                          <m:r>
                            <a:rPr lang="en-US" b="0" i="1" smtClean="0">
                              <a:latin typeface="Cambria Math"/>
                            </a:rPr>
                            <m:t>𝑉</m:t>
                          </m:r>
                        </m:e>
                        <m:sub>
                          <m:r>
                            <a:rPr lang="en-US" b="0" i="1" smtClean="0">
                              <a:latin typeface="Cambria Math"/>
                            </a:rPr>
                            <m:t>𝑑</m:t>
                          </m:r>
                          <m:r>
                            <a:rPr lang="en-US" b="0" i="1" smtClean="0">
                              <a:latin typeface="Cambria Math"/>
                            </a:rPr>
                            <m:t>+</m:t>
                          </m:r>
                          <m:r>
                            <a:rPr lang="en-US" b="0" i="1" smtClean="0">
                              <a:latin typeface="Cambria Math"/>
                            </a:rPr>
                            <m:t>𝑒</m:t>
                          </m:r>
                        </m:sub>
                      </m:sSub>
                      <m:r>
                        <a:rPr lang="en-US" b="0" i="1" smtClean="0">
                          <a:latin typeface="Cambria Math"/>
                        </a:rPr>
                        <m:t>−</m:t>
                      </m:r>
                      <m:sSub>
                        <m:sSubPr>
                          <m:ctrlPr>
                            <a:rPr lang="en-US" b="0" i="1" smtClean="0">
                              <a:latin typeface="Cambria Math"/>
                            </a:rPr>
                          </m:ctrlPr>
                        </m:sSubPr>
                        <m:e>
                          <m:r>
                            <a:rPr lang="en-US" b="0" i="1" smtClean="0">
                              <a:latin typeface="Cambria Math"/>
                            </a:rPr>
                            <m:t>𝑉</m:t>
                          </m:r>
                        </m:e>
                        <m:sub>
                          <m:r>
                            <a:rPr lang="en-US" b="0" i="1" smtClean="0">
                              <a:latin typeface="Cambria Math"/>
                            </a:rPr>
                            <m:t>𝑑</m:t>
                          </m:r>
                        </m:sub>
                      </m:sSub>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3235778" y="5519443"/>
                <a:ext cx="1754839" cy="369332"/>
              </a:xfrm>
              <a:prstGeom prst="rect">
                <a:avLst/>
              </a:prstGeom>
              <a:blipFill rotWithShape="1">
                <a:blip r:embed="rId4"/>
                <a:stretch>
                  <a:fillRect/>
                </a:stretch>
              </a:blipFill>
            </p:spPr>
            <p:txBody>
              <a:bodyPr/>
              <a:lstStyle/>
              <a:p>
                <a:r>
                  <a:rPr lang="en-US">
                    <a:noFill/>
                  </a:rPr>
                  <a:t> </a:t>
                </a:r>
              </a:p>
            </p:txBody>
          </p:sp>
        </mc:Fallback>
      </mc:AlternateContent>
      <p:cxnSp>
        <p:nvCxnSpPr>
          <p:cNvPr id="15" name="Straight Arrow Connector 14"/>
          <p:cNvCxnSpPr/>
          <p:nvPr/>
        </p:nvCxnSpPr>
        <p:spPr>
          <a:xfrm flipV="1">
            <a:off x="2459023" y="3769694"/>
            <a:ext cx="468992" cy="3193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5033764" y="2913351"/>
            <a:ext cx="503313" cy="3918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flipV="1">
            <a:off x="5033765" y="3929352"/>
            <a:ext cx="503312" cy="2902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666680" y="2913351"/>
            <a:ext cx="3062514" cy="369332"/>
          </a:xfrm>
          <a:prstGeom prst="rect">
            <a:avLst/>
          </a:prstGeom>
          <a:noFill/>
        </p:spPr>
        <p:txBody>
          <a:bodyPr wrap="square" rtlCol="0">
            <a:spAutoFit/>
          </a:bodyPr>
          <a:lstStyle/>
          <a:p>
            <a:r>
              <a:rPr lang="en-US" dirty="0" smtClean="0"/>
              <a:t>Operating Free Cash Flows</a:t>
            </a:r>
            <a:endParaRPr lang="en-US" dirty="0"/>
          </a:p>
        </p:txBody>
      </p:sp>
      <p:sp>
        <p:nvSpPr>
          <p:cNvPr id="19" name="TextBox 18"/>
          <p:cNvSpPr txBox="1"/>
          <p:nvPr/>
        </p:nvSpPr>
        <p:spPr>
          <a:xfrm>
            <a:off x="5666680" y="4219636"/>
            <a:ext cx="1756228" cy="923330"/>
          </a:xfrm>
          <a:prstGeom prst="rect">
            <a:avLst/>
          </a:prstGeom>
          <a:noFill/>
        </p:spPr>
        <p:txBody>
          <a:bodyPr wrap="square" rtlCol="0">
            <a:spAutoFit/>
          </a:bodyPr>
          <a:lstStyle/>
          <a:p>
            <a:r>
              <a:rPr lang="en-US" dirty="0" smtClean="0"/>
              <a:t>Weighted Average Cost of Capital</a:t>
            </a:r>
            <a:endParaRPr lang="en-US" dirty="0"/>
          </a:p>
        </p:txBody>
      </p:sp>
      <p:sp>
        <p:nvSpPr>
          <p:cNvPr id="20" name="TextBox 19"/>
          <p:cNvSpPr txBox="1"/>
          <p:nvPr/>
        </p:nvSpPr>
        <p:spPr>
          <a:xfrm>
            <a:off x="1704280" y="4219636"/>
            <a:ext cx="1574645" cy="646331"/>
          </a:xfrm>
          <a:prstGeom prst="rect">
            <a:avLst/>
          </a:prstGeom>
          <a:noFill/>
        </p:spPr>
        <p:txBody>
          <a:bodyPr wrap="square" rtlCol="0">
            <a:spAutoFit/>
          </a:bodyPr>
          <a:lstStyle/>
          <a:p>
            <a:r>
              <a:rPr lang="en-US" dirty="0" smtClean="0"/>
              <a:t>Total Value of Firm</a:t>
            </a:r>
            <a:endParaRPr lang="en-US" dirty="0"/>
          </a:p>
        </p:txBody>
      </p:sp>
      <p:cxnSp>
        <p:nvCxnSpPr>
          <p:cNvPr id="21" name="Straight Arrow Connector 20"/>
          <p:cNvCxnSpPr/>
          <p:nvPr/>
        </p:nvCxnSpPr>
        <p:spPr>
          <a:xfrm flipV="1">
            <a:off x="2693519" y="5888775"/>
            <a:ext cx="585406" cy="1016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flipV="1">
            <a:off x="4990617" y="5888775"/>
            <a:ext cx="546460" cy="2032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997839" y="5990379"/>
            <a:ext cx="2522767" cy="369332"/>
          </a:xfrm>
          <a:prstGeom prst="rect">
            <a:avLst/>
          </a:prstGeom>
          <a:noFill/>
        </p:spPr>
        <p:txBody>
          <a:bodyPr wrap="square" rtlCol="0">
            <a:spAutoFit/>
          </a:bodyPr>
          <a:lstStyle/>
          <a:p>
            <a:r>
              <a:rPr lang="en-US" dirty="0" smtClean="0"/>
              <a:t>Value of the Equity</a:t>
            </a:r>
            <a:endParaRPr lang="en-US" dirty="0"/>
          </a:p>
        </p:txBody>
      </p:sp>
      <p:sp>
        <p:nvSpPr>
          <p:cNvPr id="24" name="TextBox 23"/>
          <p:cNvSpPr txBox="1"/>
          <p:nvPr/>
        </p:nvSpPr>
        <p:spPr>
          <a:xfrm>
            <a:off x="4481508" y="6091979"/>
            <a:ext cx="2522767" cy="369332"/>
          </a:xfrm>
          <a:prstGeom prst="rect">
            <a:avLst/>
          </a:prstGeom>
          <a:noFill/>
        </p:spPr>
        <p:txBody>
          <a:bodyPr wrap="square" rtlCol="0">
            <a:spAutoFit/>
          </a:bodyPr>
          <a:lstStyle/>
          <a:p>
            <a:r>
              <a:rPr lang="en-US" dirty="0" smtClean="0"/>
              <a:t>Value of the Debt</a:t>
            </a:r>
            <a:endParaRPr lang="en-US" dirty="0"/>
          </a:p>
        </p:txBody>
      </p:sp>
    </p:spTree>
    <p:extLst>
      <p:ext uri="{BB962C8B-B14F-4D97-AF65-F5344CB8AC3E}">
        <p14:creationId xmlns:p14="http://schemas.microsoft.com/office/powerpoint/2010/main" val="27962736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127229" y="2469273"/>
                <a:ext cx="6671826"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𝑂𝐹𝐶𝐹</m:t>
                      </m:r>
                      <m:r>
                        <a:rPr lang="en-US" b="0" i="1" smtClean="0">
                          <a:latin typeface="Cambria Math"/>
                        </a:rPr>
                        <m:t>=</m:t>
                      </m:r>
                      <m:r>
                        <a:rPr lang="en-US" b="0" i="1" smtClean="0">
                          <a:latin typeface="Cambria Math"/>
                        </a:rPr>
                        <m:t>𝐸𝐵𝐼𝑇</m:t>
                      </m:r>
                      <m:d>
                        <m:dPr>
                          <m:ctrlPr>
                            <a:rPr lang="en-US" b="0" i="1" smtClean="0">
                              <a:latin typeface="Cambria Math"/>
                            </a:rPr>
                          </m:ctrlPr>
                        </m:dPr>
                        <m:e>
                          <m:r>
                            <a:rPr lang="en-US" b="0" i="1" smtClean="0">
                              <a:latin typeface="Cambria Math"/>
                            </a:rPr>
                            <m:t>1−</m:t>
                          </m:r>
                          <m:r>
                            <a:rPr lang="en-US" b="0" i="1" smtClean="0">
                              <a:latin typeface="Cambria Math"/>
                            </a:rPr>
                            <m:t>𝑇𝑎𝑥</m:t>
                          </m:r>
                        </m:e>
                      </m:d>
                      <m:r>
                        <a:rPr lang="en-US" b="0" i="1" smtClean="0">
                          <a:latin typeface="Cambria Math"/>
                        </a:rPr>
                        <m:t>+</m:t>
                      </m:r>
                      <m:r>
                        <a:rPr lang="en-US" b="0" i="1" smtClean="0">
                          <a:latin typeface="Cambria Math"/>
                        </a:rPr>
                        <m:t>𝐷𝑒𝑝𝑟𝑒𝑐𝑖𝑎𝑡𝑖𝑜𝑛</m:t>
                      </m:r>
                      <m:r>
                        <a:rPr lang="en-US" b="0" i="1" smtClean="0">
                          <a:latin typeface="Cambria Math"/>
                        </a:rPr>
                        <m:t>−</m:t>
                      </m:r>
                      <m:r>
                        <a:rPr lang="en-US" b="0" i="1" smtClean="0">
                          <a:latin typeface="Cambria Math"/>
                        </a:rPr>
                        <m:t>𝐶𝑎𝑝𝑖𝑡𝑎𝑙</m:t>
                      </m:r>
                      <m:r>
                        <a:rPr lang="en-US" b="0" i="1" smtClean="0">
                          <a:latin typeface="Cambria Math"/>
                        </a:rPr>
                        <m:t> </m:t>
                      </m:r>
                      <m:r>
                        <a:rPr lang="en-US" b="0" i="1" smtClean="0">
                          <a:latin typeface="Cambria Math"/>
                        </a:rPr>
                        <m:t>𝐸𝑥𝑝𝑒𝑛𝑑𝑖𝑡𝑢𝑟𝑒</m:t>
                      </m:r>
                    </m:oMath>
                  </m:oMathPara>
                </a14:m>
                <a:endParaRPr lang="en-US" b="0" i="1" dirty="0" smtClean="0">
                  <a:latin typeface="Cambria Math"/>
                </a:endParaRPr>
              </a:p>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1" smtClean="0">
                          <a:latin typeface="Cambria Math"/>
                          <a:ea typeface="Cambria Math"/>
                        </a:rPr>
                        <m:t>∆</m:t>
                      </m:r>
                      <m:r>
                        <a:rPr lang="en-US" b="0" i="1" smtClean="0">
                          <a:latin typeface="Cambria Math"/>
                          <a:ea typeface="Cambria Math"/>
                        </a:rPr>
                        <m:t>𝑊𝑜𝑟𝑘𝑖𝑛𝑔</m:t>
                      </m:r>
                      <m:r>
                        <a:rPr lang="en-US" b="0" i="1" smtClean="0">
                          <a:latin typeface="Cambria Math"/>
                          <a:ea typeface="Cambria Math"/>
                        </a:rPr>
                        <m:t> </m:t>
                      </m:r>
                      <m:r>
                        <a:rPr lang="en-US" b="0" i="1" smtClean="0">
                          <a:latin typeface="Cambria Math"/>
                          <a:ea typeface="Cambria Math"/>
                        </a:rPr>
                        <m:t>𝐶𝑎𝑝𝑖𝑡𝑎𝑙</m:t>
                      </m:r>
                      <m:r>
                        <a:rPr lang="en-US" b="0" i="1" smtClean="0">
                          <a:latin typeface="Cambria Math"/>
                          <a:ea typeface="Cambria Math"/>
                        </a:rPr>
                        <m:t>−∆</m:t>
                      </m:r>
                      <m:r>
                        <a:rPr lang="en-US" b="0" i="1" smtClean="0">
                          <a:latin typeface="Cambria Math"/>
                          <a:ea typeface="Cambria Math"/>
                        </a:rPr>
                        <m:t>𝑂𝑡h𝑒𝑟</m:t>
                      </m:r>
                      <m:r>
                        <a:rPr lang="en-US" b="0" i="1" smtClean="0">
                          <a:latin typeface="Cambria Math"/>
                          <a:ea typeface="Cambria Math"/>
                        </a:rPr>
                        <m:t> </m:t>
                      </m:r>
                      <m:r>
                        <a:rPr lang="en-US" b="0" i="1" smtClean="0">
                          <a:latin typeface="Cambria Math"/>
                          <a:ea typeface="Cambria Math"/>
                        </a:rPr>
                        <m:t>𝐴𝑠𝑠𝑒𝑡𝑠</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1127229" y="2469273"/>
                <a:ext cx="6671826" cy="646331"/>
              </a:xfrm>
              <a:prstGeom prst="rect">
                <a:avLst/>
              </a:prstGeom>
              <a:blipFill rotWithShape="1">
                <a:blip r:embed="rId3"/>
                <a:stretch>
                  <a:fillRect b="-7547"/>
                </a:stretch>
              </a:blipFill>
            </p:spPr>
            <p:txBody>
              <a:bodyPr/>
              <a:lstStyle/>
              <a:p>
                <a:r>
                  <a:rPr lang="en-US">
                    <a:noFill/>
                  </a:rPr>
                  <a:t> </a:t>
                </a:r>
              </a:p>
            </p:txBody>
          </p:sp>
        </mc:Fallback>
      </mc:AlternateContent>
      <p:sp>
        <p:nvSpPr>
          <p:cNvPr id="5" name="Left Brace 4"/>
          <p:cNvSpPr/>
          <p:nvPr/>
        </p:nvSpPr>
        <p:spPr>
          <a:xfrm rot="16200000">
            <a:off x="3531048" y="2322424"/>
            <a:ext cx="341530" cy="186123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2077915" y="3572359"/>
            <a:ext cx="4020457" cy="369332"/>
          </a:xfrm>
          <a:prstGeom prst="rect">
            <a:avLst/>
          </a:prstGeom>
          <a:noFill/>
        </p:spPr>
        <p:txBody>
          <a:bodyPr wrap="square" rtlCol="0">
            <a:spAutoFit/>
          </a:bodyPr>
          <a:lstStyle/>
          <a:p>
            <a:r>
              <a:rPr lang="en-US" dirty="0" smtClean="0"/>
              <a:t>Current Assets –Current Liabilities</a:t>
            </a:r>
            <a:endParaRPr lang="en-US" dirty="0"/>
          </a:p>
        </p:txBody>
      </p:sp>
    </p:spTree>
    <p:extLst>
      <p:ext uri="{BB962C8B-B14F-4D97-AF65-F5344CB8AC3E}">
        <p14:creationId xmlns:p14="http://schemas.microsoft.com/office/powerpoint/2010/main" val="30043041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V="1">
            <a:off x="623228" y="2802083"/>
            <a:ext cx="7917545" cy="725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116713" y="2671454"/>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623228" y="2284370"/>
            <a:ext cx="1185183" cy="369332"/>
          </a:xfrm>
          <a:prstGeom prst="rect">
            <a:avLst/>
          </a:prstGeom>
          <a:noFill/>
        </p:spPr>
        <p:txBody>
          <a:bodyPr wrap="square" rtlCol="0">
            <a:spAutoFit/>
          </a:bodyPr>
          <a:lstStyle/>
          <a:p>
            <a:r>
              <a:rPr lang="en-US" dirty="0" smtClean="0"/>
              <a:t>FCF1</a:t>
            </a:r>
            <a:endParaRPr lang="en-US" dirty="0"/>
          </a:p>
        </p:txBody>
      </p:sp>
      <p:cxnSp>
        <p:nvCxnSpPr>
          <p:cNvPr id="7" name="Straight Connector 6"/>
          <p:cNvCxnSpPr/>
          <p:nvPr/>
        </p:nvCxnSpPr>
        <p:spPr>
          <a:xfrm>
            <a:off x="2301896" y="2689206"/>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808411" y="2302122"/>
            <a:ext cx="1185183" cy="369332"/>
          </a:xfrm>
          <a:prstGeom prst="rect">
            <a:avLst/>
          </a:prstGeom>
          <a:noFill/>
        </p:spPr>
        <p:txBody>
          <a:bodyPr wrap="square" rtlCol="0">
            <a:spAutoFit/>
          </a:bodyPr>
          <a:lstStyle/>
          <a:p>
            <a:r>
              <a:rPr lang="en-US" dirty="0" smtClean="0"/>
              <a:t>FCF2</a:t>
            </a:r>
            <a:endParaRPr lang="en-US" dirty="0"/>
          </a:p>
        </p:txBody>
      </p:sp>
      <p:cxnSp>
        <p:nvCxnSpPr>
          <p:cNvPr id="9" name="Straight Connector 8"/>
          <p:cNvCxnSpPr/>
          <p:nvPr/>
        </p:nvCxnSpPr>
        <p:spPr>
          <a:xfrm>
            <a:off x="3639479" y="2722254"/>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145994" y="2335170"/>
            <a:ext cx="1185183" cy="369332"/>
          </a:xfrm>
          <a:prstGeom prst="rect">
            <a:avLst/>
          </a:prstGeom>
          <a:noFill/>
        </p:spPr>
        <p:txBody>
          <a:bodyPr wrap="square" rtlCol="0">
            <a:spAutoFit/>
          </a:bodyPr>
          <a:lstStyle/>
          <a:p>
            <a:r>
              <a:rPr lang="en-US" dirty="0" smtClean="0"/>
              <a:t>FCF3</a:t>
            </a:r>
            <a:endParaRPr lang="en-US" dirty="0"/>
          </a:p>
        </p:txBody>
      </p:sp>
      <p:cxnSp>
        <p:nvCxnSpPr>
          <p:cNvPr id="11" name="Straight Connector 10"/>
          <p:cNvCxnSpPr/>
          <p:nvPr/>
        </p:nvCxnSpPr>
        <p:spPr>
          <a:xfrm>
            <a:off x="7057593" y="2706958"/>
            <a:ext cx="0" cy="261258"/>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564108" y="2319874"/>
            <a:ext cx="1185183" cy="369332"/>
          </a:xfrm>
          <a:prstGeom prst="rect">
            <a:avLst/>
          </a:prstGeom>
          <a:noFill/>
        </p:spPr>
        <p:txBody>
          <a:bodyPr wrap="square" rtlCol="0">
            <a:spAutoFit/>
          </a:bodyPr>
          <a:lstStyle/>
          <a:p>
            <a:r>
              <a:rPr lang="en-US" dirty="0" err="1" smtClean="0"/>
              <a:t>FCFn</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2993594" y="3484254"/>
                <a:ext cx="2066528" cy="8485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𝑉</m:t>
                          </m:r>
                        </m:e>
                        <m:sub>
                          <m:r>
                            <a:rPr lang="en-US" b="0" i="1" smtClean="0">
                              <a:latin typeface="Cambria Math"/>
                            </a:rPr>
                            <m:t>𝑒</m:t>
                          </m:r>
                        </m:sub>
                      </m:sSub>
                      <m:r>
                        <a:rPr lang="en-US" b="0" i="1" smtClean="0">
                          <a:latin typeface="Cambria Math"/>
                        </a:rPr>
                        <m:t>=</m:t>
                      </m:r>
                      <m:nary>
                        <m:naryPr>
                          <m:chr m:val="∑"/>
                          <m:ctrlPr>
                            <a:rPr lang="en-US" b="0" i="1" smtClean="0">
                              <a:latin typeface="Cambria Math"/>
                            </a:rPr>
                          </m:ctrlPr>
                        </m:naryPr>
                        <m:sub>
                          <m:r>
                            <m:rPr>
                              <m:brk m:alnAt="23"/>
                            </m:rPr>
                            <a:rPr lang="en-US" b="0" i="1" smtClean="0">
                              <a:latin typeface="Cambria Math"/>
                            </a:rPr>
                            <m:t>𝑡</m:t>
                          </m:r>
                          <m:r>
                            <a:rPr lang="en-US" b="0" i="1" smtClean="0">
                              <a:latin typeface="Cambria Math"/>
                            </a:rPr>
                            <m:t>=1</m:t>
                          </m:r>
                        </m:sub>
                        <m:sup>
                          <m:r>
                            <a:rPr lang="en-US" b="0" i="1" smtClean="0">
                              <a:latin typeface="Cambria Math"/>
                            </a:rPr>
                            <m:t>𝑛</m:t>
                          </m:r>
                        </m:sup>
                        <m:e>
                          <m:f>
                            <m:fPr>
                              <m:ctrlPr>
                                <a:rPr lang="en-US" b="0" i="1" smtClean="0">
                                  <a:latin typeface="Cambria Math"/>
                                </a:rPr>
                              </m:ctrlPr>
                            </m:fPr>
                            <m:num>
                              <m:sSub>
                                <m:sSubPr>
                                  <m:ctrlPr>
                                    <a:rPr lang="en-US" b="0" i="1" smtClean="0">
                                      <a:latin typeface="Cambria Math"/>
                                    </a:rPr>
                                  </m:ctrlPr>
                                </m:sSubPr>
                                <m:e>
                                  <m:r>
                                    <a:rPr lang="en-US" b="0" i="1" smtClean="0">
                                      <a:latin typeface="Cambria Math"/>
                                    </a:rPr>
                                    <m:t>𝐹𝐶𝐹</m:t>
                                  </m:r>
                                </m:e>
                                <m:sub>
                                  <m:r>
                                    <a:rPr lang="en-US" b="0" i="1" smtClean="0">
                                      <a:latin typeface="Cambria Math"/>
                                    </a:rPr>
                                    <m:t>𝑡</m:t>
                                  </m:r>
                                </m:sub>
                              </m:sSub>
                            </m:num>
                            <m:den>
                              <m:sSup>
                                <m:sSupPr>
                                  <m:ctrlPr>
                                    <a:rPr lang="en-US" b="0" i="1" smtClean="0">
                                      <a:latin typeface="Cambria Math"/>
                                    </a:rPr>
                                  </m:ctrlPr>
                                </m:sSupPr>
                                <m:e>
                                  <m:r>
                                    <a:rPr lang="en-US" b="0" i="1" smtClean="0">
                                      <a:latin typeface="Cambria Math"/>
                                    </a:rPr>
                                    <m:t>(1+</m:t>
                                  </m:r>
                                  <m:sSub>
                                    <m:sSubPr>
                                      <m:ctrlPr>
                                        <a:rPr lang="en-US" i="1">
                                          <a:latin typeface="Cambria Math"/>
                                        </a:rPr>
                                      </m:ctrlPr>
                                    </m:sSubPr>
                                    <m:e>
                                      <m:r>
                                        <a:rPr lang="en-US" b="0" i="1" smtClean="0">
                                          <a:latin typeface="Cambria Math"/>
                                        </a:rPr>
                                        <m:t>𝑘</m:t>
                                      </m:r>
                                    </m:e>
                                    <m:sub>
                                      <m:r>
                                        <a:rPr lang="en-US" b="0" i="1" smtClean="0">
                                          <a:latin typeface="Cambria Math"/>
                                        </a:rPr>
                                        <m:t>𝑒</m:t>
                                      </m:r>
                                    </m:sub>
                                  </m:sSub>
                                  <m:r>
                                    <a:rPr lang="en-US" b="0" i="1" smtClean="0">
                                      <a:latin typeface="Cambria Math"/>
                                    </a:rPr>
                                    <m:t>)</m:t>
                                  </m:r>
                                </m:e>
                                <m:sup>
                                  <m:r>
                                    <a:rPr lang="en-US" b="0" i="1" smtClean="0">
                                      <a:latin typeface="Cambria Math"/>
                                    </a:rPr>
                                    <m:t>𝑡</m:t>
                                  </m:r>
                                </m:sup>
                              </m:sSup>
                            </m:den>
                          </m:f>
                        </m:e>
                      </m:nary>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2993594" y="3484254"/>
                <a:ext cx="2066528" cy="848502"/>
              </a:xfrm>
              <a:prstGeom prst="rect">
                <a:avLst/>
              </a:prstGeom>
              <a:blipFill rotWithShape="1">
                <a:blip r:embed="rId2"/>
                <a:stretch>
                  <a:fillRect/>
                </a:stretch>
              </a:blipFill>
            </p:spPr>
            <p:txBody>
              <a:bodyPr/>
              <a:lstStyle/>
              <a:p>
                <a:r>
                  <a:rPr lang="en-US">
                    <a:noFill/>
                  </a:rPr>
                  <a:t> </a:t>
                </a:r>
              </a:p>
            </p:txBody>
          </p:sp>
        </mc:Fallback>
      </mc:AlternateContent>
      <p:cxnSp>
        <p:nvCxnSpPr>
          <p:cNvPr id="14" name="Straight Arrow Connector 13"/>
          <p:cNvCxnSpPr/>
          <p:nvPr/>
        </p:nvCxnSpPr>
        <p:spPr>
          <a:xfrm flipV="1">
            <a:off x="2677002" y="4137398"/>
            <a:ext cx="468992" cy="3193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4748431" y="3294104"/>
            <a:ext cx="503313" cy="3918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flipV="1">
            <a:off x="5251744" y="4297056"/>
            <a:ext cx="503312" cy="2902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5231516" y="3124051"/>
            <a:ext cx="3062514" cy="369332"/>
          </a:xfrm>
          <a:prstGeom prst="rect">
            <a:avLst/>
          </a:prstGeom>
          <a:noFill/>
        </p:spPr>
        <p:txBody>
          <a:bodyPr wrap="square" rtlCol="0">
            <a:spAutoFit/>
          </a:bodyPr>
          <a:lstStyle/>
          <a:p>
            <a:r>
              <a:rPr lang="en-US" dirty="0" smtClean="0"/>
              <a:t> Free Cash Flows</a:t>
            </a:r>
            <a:endParaRPr lang="en-US" dirty="0"/>
          </a:p>
        </p:txBody>
      </p:sp>
      <p:sp>
        <p:nvSpPr>
          <p:cNvPr id="18" name="TextBox 17"/>
          <p:cNvSpPr txBox="1"/>
          <p:nvPr/>
        </p:nvSpPr>
        <p:spPr>
          <a:xfrm>
            <a:off x="5685994" y="4587340"/>
            <a:ext cx="1756228" cy="369332"/>
          </a:xfrm>
          <a:prstGeom prst="rect">
            <a:avLst/>
          </a:prstGeom>
          <a:noFill/>
        </p:spPr>
        <p:txBody>
          <a:bodyPr wrap="square" rtlCol="0">
            <a:spAutoFit/>
          </a:bodyPr>
          <a:lstStyle/>
          <a:p>
            <a:r>
              <a:rPr lang="en-US" dirty="0" smtClean="0"/>
              <a:t>Cost of Equity</a:t>
            </a:r>
            <a:endParaRPr lang="en-US" dirty="0"/>
          </a:p>
        </p:txBody>
      </p:sp>
      <p:sp>
        <p:nvSpPr>
          <p:cNvPr id="19" name="TextBox 18"/>
          <p:cNvSpPr txBox="1"/>
          <p:nvPr/>
        </p:nvSpPr>
        <p:spPr>
          <a:xfrm>
            <a:off x="1922259" y="4587340"/>
            <a:ext cx="2104599" cy="369332"/>
          </a:xfrm>
          <a:prstGeom prst="rect">
            <a:avLst/>
          </a:prstGeom>
          <a:noFill/>
        </p:spPr>
        <p:txBody>
          <a:bodyPr wrap="square" rtlCol="0">
            <a:spAutoFit/>
          </a:bodyPr>
          <a:lstStyle/>
          <a:p>
            <a:r>
              <a:rPr lang="en-US" dirty="0" smtClean="0"/>
              <a:t>Value of the Equity</a:t>
            </a:r>
            <a:endParaRPr lang="en-US" dirty="0"/>
          </a:p>
        </p:txBody>
      </p:sp>
    </p:spTree>
    <p:extLst>
      <p:ext uri="{BB962C8B-B14F-4D97-AF65-F5344CB8AC3E}">
        <p14:creationId xmlns:p14="http://schemas.microsoft.com/office/powerpoint/2010/main" val="22767691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127229" y="2061029"/>
                <a:ext cx="6345840" cy="9233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𝐹𝐶𝐹</m:t>
                      </m:r>
                      <m:r>
                        <a:rPr lang="en-US" b="0" i="1" smtClean="0">
                          <a:latin typeface="Cambria Math"/>
                        </a:rPr>
                        <m:t>=</m:t>
                      </m:r>
                      <m:r>
                        <a:rPr lang="en-US" b="0" i="1" smtClean="0">
                          <a:latin typeface="Cambria Math"/>
                        </a:rPr>
                        <m:t>𝑁𝑒𝑡</m:t>
                      </m:r>
                      <m:r>
                        <a:rPr lang="en-US" b="0" i="1" smtClean="0">
                          <a:latin typeface="Cambria Math"/>
                        </a:rPr>
                        <m:t> </m:t>
                      </m:r>
                      <m:r>
                        <a:rPr lang="en-US" b="0" i="1" smtClean="0">
                          <a:latin typeface="Cambria Math"/>
                        </a:rPr>
                        <m:t>𝐼𝑛𝑐𝑜𝑚𝑒</m:t>
                      </m:r>
                      <m:r>
                        <a:rPr lang="en-US" b="0" i="1" smtClean="0">
                          <a:latin typeface="Cambria Math"/>
                        </a:rPr>
                        <m:t>+</m:t>
                      </m:r>
                      <m:r>
                        <a:rPr lang="en-US" b="0" i="1" smtClean="0">
                          <a:latin typeface="Cambria Math"/>
                        </a:rPr>
                        <m:t>𝐷𝑒𝑝𝑟𝑒𝑐𝑖𝑎𝑡𝑖𝑜𝑛</m:t>
                      </m:r>
                      <m:r>
                        <a:rPr lang="en-US" b="0" i="1" smtClean="0">
                          <a:latin typeface="Cambria Math"/>
                        </a:rPr>
                        <m:t>−</m:t>
                      </m:r>
                      <m:r>
                        <a:rPr lang="en-US" b="0" i="1" smtClean="0">
                          <a:latin typeface="Cambria Math"/>
                        </a:rPr>
                        <m:t>𝐶𝑎𝑝𝑖𝑡𝑎𝑙</m:t>
                      </m:r>
                      <m:r>
                        <a:rPr lang="en-US" b="0" i="1" smtClean="0">
                          <a:latin typeface="Cambria Math"/>
                        </a:rPr>
                        <m:t> </m:t>
                      </m:r>
                      <m:r>
                        <a:rPr lang="en-US" b="0" i="1" smtClean="0">
                          <a:latin typeface="Cambria Math"/>
                        </a:rPr>
                        <m:t>𝐸𝑥𝑝𝑒𝑛𝑑𝑖𝑡𝑢𝑟𝑒</m:t>
                      </m:r>
                    </m:oMath>
                  </m:oMathPara>
                </a14:m>
                <a:endParaRPr lang="en-US" b="0" i="1" dirty="0" smtClean="0">
                  <a:latin typeface="Cambria Math"/>
                </a:endParaRPr>
              </a:p>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1" smtClean="0">
                          <a:latin typeface="Cambria Math"/>
                        </a:rPr>
                        <m:t>𝑁𝑒𝑤</m:t>
                      </m:r>
                      <m:r>
                        <a:rPr lang="en-US" b="0" i="1" smtClean="0">
                          <a:latin typeface="Cambria Math"/>
                        </a:rPr>
                        <m:t> </m:t>
                      </m:r>
                      <m:r>
                        <a:rPr lang="en-US" b="0" i="1" smtClean="0">
                          <a:latin typeface="Cambria Math"/>
                        </a:rPr>
                        <m:t>𝐷𝑒𝑏𝑡</m:t>
                      </m:r>
                      <m:r>
                        <a:rPr lang="en-US" b="0" i="1" smtClean="0">
                          <a:latin typeface="Cambria Math"/>
                        </a:rPr>
                        <m:t> </m:t>
                      </m:r>
                      <m:r>
                        <a:rPr lang="en-US" b="0" i="1" smtClean="0">
                          <a:latin typeface="Cambria Math"/>
                        </a:rPr>
                        <m:t>𝐼𝑠𝑠𝑢𝑒</m:t>
                      </m:r>
                      <m:r>
                        <a:rPr lang="en-US" b="0" i="1" smtClean="0">
                          <a:latin typeface="Cambria Math"/>
                        </a:rPr>
                        <m:t>−</m:t>
                      </m:r>
                      <m:r>
                        <a:rPr lang="en-US" b="0" i="1" smtClean="0">
                          <a:latin typeface="Cambria Math"/>
                        </a:rPr>
                        <m:t>𝑃𝑟𝑖𝑛𝑐𝑖𝑝𝑎𝑙</m:t>
                      </m:r>
                      <m:r>
                        <a:rPr lang="en-US" b="0" i="1" smtClean="0">
                          <a:latin typeface="Cambria Math"/>
                        </a:rPr>
                        <m:t> </m:t>
                      </m:r>
                      <m:r>
                        <a:rPr lang="en-US" b="0" i="1" smtClean="0">
                          <a:latin typeface="Cambria Math"/>
                        </a:rPr>
                        <m:t>𝐷𝑒𝑏𝑡</m:t>
                      </m:r>
                      <m:r>
                        <a:rPr lang="en-US" b="0" i="1" smtClean="0">
                          <a:latin typeface="Cambria Math"/>
                        </a:rPr>
                        <m:t> </m:t>
                      </m:r>
                      <m:r>
                        <a:rPr lang="en-US" b="0" i="1" smtClean="0">
                          <a:latin typeface="Cambria Math"/>
                        </a:rPr>
                        <m:t>𝑃𝑎𝑦𝑚𝑒𝑛𝑡𝑠</m:t>
                      </m:r>
                    </m:oMath>
                  </m:oMathPara>
                </a14:m>
                <a:endParaRPr lang="en-US" b="0" i="1" dirty="0" smtClean="0">
                  <a:latin typeface="Cambria Math"/>
                </a:endParaRPr>
              </a:p>
              <a:p>
                <a:pPr/>
                <a14:m>
                  <m:oMathPara xmlns:m="http://schemas.openxmlformats.org/officeDocument/2006/math">
                    <m:oMathParaPr>
                      <m:jc m:val="centerGroup"/>
                    </m:oMathParaPr>
                    <m:oMath xmlns:m="http://schemas.openxmlformats.org/officeDocument/2006/math">
                      <m:r>
                        <a:rPr lang="en-US" b="0" i="1" smtClean="0">
                          <a:latin typeface="Cambria Math"/>
                        </a:rPr>
                        <m:t>−</m:t>
                      </m:r>
                      <m:r>
                        <a:rPr lang="en-US" b="0" i="1" smtClean="0">
                          <a:latin typeface="Cambria Math"/>
                          <a:ea typeface="Cambria Math"/>
                        </a:rPr>
                        <m:t>∆</m:t>
                      </m:r>
                      <m:r>
                        <a:rPr lang="en-US" b="0" i="1" smtClean="0">
                          <a:latin typeface="Cambria Math"/>
                          <a:ea typeface="Cambria Math"/>
                        </a:rPr>
                        <m:t>𝑊𝑜𝑟𝑘𝑖𝑛𝑔</m:t>
                      </m:r>
                      <m:r>
                        <a:rPr lang="en-US" b="0" i="1" smtClean="0">
                          <a:latin typeface="Cambria Math"/>
                          <a:ea typeface="Cambria Math"/>
                        </a:rPr>
                        <m:t> </m:t>
                      </m:r>
                      <m:r>
                        <a:rPr lang="en-US" b="0" i="1" smtClean="0">
                          <a:latin typeface="Cambria Math"/>
                          <a:ea typeface="Cambria Math"/>
                        </a:rPr>
                        <m:t>𝐶𝑎𝑝𝑖𝑡𝑎𝑙</m:t>
                      </m:r>
                      <m:r>
                        <a:rPr lang="en-US" b="0" i="1" smtClean="0">
                          <a:latin typeface="Cambria Math"/>
                          <a:ea typeface="Cambria Math"/>
                        </a:rPr>
                        <m:t>−∆</m:t>
                      </m:r>
                      <m:r>
                        <a:rPr lang="en-US" b="0" i="1" smtClean="0">
                          <a:latin typeface="Cambria Math"/>
                          <a:ea typeface="Cambria Math"/>
                        </a:rPr>
                        <m:t>𝑂𝑡h𝑒𝑟</m:t>
                      </m:r>
                      <m:r>
                        <a:rPr lang="en-US" b="0" i="1" smtClean="0">
                          <a:latin typeface="Cambria Math"/>
                          <a:ea typeface="Cambria Math"/>
                        </a:rPr>
                        <m:t> </m:t>
                      </m:r>
                      <m:r>
                        <a:rPr lang="en-US" b="0" i="1" smtClean="0">
                          <a:latin typeface="Cambria Math"/>
                          <a:ea typeface="Cambria Math"/>
                        </a:rPr>
                        <m:t>𝐴𝑠𝑠𝑒𝑡𝑠</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1127229" y="2061029"/>
                <a:ext cx="6345840" cy="923330"/>
              </a:xfrm>
              <a:prstGeom prst="rect">
                <a:avLst/>
              </a:prstGeom>
              <a:blipFill rotWithShape="1">
                <a:blip r:embed="rId2"/>
                <a:stretch>
                  <a:fillRect b="-4605"/>
                </a:stretch>
              </a:blipFill>
            </p:spPr>
            <p:txBody>
              <a:bodyPr/>
              <a:lstStyle/>
              <a:p>
                <a:r>
                  <a:rPr lang="en-US">
                    <a:noFill/>
                  </a:rPr>
                  <a:t> </a:t>
                </a:r>
              </a:p>
            </p:txBody>
          </p:sp>
        </mc:Fallback>
      </mc:AlternateContent>
      <p:sp>
        <p:nvSpPr>
          <p:cNvPr id="5" name="Left Brace 4"/>
          <p:cNvSpPr/>
          <p:nvPr/>
        </p:nvSpPr>
        <p:spPr>
          <a:xfrm rot="16200000">
            <a:off x="3531049" y="2273629"/>
            <a:ext cx="341530" cy="186123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2077916" y="3523564"/>
            <a:ext cx="4020457" cy="369332"/>
          </a:xfrm>
          <a:prstGeom prst="rect">
            <a:avLst/>
          </a:prstGeom>
          <a:noFill/>
        </p:spPr>
        <p:txBody>
          <a:bodyPr wrap="square" rtlCol="0">
            <a:spAutoFit/>
          </a:bodyPr>
          <a:lstStyle/>
          <a:p>
            <a:r>
              <a:rPr lang="en-US" dirty="0" smtClean="0"/>
              <a:t>Current Assets –Current Liabilities</a:t>
            </a:r>
            <a:endParaRPr lang="en-US" dirty="0"/>
          </a:p>
        </p:txBody>
      </p:sp>
    </p:spTree>
    <p:extLst>
      <p:ext uri="{BB962C8B-B14F-4D97-AF65-F5344CB8AC3E}">
        <p14:creationId xmlns:p14="http://schemas.microsoft.com/office/powerpoint/2010/main" val="37595001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(1)</a:t>
            </a:r>
            <a:endParaRPr lang="en-US" dirty="0"/>
          </a:p>
        </p:txBody>
      </p:sp>
      <p:sp>
        <p:nvSpPr>
          <p:cNvPr id="3" name="Content Placeholder 2"/>
          <p:cNvSpPr>
            <a:spLocks noGrp="1"/>
          </p:cNvSpPr>
          <p:nvPr>
            <p:ph idx="1"/>
          </p:nvPr>
        </p:nvSpPr>
        <p:spPr/>
        <p:txBody>
          <a:bodyPr/>
          <a:lstStyle/>
          <a:p>
            <a:r>
              <a:rPr lang="en-US" dirty="0" smtClean="0"/>
              <a:t>The concept we have learned is very important. We use these ideas to value a stock or a company</a:t>
            </a:r>
          </a:p>
          <a:p>
            <a:r>
              <a:rPr lang="en-US" dirty="0" smtClean="0"/>
              <a:t>This is one of the most important fundamental for stock and firm valuation</a:t>
            </a:r>
          </a:p>
          <a:p>
            <a:r>
              <a:rPr lang="en-US" dirty="0" smtClean="0"/>
              <a:t>Let’s summarize what we know</a:t>
            </a:r>
          </a:p>
          <a:p>
            <a:pPr lvl="1"/>
            <a:r>
              <a:rPr lang="en-US" dirty="0" smtClean="0"/>
              <a:t>We know how to find OFCF and FCF</a:t>
            </a:r>
          </a:p>
          <a:p>
            <a:pPr lvl="1"/>
            <a:r>
              <a:rPr lang="en-US" dirty="0" smtClean="0"/>
              <a:t>We know how to apply DCF</a:t>
            </a:r>
          </a:p>
          <a:p>
            <a:pPr lvl="1"/>
            <a:r>
              <a:rPr lang="en-US" dirty="0" smtClean="0"/>
              <a:t>The remaining part is “risk”</a:t>
            </a:r>
          </a:p>
          <a:p>
            <a:pPr lvl="2"/>
            <a:r>
              <a:rPr lang="en-US" dirty="0" smtClean="0"/>
              <a:t>Bond</a:t>
            </a:r>
          </a:p>
          <a:p>
            <a:pPr lvl="2"/>
            <a:r>
              <a:rPr lang="en-US" dirty="0" smtClean="0"/>
              <a:t>Stock</a:t>
            </a:r>
            <a:endParaRPr lang="en-US" dirty="0"/>
          </a:p>
        </p:txBody>
      </p:sp>
    </p:spTree>
    <p:extLst>
      <p:ext uri="{BB962C8B-B14F-4D97-AF65-F5344CB8AC3E}">
        <p14:creationId xmlns:p14="http://schemas.microsoft.com/office/powerpoint/2010/main" val="5879951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 on Discount and Compound Rates</a:t>
            </a:r>
            <a:endParaRPr lang="en-US" dirty="0"/>
          </a:p>
        </p:txBody>
      </p:sp>
      <p:sp>
        <p:nvSpPr>
          <p:cNvPr id="3" name="Content Placeholder 2"/>
          <p:cNvSpPr>
            <a:spLocks noGrp="1"/>
          </p:cNvSpPr>
          <p:nvPr>
            <p:ph idx="1"/>
          </p:nvPr>
        </p:nvSpPr>
        <p:spPr/>
        <p:txBody>
          <a:bodyPr/>
          <a:lstStyle/>
          <a:p>
            <a:r>
              <a:rPr lang="en-US" dirty="0"/>
              <a:t>You need to make sure that the interest rate (compound or discount rate) and the cash flow period matches.</a:t>
            </a:r>
          </a:p>
          <a:p>
            <a:r>
              <a:rPr lang="en-US" dirty="0"/>
              <a:t>If you have annual cash flows, you should use an annual rate.</a:t>
            </a:r>
          </a:p>
          <a:p>
            <a:r>
              <a:rPr lang="en-US" dirty="0"/>
              <a:t>If you have monthly cash flows, you should use a monthly rate. </a:t>
            </a:r>
          </a:p>
          <a:p>
            <a:r>
              <a:rPr lang="en-US" dirty="0"/>
              <a:t>If the compounding periods and the payment periods are different, you need to adjust the interest </a:t>
            </a:r>
            <a:r>
              <a:rPr lang="en-US" dirty="0" smtClean="0"/>
              <a:t>rate.</a:t>
            </a:r>
            <a:endParaRPr lang="en-US" dirty="0"/>
          </a:p>
        </p:txBody>
      </p:sp>
    </p:spTree>
    <p:extLst>
      <p:ext uri="{BB962C8B-B14F-4D97-AF65-F5344CB8AC3E}">
        <p14:creationId xmlns:p14="http://schemas.microsoft.com/office/powerpoint/2010/main" val="22597563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(2) and Conclusions</a:t>
            </a:r>
            <a:endParaRPr lang="en-US" dirty="0"/>
          </a:p>
        </p:txBody>
      </p:sp>
      <p:sp>
        <p:nvSpPr>
          <p:cNvPr id="3" name="Content Placeholder 2"/>
          <p:cNvSpPr>
            <a:spLocks noGrp="1"/>
          </p:cNvSpPr>
          <p:nvPr>
            <p:ph idx="1"/>
          </p:nvPr>
        </p:nvSpPr>
        <p:spPr>
          <a:xfrm>
            <a:off x="498474" y="1981200"/>
            <a:ext cx="7556313" cy="2924629"/>
          </a:xfrm>
        </p:spPr>
        <p:txBody>
          <a:bodyPr/>
          <a:lstStyle/>
          <a:p>
            <a:r>
              <a:rPr lang="en-US" dirty="0"/>
              <a:t>Two basic concepts, future value and present value are introduced in this chapter.</a:t>
            </a:r>
          </a:p>
          <a:p>
            <a:r>
              <a:rPr lang="en-US" dirty="0"/>
              <a:t>Interest rates are commonly expressed on an annual basis, but semi-annual, quarterly, monthly and even continuously compounded interest rate arrangements exist.</a:t>
            </a:r>
          </a:p>
          <a:p>
            <a:r>
              <a:rPr lang="en-US" dirty="0"/>
              <a:t>The formula for the net present value of an investment that pays $</a:t>
            </a:r>
            <a:r>
              <a:rPr lang="en-US" i="1" dirty="0"/>
              <a:t>C</a:t>
            </a:r>
            <a:r>
              <a:rPr lang="en-US" dirty="0"/>
              <a:t> for </a:t>
            </a:r>
            <a:r>
              <a:rPr lang="en-US" i="1" dirty="0"/>
              <a:t>N</a:t>
            </a:r>
            <a:r>
              <a:rPr lang="en-US" dirty="0"/>
              <a:t> periods is:</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84448909"/>
              </p:ext>
            </p:extLst>
          </p:nvPr>
        </p:nvGraphicFramePr>
        <p:xfrm>
          <a:off x="498474" y="5267325"/>
          <a:ext cx="8153400" cy="904875"/>
        </p:xfrm>
        <a:graphic>
          <a:graphicData uri="http://schemas.openxmlformats.org/presentationml/2006/ole">
            <mc:AlternateContent xmlns:mc="http://schemas.openxmlformats.org/markup-compatibility/2006">
              <mc:Choice xmlns:v="urn:schemas-microsoft-com:vml" Requires="v">
                <p:oleObj spid="_x0000_s27659" name="Equation" r:id="rId4" imgW="124875000" imgH="13794120" progId="Equation.3">
                  <p:embed/>
                </p:oleObj>
              </mc:Choice>
              <mc:Fallback>
                <p:oleObj name="Equation" r:id="rId4" imgW="124875000" imgH="137941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4" y="5267325"/>
                        <a:ext cx="81534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226807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77049"/>
          </a:xfrm>
        </p:spPr>
        <p:txBody>
          <a:bodyPr/>
          <a:lstStyle/>
          <a:p>
            <a:r>
              <a:rPr lang="en-US" sz="3400" dirty="0" smtClean="0"/>
              <a:t>The One-Period Case: Present Value</a:t>
            </a:r>
            <a:endParaRPr lang="en-US" sz="3400" dirty="0"/>
          </a:p>
        </p:txBody>
      </p:sp>
      <p:sp>
        <p:nvSpPr>
          <p:cNvPr id="3" name="Content Placeholder 2"/>
          <p:cNvSpPr>
            <a:spLocks noGrp="1"/>
          </p:cNvSpPr>
          <p:nvPr>
            <p:ph idx="1"/>
          </p:nvPr>
        </p:nvSpPr>
        <p:spPr>
          <a:xfrm>
            <a:off x="498474" y="1415145"/>
            <a:ext cx="7556313" cy="544286"/>
          </a:xfrm>
        </p:spPr>
        <p:txBody>
          <a:bodyPr/>
          <a:lstStyle/>
          <a:p>
            <a:r>
              <a:rPr lang="en-US" dirty="0">
                <a:cs typeface="Times New Roman" pitchFamily="18" charset="0"/>
              </a:rPr>
              <a:t>In the one-period case, the formula for </a:t>
            </a:r>
            <a:r>
              <a:rPr lang="en-US" i="1" dirty="0">
                <a:cs typeface="Times New Roman" pitchFamily="18" charset="0"/>
              </a:rPr>
              <a:t>PV</a:t>
            </a:r>
            <a:r>
              <a:rPr lang="en-US" dirty="0">
                <a:cs typeface="Times New Roman" pitchFamily="18" charset="0"/>
              </a:rPr>
              <a:t> can be written as:</a:t>
            </a:r>
          </a:p>
          <a:p>
            <a:pPr marL="0" indent="0">
              <a:buNone/>
            </a:pPr>
            <a:endParaRPr lang="en-US" dirty="0"/>
          </a:p>
        </p:txBody>
      </p:sp>
      <p:graphicFrame>
        <p:nvGraphicFramePr>
          <p:cNvPr id="4" name="Object 3"/>
          <p:cNvGraphicFramePr>
            <a:graphicFrameLocks noChangeAspect="1"/>
          </p:cNvGraphicFramePr>
          <p:nvPr/>
        </p:nvGraphicFramePr>
        <p:xfrm>
          <a:off x="3343275" y="2286000"/>
          <a:ext cx="1693863" cy="971550"/>
        </p:xfrm>
        <a:graphic>
          <a:graphicData uri="http://schemas.openxmlformats.org/presentationml/2006/ole">
            <mc:AlternateContent xmlns:mc="http://schemas.openxmlformats.org/markup-compatibility/2006">
              <mc:Choice xmlns:v="urn:schemas-microsoft-com:vml" Requires="v">
                <p:oleObj spid="_x0000_s4116" name="Equation" r:id="rId4" imgW="21954600" imgH="12575880" progId="Equation.3">
                  <p:embed/>
                </p:oleObj>
              </mc:Choice>
              <mc:Fallback>
                <p:oleObj name="Equation" r:id="rId4" imgW="21954600" imgH="125758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3275" y="2286000"/>
                        <a:ext cx="169386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Content Placeholder 2"/>
          <p:cNvSpPr txBox="1">
            <a:spLocks/>
          </p:cNvSpPr>
          <p:nvPr/>
        </p:nvSpPr>
        <p:spPr>
          <a:xfrm>
            <a:off x="650874" y="3701145"/>
            <a:ext cx="8028669" cy="1451426"/>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lvl="1">
              <a:spcBef>
                <a:spcPct val="50000"/>
              </a:spcBef>
              <a:buClr>
                <a:srgbClr val="671739"/>
              </a:buClr>
            </a:pPr>
            <a:r>
              <a:rPr lang="en-US" sz="2000" dirty="0">
                <a:cs typeface="Times New Roman" pitchFamily="18" charset="0"/>
              </a:rPr>
              <a:t>Where C1 is cash flow at date 1 and </a:t>
            </a:r>
          </a:p>
          <a:p>
            <a:pPr marL="228600" lvl="1" indent="0">
              <a:spcBef>
                <a:spcPct val="50000"/>
              </a:spcBef>
              <a:buClr>
                <a:srgbClr val="671739"/>
              </a:buClr>
              <a:buNone/>
            </a:pPr>
            <a:r>
              <a:rPr lang="en-US" sz="2000" dirty="0">
                <a:cs typeface="Times New Roman" pitchFamily="18" charset="0"/>
              </a:rPr>
              <a:t>	r is the appropriate interest rate (discount rate).</a:t>
            </a:r>
          </a:p>
          <a:p>
            <a:pPr marL="0" indent="0">
              <a:buFont typeface="Wingdings" pitchFamily="2" charset="2"/>
              <a:buNone/>
            </a:pPr>
            <a:endParaRPr lang="en-US" dirty="0"/>
          </a:p>
        </p:txBody>
      </p:sp>
    </p:spTree>
    <p:extLst>
      <p:ext uri="{BB962C8B-B14F-4D97-AF65-F5344CB8AC3E}">
        <p14:creationId xmlns:p14="http://schemas.microsoft.com/office/powerpoint/2010/main" val="41976677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DCF important?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One of the primary approach to valuation of common stock is </a:t>
                </a:r>
                <a:r>
                  <a:rPr lang="en-US" b="1" dirty="0" smtClean="0"/>
                  <a:t>DCF</a:t>
                </a:r>
                <a:r>
                  <a:rPr lang="en-US" dirty="0" smtClean="0"/>
                  <a:t>.</a:t>
                </a:r>
              </a:p>
              <a:p>
                <a:pPr lvl="1"/>
                <a:r>
                  <a:rPr lang="en-US" dirty="0"/>
                  <a:t>The value of an asset is the present value of the expected cash flows on the asset</a:t>
                </a:r>
              </a:p>
              <a:p>
                <a:pPr lvl="1"/>
                <a:endParaRPr lang="en-US" i="1" dirty="0">
                  <a:solidFill>
                    <a:schemeClr val="tx1"/>
                  </a:solidFill>
                  <a:latin typeface="Cambria Math"/>
                </a:endParaRPr>
              </a:p>
              <a:p>
                <a:pPr lvl="2"/>
                <a14:m>
                  <m:oMath xmlns:m="http://schemas.openxmlformats.org/officeDocument/2006/math">
                    <m:r>
                      <a:rPr lang="en-US" i="1">
                        <a:solidFill>
                          <a:schemeClr val="tx1"/>
                        </a:solidFill>
                        <a:latin typeface="Cambria Math"/>
                      </a:rPr>
                      <m:t>𝑉𝑎𝑙𝑢𝑒</m:t>
                    </m:r>
                    <m:r>
                      <a:rPr lang="en-US" i="1">
                        <a:solidFill>
                          <a:schemeClr val="tx1"/>
                        </a:solidFill>
                        <a:latin typeface="Cambria Math"/>
                      </a:rPr>
                      <m:t>=</m:t>
                    </m:r>
                    <m:nary>
                      <m:naryPr>
                        <m:chr m:val="∑"/>
                        <m:ctrlPr>
                          <a:rPr lang="en-US" i="1">
                            <a:solidFill>
                              <a:schemeClr val="tx1"/>
                            </a:solidFill>
                            <a:latin typeface="Cambria Math"/>
                          </a:rPr>
                        </m:ctrlPr>
                      </m:naryPr>
                      <m:sub>
                        <m:r>
                          <m:rPr>
                            <m:brk m:alnAt="23"/>
                          </m:rPr>
                          <a:rPr lang="en-US" i="1">
                            <a:solidFill>
                              <a:schemeClr val="tx1"/>
                            </a:solidFill>
                            <a:latin typeface="Cambria Math"/>
                          </a:rPr>
                          <m:t>𝑡</m:t>
                        </m:r>
                        <m:r>
                          <a:rPr lang="en-US" i="1">
                            <a:solidFill>
                              <a:schemeClr val="tx1"/>
                            </a:solidFill>
                            <a:latin typeface="Cambria Math"/>
                          </a:rPr>
                          <m:t>=1</m:t>
                        </m:r>
                      </m:sub>
                      <m:sup>
                        <m:r>
                          <a:rPr lang="en-US" i="1">
                            <a:solidFill>
                              <a:schemeClr val="tx1"/>
                            </a:solidFill>
                            <a:latin typeface="Cambria Math"/>
                          </a:rPr>
                          <m:t>𝑡</m:t>
                        </m:r>
                        <m:r>
                          <a:rPr lang="en-US" i="1">
                            <a:solidFill>
                              <a:schemeClr val="tx1"/>
                            </a:solidFill>
                            <a:latin typeface="Cambria Math"/>
                          </a:rPr>
                          <m:t>=</m:t>
                        </m:r>
                        <m:r>
                          <a:rPr lang="en-US" i="1">
                            <a:solidFill>
                              <a:schemeClr val="tx1"/>
                            </a:solidFill>
                            <a:latin typeface="Cambria Math"/>
                          </a:rPr>
                          <m:t>𝑛</m:t>
                        </m:r>
                      </m:sup>
                      <m:e>
                        <m:f>
                          <m:fPr>
                            <m:ctrlPr>
                              <a:rPr lang="en-US" i="1">
                                <a:solidFill>
                                  <a:schemeClr val="tx1"/>
                                </a:solidFill>
                                <a:latin typeface="Cambria Math"/>
                              </a:rPr>
                            </m:ctrlPr>
                          </m:fPr>
                          <m:num>
                            <m:sSub>
                              <m:sSubPr>
                                <m:ctrlPr>
                                  <a:rPr lang="en-US" i="1">
                                    <a:solidFill>
                                      <a:schemeClr val="tx1"/>
                                    </a:solidFill>
                                    <a:latin typeface="Cambria Math"/>
                                  </a:rPr>
                                </m:ctrlPr>
                              </m:sSubPr>
                              <m:e>
                                <m:r>
                                  <a:rPr lang="en-US" i="1">
                                    <a:solidFill>
                                      <a:schemeClr val="tx1"/>
                                    </a:solidFill>
                                    <a:latin typeface="Cambria Math"/>
                                  </a:rPr>
                                  <m:t>𝐶𝐹</m:t>
                                </m:r>
                              </m:e>
                              <m:sub>
                                <m:r>
                                  <a:rPr lang="en-US" i="1">
                                    <a:solidFill>
                                      <a:schemeClr val="tx1"/>
                                    </a:solidFill>
                                    <a:latin typeface="Cambria Math"/>
                                  </a:rPr>
                                  <m:t>𝑡</m:t>
                                </m:r>
                              </m:sub>
                            </m:sSub>
                          </m:num>
                          <m:den>
                            <m:sSup>
                              <m:sSupPr>
                                <m:ctrlPr>
                                  <a:rPr lang="en-US" i="1">
                                    <a:solidFill>
                                      <a:schemeClr val="tx1"/>
                                    </a:solidFill>
                                    <a:latin typeface="Cambria Math"/>
                                  </a:rPr>
                                </m:ctrlPr>
                              </m:sSupPr>
                              <m:e>
                                <m:r>
                                  <a:rPr lang="en-US" i="1">
                                    <a:solidFill>
                                      <a:schemeClr val="tx1"/>
                                    </a:solidFill>
                                    <a:latin typeface="Cambria Math"/>
                                  </a:rPr>
                                  <m:t>(1+</m:t>
                                </m:r>
                                <m:r>
                                  <a:rPr lang="en-US" i="1">
                                    <a:solidFill>
                                      <a:schemeClr val="tx1"/>
                                    </a:solidFill>
                                    <a:latin typeface="Cambria Math"/>
                                  </a:rPr>
                                  <m:t>𝑟</m:t>
                                </m:r>
                                <m:r>
                                  <a:rPr lang="en-US" i="1">
                                    <a:solidFill>
                                      <a:schemeClr val="tx1"/>
                                    </a:solidFill>
                                    <a:latin typeface="Cambria Math"/>
                                  </a:rPr>
                                  <m:t>)</m:t>
                                </m:r>
                              </m:e>
                              <m:sup>
                                <m:r>
                                  <a:rPr lang="en-US" i="1">
                                    <a:solidFill>
                                      <a:schemeClr val="tx1"/>
                                    </a:solidFill>
                                    <a:latin typeface="Cambria Math"/>
                                  </a:rPr>
                                  <m:t>𝑡</m:t>
                                </m:r>
                              </m:sup>
                            </m:sSup>
                          </m:den>
                        </m:f>
                      </m:e>
                    </m:nary>
                  </m:oMath>
                </a14:m>
                <a:endParaRPr lang="en-US" dirty="0">
                  <a:solidFill>
                    <a:schemeClr val="tx1"/>
                  </a:solidFill>
                </a:endParaRPr>
              </a:p>
              <a:p>
                <a:pPr lvl="2"/>
                <a:endParaRPr lang="en-US" dirty="0">
                  <a:solidFill>
                    <a:schemeClr val="tx1"/>
                  </a:solidFill>
                </a:endParaRPr>
              </a:p>
              <a:p>
                <a:pPr lvl="1"/>
                <a:r>
                  <a:rPr lang="en-US" u="sng" dirty="0"/>
                  <a:t>Information needed:</a:t>
                </a:r>
              </a:p>
              <a:p>
                <a:pPr lvl="2">
                  <a:buFont typeface="Wingdings" pitchFamily="2" charset="2"/>
                  <a:buChar char="Ø"/>
                </a:pPr>
                <a:r>
                  <a:rPr lang="en-US" sz="1700" dirty="0"/>
                  <a:t>N=Life of the asset</a:t>
                </a:r>
              </a:p>
              <a:p>
                <a:pPr lvl="2">
                  <a:buFont typeface="Wingdings" pitchFamily="2" charset="2"/>
                  <a:buChar char="Ø"/>
                </a:pPr>
                <a:r>
                  <a:rPr lang="en-US" sz="1700" dirty="0" err="1"/>
                  <a:t>CFt</a:t>
                </a:r>
                <a:r>
                  <a:rPr lang="en-US" sz="1700" dirty="0"/>
                  <a:t>=Cash flows during the life of the asset</a:t>
                </a:r>
              </a:p>
              <a:p>
                <a:pPr lvl="2">
                  <a:buFont typeface="Wingdings" pitchFamily="2" charset="2"/>
                  <a:buChar char="Ø"/>
                </a:pPr>
                <a:r>
                  <a:rPr lang="en-US" sz="1700" dirty="0"/>
                  <a:t>r=Discount rate reflecting the riskiness of the estimated cash flows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242" t="-735"/>
                </a:stretch>
              </a:blipFill>
            </p:spPr>
            <p:txBody>
              <a:bodyPr/>
              <a:lstStyle/>
              <a:p>
                <a:r>
                  <a:rPr lang="en-US">
                    <a:noFill/>
                  </a:rPr>
                  <a:t> </a:t>
                </a:r>
              </a:p>
            </p:txBody>
          </p:sp>
        </mc:Fallback>
      </mc:AlternateContent>
    </p:spTree>
    <p:extLst>
      <p:ext uri="{BB962C8B-B14F-4D97-AF65-F5344CB8AC3E}">
        <p14:creationId xmlns:p14="http://schemas.microsoft.com/office/powerpoint/2010/main" val="20241082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dirty="0"/>
              <a:t>Keith Vaughn is trying to sell a piece of land in Alaska. Yesterday, he was offered $10,000 for the property. </a:t>
            </a:r>
            <a:endParaRPr lang="en-US" dirty="0" smtClean="0"/>
          </a:p>
          <a:p>
            <a:r>
              <a:rPr lang="en-US" dirty="0" smtClean="0"/>
              <a:t>He </a:t>
            </a:r>
            <a:r>
              <a:rPr lang="en-US" dirty="0"/>
              <a:t>was about ready  to accept the offer when another individual offered him $11,424. However, the second offer was to be paid a year from now. </a:t>
            </a:r>
            <a:endParaRPr lang="en-US" dirty="0" smtClean="0"/>
          </a:p>
          <a:p>
            <a:r>
              <a:rPr lang="en-US" dirty="0" smtClean="0"/>
              <a:t>Both </a:t>
            </a:r>
            <a:r>
              <a:rPr lang="en-US" dirty="0"/>
              <a:t>buyers are honest and financially solvent, so he has no fear that the offer he selects will fall through. </a:t>
            </a:r>
            <a:endParaRPr lang="en-US" dirty="0" smtClean="0"/>
          </a:p>
          <a:p>
            <a:r>
              <a:rPr lang="en-US" dirty="0" smtClean="0"/>
              <a:t>His </a:t>
            </a:r>
            <a:r>
              <a:rPr lang="en-US" dirty="0"/>
              <a:t>financial advisor told Keith that if he takes the first offer, he could invest the $10,000 in the bank at an insured rate of 12%. </a:t>
            </a:r>
            <a:endParaRPr lang="en-US" dirty="0" smtClean="0"/>
          </a:p>
          <a:p>
            <a:r>
              <a:rPr lang="en-US" dirty="0" smtClean="0"/>
              <a:t>Which </a:t>
            </a:r>
            <a:r>
              <a:rPr lang="en-US" dirty="0"/>
              <a:t>offer should Keith accept</a:t>
            </a:r>
            <a:r>
              <a:rPr lang="en-US" dirty="0" smtClean="0"/>
              <a:t>?</a:t>
            </a:r>
            <a:endParaRPr lang="en-US" dirty="0"/>
          </a:p>
        </p:txBody>
      </p:sp>
    </p:spTree>
    <p:extLst>
      <p:ext uri="{BB962C8B-B14F-4D97-AF65-F5344CB8AC3E}">
        <p14:creationId xmlns:p14="http://schemas.microsoft.com/office/powerpoint/2010/main" val="17804986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06077"/>
          </a:xfrm>
        </p:spPr>
        <p:txBody>
          <a:bodyPr/>
          <a:lstStyle/>
          <a:p>
            <a:r>
              <a:rPr lang="en-US" sz="3000" dirty="0" smtClean="0"/>
              <a:t>The One-Period Case: Net Present Value</a:t>
            </a:r>
            <a:endParaRPr lang="en-US" sz="3000" dirty="0"/>
          </a:p>
        </p:txBody>
      </p:sp>
      <p:sp>
        <p:nvSpPr>
          <p:cNvPr id="3" name="Content Placeholder 2"/>
          <p:cNvSpPr>
            <a:spLocks noGrp="1"/>
          </p:cNvSpPr>
          <p:nvPr>
            <p:ph idx="1"/>
          </p:nvPr>
        </p:nvSpPr>
        <p:spPr>
          <a:xfrm>
            <a:off x="498474" y="1211943"/>
            <a:ext cx="7556313" cy="2358572"/>
          </a:xfrm>
        </p:spPr>
        <p:txBody>
          <a:bodyPr/>
          <a:lstStyle/>
          <a:p>
            <a:r>
              <a:rPr lang="en-US" dirty="0">
                <a:cs typeface="Times New Roman" pitchFamily="18" charset="0"/>
              </a:rPr>
              <a:t>The Net Present Value (</a:t>
            </a:r>
            <a:r>
              <a:rPr lang="en-US" i="1" dirty="0">
                <a:cs typeface="Times New Roman" pitchFamily="18" charset="0"/>
              </a:rPr>
              <a:t>NPV</a:t>
            </a:r>
            <a:r>
              <a:rPr lang="en-US" dirty="0">
                <a:cs typeface="Times New Roman" pitchFamily="18" charset="0"/>
              </a:rPr>
              <a:t>) of an investment is the present value of the expected cash flows, less the cost of the investment.</a:t>
            </a:r>
          </a:p>
          <a:p>
            <a:r>
              <a:rPr lang="en-US" dirty="0">
                <a:cs typeface="Times New Roman" pitchFamily="18" charset="0"/>
              </a:rPr>
              <a:t>Suppose an investment that promises to pay $10,000 in one year is offered for sale for $9,500. Your interest rate is 5%. Should you buy?</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007083600"/>
              </p:ext>
            </p:extLst>
          </p:nvPr>
        </p:nvGraphicFramePr>
        <p:xfrm>
          <a:off x="2263775" y="3817938"/>
          <a:ext cx="4297363" cy="2041525"/>
        </p:xfrm>
        <a:graphic>
          <a:graphicData uri="http://schemas.openxmlformats.org/presentationml/2006/ole">
            <mc:AlternateContent xmlns:mc="http://schemas.openxmlformats.org/markup-compatibility/2006">
              <mc:Choice xmlns:v="urn:schemas-microsoft-com:vml" Requires="v">
                <p:oleObj spid="_x0000_s5141" name="Equation" r:id="rId4" imgW="55719000" imgH="26382600" progId="Equation.3">
                  <p:embed/>
                </p:oleObj>
              </mc:Choice>
              <mc:Fallback>
                <p:oleObj name="Equation" r:id="rId4" imgW="55719000" imgH="26382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3775" y="3817938"/>
                        <a:ext cx="4297363"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8"/>
          <p:cNvSpPr>
            <a:spLocks noChangeArrowheads="1"/>
          </p:cNvSpPr>
          <p:nvPr/>
        </p:nvSpPr>
        <p:spPr bwMode="auto">
          <a:xfrm>
            <a:off x="4129315" y="6075930"/>
            <a:ext cx="952500" cy="579437"/>
          </a:xfrm>
          <a:prstGeom prst="rect">
            <a:avLst/>
          </a:prstGeom>
          <a:noFill/>
          <a:ln w="12700" cap="sq">
            <a:noFill/>
            <a:miter lim="800000"/>
            <a:headEnd type="none" w="sm" len="sm"/>
            <a:tailEnd type="none" w="sm" len="sm"/>
          </a:ln>
          <a:effectLst/>
        </p:spPr>
        <p:txBody>
          <a:bodyPr wrap="none">
            <a:spAutoFit/>
          </a:bodyPr>
          <a:lstStyle/>
          <a:p>
            <a:pPr eaLnBrk="1" hangingPunct="1"/>
            <a:r>
              <a:rPr lang="en-US" sz="3200" dirty="0">
                <a:solidFill>
                  <a:srgbClr val="644A1A"/>
                </a:solidFill>
                <a:cs typeface="Times New Roman" pitchFamily="18" charset="0"/>
              </a:rPr>
              <a:t>Yes!</a:t>
            </a:r>
          </a:p>
        </p:txBody>
      </p:sp>
    </p:spTree>
    <p:extLst>
      <p:ext uri="{BB962C8B-B14F-4D97-AF65-F5344CB8AC3E}">
        <p14:creationId xmlns:p14="http://schemas.microsoft.com/office/powerpoint/2010/main" val="22871094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Assumptions</a:t>
            </a:r>
            <a:endParaRPr lang="en-US" dirty="0"/>
          </a:p>
        </p:txBody>
      </p:sp>
      <p:sp>
        <p:nvSpPr>
          <p:cNvPr id="3" name="Content Placeholder 2"/>
          <p:cNvSpPr>
            <a:spLocks noGrp="1"/>
          </p:cNvSpPr>
          <p:nvPr>
            <p:ph idx="1"/>
          </p:nvPr>
        </p:nvSpPr>
        <p:spPr/>
        <p:txBody>
          <a:bodyPr/>
          <a:lstStyle/>
          <a:p>
            <a:pPr>
              <a:lnSpc>
                <a:spcPct val="90000"/>
              </a:lnSpc>
            </a:pPr>
            <a:r>
              <a:rPr lang="en-US" dirty="0"/>
              <a:t>In the previous example, we assume that the cash flows are known with certainty. In real life, cash flows may be uncertain.</a:t>
            </a:r>
          </a:p>
          <a:p>
            <a:pPr>
              <a:lnSpc>
                <a:spcPct val="90000"/>
              </a:lnSpc>
            </a:pPr>
            <a:r>
              <a:rPr lang="en-US" dirty="0"/>
              <a:t>If the cash flows are certain (no risk), then we can use the </a:t>
            </a:r>
            <a:r>
              <a:rPr lang="en-US" u="sng" dirty="0"/>
              <a:t>risk free rate</a:t>
            </a:r>
            <a:r>
              <a:rPr lang="en-US" dirty="0"/>
              <a:t> to discount (or to compound).</a:t>
            </a:r>
          </a:p>
          <a:p>
            <a:pPr>
              <a:lnSpc>
                <a:spcPct val="90000"/>
              </a:lnSpc>
            </a:pPr>
            <a:r>
              <a:rPr lang="en-US" dirty="0"/>
              <a:t>If the cash flows are uncertain, then the discount rate should reflect the risk. In other words, discount rate should be risk adjusted (in that case, discount rate will be higher than risk free rate). </a:t>
            </a:r>
          </a:p>
          <a:p>
            <a:pPr>
              <a:lnSpc>
                <a:spcPct val="90000"/>
              </a:lnSpc>
            </a:pPr>
            <a:r>
              <a:rPr lang="en-US" dirty="0"/>
              <a:t>We will deal with risk-adjustments in later chapters. </a:t>
            </a:r>
          </a:p>
        </p:txBody>
      </p:sp>
    </p:spTree>
    <p:extLst>
      <p:ext uri="{BB962C8B-B14F-4D97-AF65-F5344CB8AC3E}">
        <p14:creationId xmlns:p14="http://schemas.microsoft.com/office/powerpoint/2010/main" val="39913173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Zafer">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1">
      <a:majorFont>
        <a:latin typeface="Arial Unicode MS"/>
        <a:ea typeface=""/>
        <a:cs typeface=""/>
      </a:majorFont>
      <a:minorFont>
        <a:latin typeface="Arial Unicode MS"/>
        <a:ea typeface=""/>
        <a:cs typeface=""/>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Zafer</Template>
  <TotalTime>10862</TotalTime>
  <Words>2629</Words>
  <Application>Microsoft Office PowerPoint</Application>
  <PresentationFormat>On-screen Show (4:3)</PresentationFormat>
  <Paragraphs>432</Paragraphs>
  <Slides>47</Slides>
  <Notes>45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Zafer</vt:lpstr>
      <vt:lpstr>Equation</vt:lpstr>
      <vt:lpstr>PowerPoint Presentation</vt:lpstr>
      <vt:lpstr>The One-Period Case: Future Value</vt:lpstr>
      <vt:lpstr>The One-Period Case: Future Value</vt:lpstr>
      <vt:lpstr>The One-period Case: Present Value</vt:lpstr>
      <vt:lpstr>The One-Period Case: Present Value</vt:lpstr>
      <vt:lpstr>Why is DCF important?</vt:lpstr>
      <vt:lpstr>Example</vt:lpstr>
      <vt:lpstr>The One-Period Case: Net Present Value</vt:lpstr>
      <vt:lpstr>Important Assumptions</vt:lpstr>
      <vt:lpstr>Future and Present Value of Multiple Periods: Future Value</vt:lpstr>
      <vt:lpstr>The Multi-period Case: Future Value</vt:lpstr>
      <vt:lpstr>Future Value and Compounding</vt:lpstr>
      <vt:lpstr>Future Value and Compounding</vt:lpstr>
      <vt:lpstr>Present Value and Discounting</vt:lpstr>
      <vt:lpstr>How Long is the wait?</vt:lpstr>
      <vt:lpstr>What Rate Is Enough?</vt:lpstr>
      <vt:lpstr>Valuing Level Cash Flows: Annuities and Perpetuities</vt:lpstr>
      <vt:lpstr>Perpetuity</vt:lpstr>
      <vt:lpstr>Example</vt:lpstr>
      <vt:lpstr>Growing Perpetuity</vt:lpstr>
      <vt:lpstr>Important Points on Growing Perpetuity Formula</vt:lpstr>
      <vt:lpstr>Example</vt:lpstr>
      <vt:lpstr>Annuity</vt:lpstr>
      <vt:lpstr>Example</vt:lpstr>
      <vt:lpstr>How to Value Annuities with a  Calculator</vt:lpstr>
      <vt:lpstr>PowerPoint Presentation</vt:lpstr>
      <vt:lpstr>How to Value “Lumpy” Cash Flows</vt:lpstr>
      <vt:lpstr>Growing Annuity</vt:lpstr>
      <vt:lpstr>PV of Growing Annuity</vt:lpstr>
      <vt:lpstr>PV of Growing Annuity: Cash Flow Keys</vt:lpstr>
      <vt:lpstr>Growing Annuity</vt:lpstr>
      <vt:lpstr>PV of a Delayed Growing Perpetuity</vt:lpstr>
      <vt:lpstr>PV of a Delayed Growing Perpetuity</vt:lpstr>
      <vt:lpstr>PV of a Delayed Growing Perpetuity</vt:lpstr>
      <vt:lpstr>Comparing Rates: The Effects of Compounding</vt:lpstr>
      <vt:lpstr>Effective Annual Interest Rates</vt:lpstr>
      <vt:lpstr>Effective Annual Interest Rates (continued)</vt:lpstr>
      <vt:lpstr>Effective Annual Interest Rates (continued)</vt:lpstr>
      <vt:lpstr>EAR on a financial Calculator</vt:lpstr>
      <vt:lpstr>What Is a Firm Worth?</vt:lpstr>
      <vt:lpstr>What do we learn so far?</vt:lpstr>
      <vt:lpstr>Remember:</vt:lpstr>
      <vt:lpstr>PowerPoint Presentation</vt:lpstr>
      <vt:lpstr>Remember</vt:lpstr>
      <vt:lpstr>Summary (1)</vt:lpstr>
      <vt:lpstr>Important Note on Discount and Compound Rates</vt:lpstr>
      <vt:lpstr>Summary (2) and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Tulane University</dc:title>
  <dc:creator>Web Communications</dc:creator>
  <cp:lastModifiedBy>Zafer Yuksel</cp:lastModifiedBy>
  <cp:revision>311</cp:revision>
  <cp:lastPrinted>2013-09-16T16:08:27Z</cp:lastPrinted>
  <dcterms:created xsi:type="dcterms:W3CDTF">2012-03-02T21:40:08Z</dcterms:created>
  <dcterms:modified xsi:type="dcterms:W3CDTF">2014-02-24T16:53:30Z</dcterms:modified>
</cp:coreProperties>
</file>