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6" r:id="rId15"/>
    <p:sldId id="269" r:id="rId16"/>
    <p:sldId id="270" r:id="rId17"/>
    <p:sldId id="271" r:id="rId18"/>
    <p:sldId id="274" r:id="rId19"/>
    <p:sldId id="275" r:id="rId20"/>
    <p:sldId id="272" r:id="rId21"/>
    <p:sldId id="273" r:id="rId22"/>
    <p:sldId id="276" r:id="rId23"/>
    <p:sldId id="277" r:id="rId24"/>
    <p:sldId id="278" r:id="rId25"/>
    <p:sldId id="279" r:id="rId26"/>
    <p:sldId id="280" r:id="rId27"/>
    <p:sldId id="282" r:id="rId28"/>
    <p:sldId id="283" r:id="rId29"/>
    <p:sldId id="284" r:id="rId30"/>
    <p:sldId id="285" r:id="rId31"/>
    <p:sldId id="286" r:id="rId32"/>
    <p:sldId id="287" r:id="rId33"/>
    <p:sldId id="292" r:id="rId34"/>
    <p:sldId id="293" r:id="rId35"/>
    <p:sldId id="288" r:id="rId36"/>
    <p:sldId id="289" r:id="rId37"/>
    <p:sldId id="290" r:id="rId38"/>
    <p:sldId id="291" r:id="rId39"/>
    <p:sldId id="294" r:id="rId40"/>
    <p:sldId id="295"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13" autoAdjust="0"/>
  </p:normalViewPr>
  <p:slideViewPr>
    <p:cSldViewPr snapToGrid="0" snapToObjects="1">
      <p:cViewPr>
        <p:scale>
          <a:sx n="50" d="100"/>
          <a:sy n="50" d="100"/>
        </p:scale>
        <p:origin x="-1956"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12.emf"/><Relationship Id="rId1" Type="http://schemas.openxmlformats.org/officeDocument/2006/relationships/image" Target="../media/image11.emf"/><Relationship Id="rId6" Type="http://schemas.openxmlformats.org/officeDocument/2006/relationships/image" Target="../media/image16.emf"/><Relationship Id="rId11" Type="http://schemas.openxmlformats.org/officeDocument/2006/relationships/image" Target="../media/image21.emf"/><Relationship Id="rId5" Type="http://schemas.openxmlformats.org/officeDocument/2006/relationships/image" Target="../media/image15.emf"/><Relationship Id="rId10" Type="http://schemas.openxmlformats.org/officeDocument/2006/relationships/image" Target="../media/image20.emf"/><Relationship Id="rId4" Type="http://schemas.openxmlformats.org/officeDocument/2006/relationships/image" Target="../media/image14.emf"/><Relationship Id="rId9"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9.emf"/><Relationship Id="rId13" Type="http://schemas.openxmlformats.org/officeDocument/2006/relationships/image" Target="../media/image34.emf"/><Relationship Id="rId18" Type="http://schemas.openxmlformats.org/officeDocument/2006/relationships/image" Target="../media/image39.emf"/><Relationship Id="rId3" Type="http://schemas.openxmlformats.org/officeDocument/2006/relationships/image" Target="../media/image24.emf"/><Relationship Id="rId21" Type="http://schemas.openxmlformats.org/officeDocument/2006/relationships/image" Target="../media/image42.emf"/><Relationship Id="rId7" Type="http://schemas.openxmlformats.org/officeDocument/2006/relationships/image" Target="../media/image28.emf"/><Relationship Id="rId12" Type="http://schemas.openxmlformats.org/officeDocument/2006/relationships/image" Target="../media/image33.emf"/><Relationship Id="rId17" Type="http://schemas.openxmlformats.org/officeDocument/2006/relationships/image" Target="../media/image38.emf"/><Relationship Id="rId2" Type="http://schemas.openxmlformats.org/officeDocument/2006/relationships/image" Target="../media/image23.emf"/><Relationship Id="rId16" Type="http://schemas.openxmlformats.org/officeDocument/2006/relationships/image" Target="../media/image37.emf"/><Relationship Id="rId20" Type="http://schemas.openxmlformats.org/officeDocument/2006/relationships/image" Target="../media/image41.emf"/><Relationship Id="rId1" Type="http://schemas.openxmlformats.org/officeDocument/2006/relationships/image" Target="../media/image22.emf"/><Relationship Id="rId6" Type="http://schemas.openxmlformats.org/officeDocument/2006/relationships/image" Target="../media/image27.emf"/><Relationship Id="rId11" Type="http://schemas.openxmlformats.org/officeDocument/2006/relationships/image" Target="../media/image32.emf"/><Relationship Id="rId5" Type="http://schemas.openxmlformats.org/officeDocument/2006/relationships/image" Target="../media/image26.emf"/><Relationship Id="rId15" Type="http://schemas.openxmlformats.org/officeDocument/2006/relationships/image" Target="../media/image36.emf"/><Relationship Id="rId10" Type="http://schemas.openxmlformats.org/officeDocument/2006/relationships/image" Target="../media/image31.emf"/><Relationship Id="rId19" Type="http://schemas.openxmlformats.org/officeDocument/2006/relationships/image" Target="../media/image40.emf"/><Relationship Id="rId4" Type="http://schemas.openxmlformats.org/officeDocument/2006/relationships/image" Target="../media/image25.emf"/><Relationship Id="rId9" Type="http://schemas.openxmlformats.org/officeDocument/2006/relationships/image" Target="../media/image30.emf"/><Relationship Id="rId14" Type="http://schemas.openxmlformats.org/officeDocument/2006/relationships/image" Target="../media/image35.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50.emf"/><Relationship Id="rId3" Type="http://schemas.openxmlformats.org/officeDocument/2006/relationships/image" Target="../media/image45.emf"/><Relationship Id="rId7" Type="http://schemas.openxmlformats.org/officeDocument/2006/relationships/image" Target="../media/image49.emf"/><Relationship Id="rId2" Type="http://schemas.openxmlformats.org/officeDocument/2006/relationships/image" Target="../media/image44.emf"/><Relationship Id="rId1" Type="http://schemas.openxmlformats.org/officeDocument/2006/relationships/image" Target="../media/image43.emf"/><Relationship Id="rId6" Type="http://schemas.openxmlformats.org/officeDocument/2006/relationships/image" Target="../media/image48.emf"/><Relationship Id="rId11" Type="http://schemas.openxmlformats.org/officeDocument/2006/relationships/image" Target="../media/image53.emf"/><Relationship Id="rId5" Type="http://schemas.openxmlformats.org/officeDocument/2006/relationships/image" Target="../media/image47.emf"/><Relationship Id="rId10" Type="http://schemas.openxmlformats.org/officeDocument/2006/relationships/image" Target="../media/image52.emf"/><Relationship Id="rId4" Type="http://schemas.openxmlformats.org/officeDocument/2006/relationships/image" Target="../media/image46.emf"/><Relationship Id="rId9" Type="http://schemas.openxmlformats.org/officeDocument/2006/relationships/image" Target="../media/image51.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61.emf"/><Relationship Id="rId3" Type="http://schemas.openxmlformats.org/officeDocument/2006/relationships/image" Target="../media/image56.emf"/><Relationship Id="rId7" Type="http://schemas.openxmlformats.org/officeDocument/2006/relationships/image" Target="../media/image60.emf"/><Relationship Id="rId2" Type="http://schemas.openxmlformats.org/officeDocument/2006/relationships/image" Target="../media/image55.emf"/><Relationship Id="rId1" Type="http://schemas.openxmlformats.org/officeDocument/2006/relationships/image" Target="../media/image54.emf"/><Relationship Id="rId6" Type="http://schemas.openxmlformats.org/officeDocument/2006/relationships/image" Target="../media/image59.emf"/><Relationship Id="rId11" Type="http://schemas.openxmlformats.org/officeDocument/2006/relationships/image" Target="../media/image64.emf"/><Relationship Id="rId5" Type="http://schemas.openxmlformats.org/officeDocument/2006/relationships/image" Target="../media/image58.emf"/><Relationship Id="rId10" Type="http://schemas.openxmlformats.org/officeDocument/2006/relationships/image" Target="../media/image63.emf"/><Relationship Id="rId4" Type="http://schemas.openxmlformats.org/officeDocument/2006/relationships/image" Target="../media/image57.emf"/><Relationship Id="rId9" Type="http://schemas.openxmlformats.org/officeDocument/2006/relationships/image" Target="../media/image6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430F4AD-0A6C-41E1-9699-DC726AF61EEB}" type="datetimeFigureOut">
              <a:rPr lang="en-US" smtClean="0"/>
              <a:t>3/3/2014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F681858-F37B-4B18-AB9E-51B77FBFE3AC}" type="slidenum">
              <a:rPr lang="en-US" smtClean="0"/>
              <a:t>‹#›</a:t>
            </a:fld>
            <a:endParaRPr lang="en-US"/>
          </a:p>
        </p:txBody>
      </p:sp>
    </p:spTree>
    <p:extLst>
      <p:ext uri="{BB962C8B-B14F-4D97-AF65-F5344CB8AC3E}">
        <p14:creationId xmlns:p14="http://schemas.microsoft.com/office/powerpoint/2010/main" val="1923724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301528-1483-4855-89AF-A6F5FB2D5247}" type="datetimeFigureOut">
              <a:rPr lang="en-US" smtClean="0"/>
              <a:t>3/3/2014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2E505C3-16E3-435D-BC3A-8D399E3FBD21}" type="slidenum">
              <a:rPr lang="en-US" smtClean="0"/>
              <a:t>‹#›</a:t>
            </a:fld>
            <a:endParaRPr lang="en-US"/>
          </a:p>
        </p:txBody>
      </p:sp>
    </p:spTree>
    <p:extLst>
      <p:ext uri="{BB962C8B-B14F-4D97-AF65-F5344CB8AC3E}">
        <p14:creationId xmlns:p14="http://schemas.microsoft.com/office/powerpoint/2010/main" val="4142710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a:t>
            </a:fld>
            <a:endParaRPr lang="en-US"/>
          </a:p>
        </p:txBody>
      </p:sp>
    </p:spTree>
    <p:extLst>
      <p:ext uri="{BB962C8B-B14F-4D97-AF65-F5344CB8AC3E}">
        <p14:creationId xmlns:p14="http://schemas.microsoft.com/office/powerpoint/2010/main" val="3463065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10</a:t>
            </a:fld>
            <a:endParaRPr lang="en-US"/>
          </a:p>
        </p:txBody>
      </p:sp>
    </p:spTree>
    <p:extLst>
      <p:ext uri="{BB962C8B-B14F-4D97-AF65-F5344CB8AC3E}">
        <p14:creationId xmlns:p14="http://schemas.microsoft.com/office/powerpoint/2010/main" val="4174194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11</a:t>
            </a:fld>
            <a:endParaRPr lang="en-US"/>
          </a:p>
        </p:txBody>
      </p:sp>
    </p:spTree>
    <p:extLst>
      <p:ext uri="{BB962C8B-B14F-4D97-AF65-F5344CB8AC3E}">
        <p14:creationId xmlns:p14="http://schemas.microsoft.com/office/powerpoint/2010/main" val="3959331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12</a:t>
            </a:fld>
            <a:endParaRPr lang="en-US"/>
          </a:p>
        </p:txBody>
      </p:sp>
    </p:spTree>
    <p:extLst>
      <p:ext uri="{BB962C8B-B14F-4D97-AF65-F5344CB8AC3E}">
        <p14:creationId xmlns:p14="http://schemas.microsoft.com/office/powerpoint/2010/main" val="2865839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13</a:t>
            </a:fld>
            <a:endParaRPr lang="en-US"/>
          </a:p>
        </p:txBody>
      </p:sp>
    </p:spTree>
    <p:extLst>
      <p:ext uri="{BB962C8B-B14F-4D97-AF65-F5344CB8AC3E}">
        <p14:creationId xmlns:p14="http://schemas.microsoft.com/office/powerpoint/2010/main" val="3325079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15</a:t>
            </a:fld>
            <a:endParaRPr lang="en-US"/>
          </a:p>
        </p:txBody>
      </p:sp>
    </p:spTree>
    <p:extLst>
      <p:ext uri="{BB962C8B-B14F-4D97-AF65-F5344CB8AC3E}">
        <p14:creationId xmlns:p14="http://schemas.microsoft.com/office/powerpoint/2010/main" val="2404118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16</a:t>
            </a:fld>
            <a:endParaRPr lang="en-US"/>
          </a:p>
        </p:txBody>
      </p:sp>
    </p:spTree>
    <p:extLst>
      <p:ext uri="{BB962C8B-B14F-4D97-AF65-F5344CB8AC3E}">
        <p14:creationId xmlns:p14="http://schemas.microsoft.com/office/powerpoint/2010/main" val="471244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17</a:t>
            </a:fld>
            <a:endParaRPr lang="en-US"/>
          </a:p>
        </p:txBody>
      </p:sp>
    </p:spTree>
    <p:extLst>
      <p:ext uri="{BB962C8B-B14F-4D97-AF65-F5344CB8AC3E}">
        <p14:creationId xmlns:p14="http://schemas.microsoft.com/office/powerpoint/2010/main" val="31530832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18</a:t>
            </a:fld>
            <a:endParaRPr lang="en-US"/>
          </a:p>
        </p:txBody>
      </p:sp>
    </p:spTree>
    <p:extLst>
      <p:ext uri="{BB962C8B-B14F-4D97-AF65-F5344CB8AC3E}">
        <p14:creationId xmlns:p14="http://schemas.microsoft.com/office/powerpoint/2010/main" val="3233860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19</a:t>
            </a:fld>
            <a:endParaRPr lang="en-US"/>
          </a:p>
        </p:txBody>
      </p:sp>
    </p:spTree>
    <p:extLst>
      <p:ext uri="{BB962C8B-B14F-4D97-AF65-F5344CB8AC3E}">
        <p14:creationId xmlns:p14="http://schemas.microsoft.com/office/powerpoint/2010/main" val="2425030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20</a:t>
            </a:fld>
            <a:endParaRPr lang="en-US"/>
          </a:p>
        </p:txBody>
      </p:sp>
    </p:spTree>
    <p:extLst>
      <p:ext uri="{BB962C8B-B14F-4D97-AF65-F5344CB8AC3E}">
        <p14:creationId xmlns:p14="http://schemas.microsoft.com/office/powerpoint/2010/main" val="3272772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a:t>
            </a:fld>
            <a:endParaRPr lang="en-US"/>
          </a:p>
        </p:txBody>
      </p:sp>
    </p:spTree>
    <p:extLst>
      <p:ext uri="{BB962C8B-B14F-4D97-AF65-F5344CB8AC3E}">
        <p14:creationId xmlns:p14="http://schemas.microsoft.com/office/powerpoint/2010/main" val="1292786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21</a:t>
            </a:fld>
            <a:endParaRPr lang="en-US"/>
          </a:p>
        </p:txBody>
      </p:sp>
    </p:spTree>
    <p:extLst>
      <p:ext uri="{BB962C8B-B14F-4D97-AF65-F5344CB8AC3E}">
        <p14:creationId xmlns:p14="http://schemas.microsoft.com/office/powerpoint/2010/main" val="5749709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22</a:t>
            </a:fld>
            <a:endParaRPr lang="en-US"/>
          </a:p>
        </p:txBody>
      </p:sp>
    </p:spTree>
    <p:extLst>
      <p:ext uri="{BB962C8B-B14F-4D97-AF65-F5344CB8AC3E}">
        <p14:creationId xmlns:p14="http://schemas.microsoft.com/office/powerpoint/2010/main" val="3012530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23</a:t>
            </a:fld>
            <a:endParaRPr lang="en-US"/>
          </a:p>
        </p:txBody>
      </p:sp>
    </p:spTree>
    <p:extLst>
      <p:ext uri="{BB962C8B-B14F-4D97-AF65-F5344CB8AC3E}">
        <p14:creationId xmlns:p14="http://schemas.microsoft.com/office/powerpoint/2010/main" val="3909070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24</a:t>
            </a:fld>
            <a:endParaRPr lang="en-US"/>
          </a:p>
        </p:txBody>
      </p:sp>
    </p:spTree>
    <p:extLst>
      <p:ext uri="{BB962C8B-B14F-4D97-AF65-F5344CB8AC3E}">
        <p14:creationId xmlns:p14="http://schemas.microsoft.com/office/powerpoint/2010/main" val="6712980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25</a:t>
            </a:fld>
            <a:endParaRPr lang="en-US"/>
          </a:p>
        </p:txBody>
      </p:sp>
    </p:spTree>
    <p:extLst>
      <p:ext uri="{BB962C8B-B14F-4D97-AF65-F5344CB8AC3E}">
        <p14:creationId xmlns:p14="http://schemas.microsoft.com/office/powerpoint/2010/main" val="26843320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26</a:t>
            </a:fld>
            <a:endParaRPr lang="en-US"/>
          </a:p>
        </p:txBody>
      </p:sp>
    </p:spTree>
    <p:extLst>
      <p:ext uri="{BB962C8B-B14F-4D97-AF65-F5344CB8AC3E}">
        <p14:creationId xmlns:p14="http://schemas.microsoft.com/office/powerpoint/2010/main" val="14738363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27</a:t>
            </a:fld>
            <a:endParaRPr lang="en-US"/>
          </a:p>
        </p:txBody>
      </p:sp>
    </p:spTree>
    <p:extLst>
      <p:ext uri="{BB962C8B-B14F-4D97-AF65-F5344CB8AC3E}">
        <p14:creationId xmlns:p14="http://schemas.microsoft.com/office/powerpoint/2010/main" val="14391043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28</a:t>
            </a:fld>
            <a:endParaRPr lang="en-US"/>
          </a:p>
        </p:txBody>
      </p:sp>
    </p:spTree>
    <p:extLst>
      <p:ext uri="{BB962C8B-B14F-4D97-AF65-F5344CB8AC3E}">
        <p14:creationId xmlns:p14="http://schemas.microsoft.com/office/powerpoint/2010/main" val="22976010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29</a:t>
            </a:fld>
            <a:endParaRPr lang="en-US"/>
          </a:p>
        </p:txBody>
      </p:sp>
    </p:spTree>
    <p:extLst>
      <p:ext uri="{BB962C8B-B14F-4D97-AF65-F5344CB8AC3E}">
        <p14:creationId xmlns:p14="http://schemas.microsoft.com/office/powerpoint/2010/main" val="5329431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30</a:t>
            </a:fld>
            <a:endParaRPr lang="en-US"/>
          </a:p>
        </p:txBody>
      </p:sp>
    </p:spTree>
    <p:extLst>
      <p:ext uri="{BB962C8B-B14F-4D97-AF65-F5344CB8AC3E}">
        <p14:creationId xmlns:p14="http://schemas.microsoft.com/office/powerpoint/2010/main" val="631419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a:t>
            </a:fld>
            <a:endParaRPr lang="en-US"/>
          </a:p>
        </p:txBody>
      </p:sp>
    </p:spTree>
    <p:extLst>
      <p:ext uri="{BB962C8B-B14F-4D97-AF65-F5344CB8AC3E}">
        <p14:creationId xmlns:p14="http://schemas.microsoft.com/office/powerpoint/2010/main" val="24055238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31</a:t>
            </a:fld>
            <a:endParaRPr lang="en-US"/>
          </a:p>
        </p:txBody>
      </p:sp>
    </p:spTree>
    <p:extLst>
      <p:ext uri="{BB962C8B-B14F-4D97-AF65-F5344CB8AC3E}">
        <p14:creationId xmlns:p14="http://schemas.microsoft.com/office/powerpoint/2010/main" val="6669112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32</a:t>
            </a:fld>
            <a:endParaRPr lang="en-US"/>
          </a:p>
        </p:txBody>
      </p:sp>
    </p:spTree>
    <p:extLst>
      <p:ext uri="{BB962C8B-B14F-4D97-AF65-F5344CB8AC3E}">
        <p14:creationId xmlns:p14="http://schemas.microsoft.com/office/powerpoint/2010/main" val="23287453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33</a:t>
            </a:fld>
            <a:endParaRPr lang="en-US"/>
          </a:p>
        </p:txBody>
      </p:sp>
    </p:spTree>
    <p:extLst>
      <p:ext uri="{BB962C8B-B14F-4D97-AF65-F5344CB8AC3E}">
        <p14:creationId xmlns:p14="http://schemas.microsoft.com/office/powerpoint/2010/main" val="23293470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34</a:t>
            </a:fld>
            <a:endParaRPr lang="en-US"/>
          </a:p>
        </p:txBody>
      </p:sp>
    </p:spTree>
    <p:extLst>
      <p:ext uri="{BB962C8B-B14F-4D97-AF65-F5344CB8AC3E}">
        <p14:creationId xmlns:p14="http://schemas.microsoft.com/office/powerpoint/2010/main" val="14550054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35</a:t>
            </a:fld>
            <a:endParaRPr lang="en-US"/>
          </a:p>
        </p:txBody>
      </p:sp>
    </p:spTree>
    <p:extLst>
      <p:ext uri="{BB962C8B-B14F-4D97-AF65-F5344CB8AC3E}">
        <p14:creationId xmlns:p14="http://schemas.microsoft.com/office/powerpoint/2010/main" val="3756639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36</a:t>
            </a:fld>
            <a:endParaRPr lang="en-US"/>
          </a:p>
        </p:txBody>
      </p:sp>
    </p:spTree>
    <p:extLst>
      <p:ext uri="{BB962C8B-B14F-4D97-AF65-F5344CB8AC3E}">
        <p14:creationId xmlns:p14="http://schemas.microsoft.com/office/powerpoint/2010/main" val="28166041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37</a:t>
            </a:fld>
            <a:endParaRPr lang="en-US"/>
          </a:p>
        </p:txBody>
      </p:sp>
    </p:spTree>
    <p:extLst>
      <p:ext uri="{BB962C8B-B14F-4D97-AF65-F5344CB8AC3E}">
        <p14:creationId xmlns:p14="http://schemas.microsoft.com/office/powerpoint/2010/main" val="25687788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38</a:t>
            </a:fld>
            <a:endParaRPr lang="en-US"/>
          </a:p>
        </p:txBody>
      </p:sp>
    </p:spTree>
    <p:extLst>
      <p:ext uri="{BB962C8B-B14F-4D97-AF65-F5344CB8AC3E}">
        <p14:creationId xmlns:p14="http://schemas.microsoft.com/office/powerpoint/2010/main" val="8223385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39</a:t>
            </a:fld>
            <a:endParaRPr lang="en-US"/>
          </a:p>
        </p:txBody>
      </p:sp>
    </p:spTree>
    <p:extLst>
      <p:ext uri="{BB962C8B-B14F-4D97-AF65-F5344CB8AC3E}">
        <p14:creationId xmlns:p14="http://schemas.microsoft.com/office/powerpoint/2010/main" val="24288112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40</a:t>
            </a:fld>
            <a:endParaRPr lang="en-US"/>
          </a:p>
        </p:txBody>
      </p:sp>
    </p:spTree>
    <p:extLst>
      <p:ext uri="{BB962C8B-B14F-4D97-AF65-F5344CB8AC3E}">
        <p14:creationId xmlns:p14="http://schemas.microsoft.com/office/powerpoint/2010/main" val="4263451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4</a:t>
            </a:fld>
            <a:endParaRPr lang="en-US"/>
          </a:p>
        </p:txBody>
      </p:sp>
    </p:spTree>
    <p:extLst>
      <p:ext uri="{BB962C8B-B14F-4D97-AF65-F5344CB8AC3E}">
        <p14:creationId xmlns:p14="http://schemas.microsoft.com/office/powerpoint/2010/main" val="397623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5</a:t>
            </a:fld>
            <a:endParaRPr lang="en-US"/>
          </a:p>
        </p:txBody>
      </p:sp>
    </p:spTree>
    <p:extLst>
      <p:ext uri="{BB962C8B-B14F-4D97-AF65-F5344CB8AC3E}">
        <p14:creationId xmlns:p14="http://schemas.microsoft.com/office/powerpoint/2010/main" val="797080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6</a:t>
            </a:fld>
            <a:endParaRPr lang="en-US"/>
          </a:p>
        </p:txBody>
      </p:sp>
    </p:spTree>
    <p:extLst>
      <p:ext uri="{BB962C8B-B14F-4D97-AF65-F5344CB8AC3E}">
        <p14:creationId xmlns:p14="http://schemas.microsoft.com/office/powerpoint/2010/main" val="2153204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7</a:t>
            </a:fld>
            <a:endParaRPr lang="en-US"/>
          </a:p>
        </p:txBody>
      </p:sp>
    </p:spTree>
    <p:extLst>
      <p:ext uri="{BB962C8B-B14F-4D97-AF65-F5344CB8AC3E}">
        <p14:creationId xmlns:p14="http://schemas.microsoft.com/office/powerpoint/2010/main" val="3195150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8</a:t>
            </a:fld>
            <a:endParaRPr lang="en-US"/>
          </a:p>
        </p:txBody>
      </p:sp>
    </p:spTree>
    <p:extLst>
      <p:ext uri="{BB962C8B-B14F-4D97-AF65-F5344CB8AC3E}">
        <p14:creationId xmlns:p14="http://schemas.microsoft.com/office/powerpoint/2010/main" val="1243792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E505C3-16E3-435D-BC3A-8D399E3FBD21}" type="slidenum">
              <a:rPr lang="en-US" smtClean="0"/>
              <a:t>9</a:t>
            </a:fld>
            <a:endParaRPr lang="en-US"/>
          </a:p>
        </p:txBody>
      </p:sp>
    </p:spTree>
    <p:extLst>
      <p:ext uri="{BB962C8B-B14F-4D97-AF65-F5344CB8AC3E}">
        <p14:creationId xmlns:p14="http://schemas.microsoft.com/office/powerpoint/2010/main" val="1500127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4D8DEE8-7A87-4E01-8ADE-4C49CDD43F74}" type="datetime1">
              <a:rPr lang="en-US" smtClean="0"/>
              <a:pPr/>
              <a:t>3/3/2014</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EC43563C-D9B3-4432-B336-144C997D6215}" type="datetime1">
              <a:rPr lang="en-US" smtClean="0"/>
              <a:pPr/>
              <a:t>3/3/2014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CF13737-8506-438E-ABC0-0BE7E06DCCA6}" type="datetime1">
              <a:rPr lang="en-US" smtClean="0"/>
              <a:pPr/>
              <a:t>3/3/2014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41D58AA-1C84-40C9-BFEE-631CCB17636C}" type="datetime1">
              <a:rPr lang="en-US" smtClean="0"/>
              <a:pPr/>
              <a:t>3/3/2014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36542C1-4E96-413B-B72E-6C4B39D85C9D}" type="datetime1">
              <a:rPr lang="en-US" smtClean="0"/>
              <a:pPr/>
              <a:t>3/3/2014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0542AA2-D442-471A-9D69-80392E1E581D}" type="datetime1">
              <a:rPr lang="en-US" smtClean="0"/>
              <a:pPr/>
              <a:t>3/3/2014</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3563C-D9B3-4432-B336-144C997D6215}" type="datetime1">
              <a:rPr lang="en-US" smtClean="0"/>
              <a:pPr/>
              <a:t>3/3/2014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EC43563C-D9B3-4432-B336-144C997D6215}" type="datetime1">
              <a:rPr lang="en-US" smtClean="0"/>
              <a:pPr/>
              <a:t>3/3/2014</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EC43563C-D9B3-4432-B336-144C997D6215}" type="datetime1">
              <a:rPr lang="en-US" smtClean="0"/>
              <a:pPr/>
              <a:t>3/3/2014</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C43563C-D9B3-4432-B336-144C997D6215}" type="datetime1">
              <a:rPr lang="en-US" smtClean="0"/>
              <a:pPr/>
              <a:t>3/3/2014</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F8F9461-E3EB-40CD-B93F-E5CBBBD8E0BA}"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EFF424-F111-43CB-9C75-D52325012943}" type="datetime1">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0578FA3-38AD-400D-A4D2-18E8EF129E5F}" type="datetime1">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1_Section Header">
    <p:spTree>
      <p:nvGrpSpPr>
        <p:cNvPr id="1" name=""/>
        <p:cNvGrpSpPr/>
        <p:nvPr/>
      </p:nvGrpSpPr>
      <p:grpSpPr>
        <a:xfrm>
          <a:off x="0" y="0"/>
          <a:ext cx="0" cy="0"/>
          <a:chOff x="0" y="0"/>
          <a:chExt cx="0" cy="0"/>
        </a:xfrm>
      </p:grpSpPr>
      <p:sp>
        <p:nvSpPr>
          <p:cNvPr id="9" name="Rectangle 8"/>
          <p:cNvSpPr/>
          <p:nvPr/>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EC43563C-D9B3-4432-B336-144C997D6215}" type="datetime1">
              <a:rPr lang="en-US" smtClean="0"/>
              <a:pPr/>
              <a:t>3/3/2014</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F7886C9C-DC18-4195-8FD5-A50AA931D419}" type="slidenum">
              <a:rPr lang="en-US" smtClean="0"/>
              <a:pPr algn="r"/>
              <a:t>‹#›</a:t>
            </a:fld>
            <a:endParaRPr lang="en-US" dirty="0"/>
          </a:p>
        </p:txBody>
      </p:sp>
      <p:sp>
        <p:nvSpPr>
          <p:cNvPr id="11" name="Rectangle 10"/>
          <p:cNvSpPr/>
          <p:nvPr/>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C43563C-D9B3-4432-B336-144C997D6215}" type="datetime1">
              <a:rPr lang="en-US" smtClean="0"/>
              <a:pPr/>
              <a:t>3/3/2014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C43563C-D9B3-4432-B336-144C997D6215}" type="datetime1">
              <a:rPr lang="en-US" smtClean="0"/>
              <a:pPr/>
              <a:t>3/3/2014</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74A8BBF0-342D-409A-9C0A-B1B451E92883}" type="datetime1">
              <a:rPr lang="en-US" smtClean="0"/>
              <a:pPr/>
              <a:t>3/3/2014</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pPr algn="r"/>
            <a:fld id="{F7886C9C-DC18-4195-8FD5-A50AA931D419}" type="slidenum">
              <a:rPr lang="en-US" smtClean="0"/>
              <a:pPr algn="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45DA190-4BDC-4D39-B5BB-A14B3E8B1B3D}" type="datetime1">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81D52F2-9B11-4FC0-9217-7D20B3AC9849}" type="datetime1">
              <a:rPr lang="en-US" smtClean="0"/>
              <a:pPr/>
              <a:t>3/3/2014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C43563C-D9B3-4432-B336-144C997D6215}" type="datetime1">
              <a:rPr lang="en-US" smtClean="0"/>
              <a:pPr/>
              <a:t>3/3/2014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pPr algn="r"/>
            <a:fld id="{F7886C9C-DC18-4195-8FD5-A50AA931D419}" type="slidenum">
              <a:rPr lang="en-US" smtClean="0"/>
              <a:pPr algn="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C43563C-D9B3-4432-B336-144C997D6215}" type="datetime1">
              <a:rPr lang="en-US" smtClean="0"/>
              <a:pPr/>
              <a:t>3/3/2014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EC43563C-D9B3-4432-B336-144C997D6215}" type="datetime1">
              <a:rPr lang="en-US" smtClean="0"/>
              <a:pPr/>
              <a:t>3/3/2014</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56.bin"/><Relationship Id="rId13" Type="http://schemas.openxmlformats.org/officeDocument/2006/relationships/image" Target="../media/image58.emf"/><Relationship Id="rId18" Type="http://schemas.openxmlformats.org/officeDocument/2006/relationships/oleObject" Target="../embeddings/oleObject61.bin"/><Relationship Id="rId3" Type="http://schemas.openxmlformats.org/officeDocument/2006/relationships/notesSlide" Target="../notesSlides/notesSlide10.xml"/><Relationship Id="rId21" Type="http://schemas.openxmlformats.org/officeDocument/2006/relationships/image" Target="../media/image62.emf"/><Relationship Id="rId7" Type="http://schemas.openxmlformats.org/officeDocument/2006/relationships/image" Target="../media/image55.emf"/><Relationship Id="rId12" Type="http://schemas.openxmlformats.org/officeDocument/2006/relationships/oleObject" Target="../embeddings/oleObject58.bin"/><Relationship Id="rId17" Type="http://schemas.openxmlformats.org/officeDocument/2006/relationships/image" Target="../media/image60.emf"/><Relationship Id="rId25" Type="http://schemas.openxmlformats.org/officeDocument/2006/relationships/image" Target="../media/image64.emf"/><Relationship Id="rId2" Type="http://schemas.openxmlformats.org/officeDocument/2006/relationships/slideLayout" Target="../slideLayouts/slideLayout2.xml"/><Relationship Id="rId16" Type="http://schemas.openxmlformats.org/officeDocument/2006/relationships/oleObject" Target="../embeddings/oleObject60.bin"/><Relationship Id="rId20" Type="http://schemas.openxmlformats.org/officeDocument/2006/relationships/oleObject" Target="../embeddings/oleObject62.bin"/><Relationship Id="rId1" Type="http://schemas.openxmlformats.org/officeDocument/2006/relationships/vmlDrawing" Target="../drawings/vmlDrawing5.vml"/><Relationship Id="rId6" Type="http://schemas.openxmlformats.org/officeDocument/2006/relationships/oleObject" Target="../embeddings/oleObject55.bin"/><Relationship Id="rId11" Type="http://schemas.openxmlformats.org/officeDocument/2006/relationships/image" Target="../media/image57.emf"/><Relationship Id="rId24" Type="http://schemas.openxmlformats.org/officeDocument/2006/relationships/oleObject" Target="../embeddings/oleObject64.bin"/><Relationship Id="rId5" Type="http://schemas.openxmlformats.org/officeDocument/2006/relationships/image" Target="../media/image54.emf"/><Relationship Id="rId15" Type="http://schemas.openxmlformats.org/officeDocument/2006/relationships/image" Target="../media/image59.emf"/><Relationship Id="rId23" Type="http://schemas.openxmlformats.org/officeDocument/2006/relationships/image" Target="../media/image63.emf"/><Relationship Id="rId10" Type="http://schemas.openxmlformats.org/officeDocument/2006/relationships/oleObject" Target="../embeddings/oleObject57.bin"/><Relationship Id="rId19" Type="http://schemas.openxmlformats.org/officeDocument/2006/relationships/image" Target="../media/image61.emf"/><Relationship Id="rId4" Type="http://schemas.openxmlformats.org/officeDocument/2006/relationships/oleObject" Target="../embeddings/oleObject54.bin"/><Relationship Id="rId9" Type="http://schemas.openxmlformats.org/officeDocument/2006/relationships/image" Target="../media/image56.emf"/><Relationship Id="rId14" Type="http://schemas.openxmlformats.org/officeDocument/2006/relationships/oleObject" Target="../embeddings/oleObject59.bin"/><Relationship Id="rId22" Type="http://schemas.openxmlformats.org/officeDocument/2006/relationships/oleObject" Target="../embeddings/oleObject6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sec.gov/answers/nrsro.ht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www.treasury.gov/resource-center/data-chart-center/interest-rates/Pages/Historic-Yield-Data-Visualization.aspx" TargetMode="Externa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70.emf"/><Relationship Id="rId4" Type="http://schemas.openxmlformats.org/officeDocument/2006/relationships/oleObject" Target="../embeddings/oleObject65.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emf"/><Relationship Id="rId18" Type="http://schemas.openxmlformats.org/officeDocument/2006/relationships/oleObject" Target="../embeddings/oleObject8.bin"/><Relationship Id="rId3" Type="http://schemas.openxmlformats.org/officeDocument/2006/relationships/notesSlide" Target="../notesSlides/notesSlide4.xml"/><Relationship Id="rId21" Type="http://schemas.openxmlformats.org/officeDocument/2006/relationships/image" Target="../media/image9.emf"/><Relationship Id="rId7" Type="http://schemas.openxmlformats.org/officeDocument/2006/relationships/image" Target="../media/image2.emf"/><Relationship Id="rId12" Type="http://schemas.openxmlformats.org/officeDocument/2006/relationships/oleObject" Target="../embeddings/oleObject5.bin"/><Relationship Id="rId17" Type="http://schemas.openxmlformats.org/officeDocument/2006/relationships/image" Target="../media/image7.e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emf"/><Relationship Id="rId5" Type="http://schemas.openxmlformats.org/officeDocument/2006/relationships/image" Target="../media/image1.emf"/><Relationship Id="rId15" Type="http://schemas.openxmlformats.org/officeDocument/2006/relationships/image" Target="../media/image6.emf"/><Relationship Id="rId23" Type="http://schemas.openxmlformats.org/officeDocument/2006/relationships/image" Target="../media/image10.emf"/><Relationship Id="rId10" Type="http://schemas.openxmlformats.org/officeDocument/2006/relationships/oleObject" Target="../embeddings/oleObject4.bin"/><Relationship Id="rId19" Type="http://schemas.openxmlformats.org/officeDocument/2006/relationships/image" Target="../media/image8.emf"/><Relationship Id="rId4" Type="http://schemas.openxmlformats.org/officeDocument/2006/relationships/oleObject" Target="../embeddings/oleObject1.bin"/><Relationship Id="rId9" Type="http://schemas.openxmlformats.org/officeDocument/2006/relationships/image" Target="../media/image3.emf"/><Relationship Id="rId14" Type="http://schemas.openxmlformats.org/officeDocument/2006/relationships/oleObject" Target="../embeddings/oleObject6.bin"/><Relationship Id="rId22" Type="http://schemas.openxmlformats.org/officeDocument/2006/relationships/oleObject" Target="../embeddings/oleObject10.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1.emf"/><Relationship Id="rId4" Type="http://schemas.openxmlformats.org/officeDocument/2006/relationships/oleObject" Target="../embeddings/oleObject66.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5.emf"/><Relationship Id="rId18" Type="http://schemas.openxmlformats.org/officeDocument/2006/relationships/oleObject" Target="../embeddings/oleObject18.bin"/><Relationship Id="rId3" Type="http://schemas.openxmlformats.org/officeDocument/2006/relationships/notesSlide" Target="../notesSlides/notesSlide6.xml"/><Relationship Id="rId21" Type="http://schemas.openxmlformats.org/officeDocument/2006/relationships/image" Target="../media/image19.emf"/><Relationship Id="rId7" Type="http://schemas.openxmlformats.org/officeDocument/2006/relationships/image" Target="../media/image12.emf"/><Relationship Id="rId12" Type="http://schemas.openxmlformats.org/officeDocument/2006/relationships/oleObject" Target="../embeddings/oleObject15.bin"/><Relationship Id="rId17" Type="http://schemas.openxmlformats.org/officeDocument/2006/relationships/image" Target="../media/image17.emf"/><Relationship Id="rId25" Type="http://schemas.openxmlformats.org/officeDocument/2006/relationships/image" Target="../media/image21.emf"/><Relationship Id="rId2" Type="http://schemas.openxmlformats.org/officeDocument/2006/relationships/slideLayout" Target="../slideLayouts/slideLayout2.xml"/><Relationship Id="rId16" Type="http://schemas.openxmlformats.org/officeDocument/2006/relationships/oleObject" Target="../embeddings/oleObject17.bin"/><Relationship Id="rId20" Type="http://schemas.openxmlformats.org/officeDocument/2006/relationships/oleObject" Target="../embeddings/oleObject19.bin"/><Relationship Id="rId1" Type="http://schemas.openxmlformats.org/officeDocument/2006/relationships/vmlDrawing" Target="../drawings/vmlDrawing2.vml"/><Relationship Id="rId6" Type="http://schemas.openxmlformats.org/officeDocument/2006/relationships/oleObject" Target="../embeddings/oleObject12.bin"/><Relationship Id="rId11" Type="http://schemas.openxmlformats.org/officeDocument/2006/relationships/image" Target="../media/image14.emf"/><Relationship Id="rId24" Type="http://schemas.openxmlformats.org/officeDocument/2006/relationships/oleObject" Target="../embeddings/oleObject21.bin"/><Relationship Id="rId5" Type="http://schemas.openxmlformats.org/officeDocument/2006/relationships/image" Target="../media/image11.emf"/><Relationship Id="rId15" Type="http://schemas.openxmlformats.org/officeDocument/2006/relationships/image" Target="../media/image16.emf"/><Relationship Id="rId23" Type="http://schemas.openxmlformats.org/officeDocument/2006/relationships/image" Target="../media/image20.emf"/><Relationship Id="rId10" Type="http://schemas.openxmlformats.org/officeDocument/2006/relationships/oleObject" Target="../embeddings/oleObject14.bin"/><Relationship Id="rId19" Type="http://schemas.openxmlformats.org/officeDocument/2006/relationships/image" Target="../media/image18.emf"/><Relationship Id="rId4" Type="http://schemas.openxmlformats.org/officeDocument/2006/relationships/oleObject" Target="../embeddings/oleObject11.bin"/><Relationship Id="rId9" Type="http://schemas.openxmlformats.org/officeDocument/2006/relationships/image" Target="../media/image13.emf"/><Relationship Id="rId14" Type="http://schemas.openxmlformats.org/officeDocument/2006/relationships/oleObject" Target="../embeddings/oleObject16.bin"/><Relationship Id="rId22" Type="http://schemas.openxmlformats.org/officeDocument/2006/relationships/oleObject" Target="../embeddings/oleObject20.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26.emf"/><Relationship Id="rId18" Type="http://schemas.openxmlformats.org/officeDocument/2006/relationships/oleObject" Target="../embeddings/oleObject29.bin"/><Relationship Id="rId26" Type="http://schemas.openxmlformats.org/officeDocument/2006/relationships/oleObject" Target="../embeddings/oleObject33.bin"/><Relationship Id="rId39" Type="http://schemas.openxmlformats.org/officeDocument/2006/relationships/image" Target="../media/image39.emf"/><Relationship Id="rId3" Type="http://schemas.openxmlformats.org/officeDocument/2006/relationships/notesSlide" Target="../notesSlides/notesSlide7.xml"/><Relationship Id="rId21" Type="http://schemas.openxmlformats.org/officeDocument/2006/relationships/image" Target="../media/image30.emf"/><Relationship Id="rId34" Type="http://schemas.openxmlformats.org/officeDocument/2006/relationships/oleObject" Target="../embeddings/oleObject37.bin"/><Relationship Id="rId42" Type="http://schemas.openxmlformats.org/officeDocument/2006/relationships/oleObject" Target="../embeddings/oleObject41.bin"/><Relationship Id="rId7" Type="http://schemas.openxmlformats.org/officeDocument/2006/relationships/image" Target="../media/image23.emf"/><Relationship Id="rId12" Type="http://schemas.openxmlformats.org/officeDocument/2006/relationships/oleObject" Target="../embeddings/oleObject26.bin"/><Relationship Id="rId17" Type="http://schemas.openxmlformats.org/officeDocument/2006/relationships/image" Target="../media/image28.emf"/><Relationship Id="rId25" Type="http://schemas.openxmlformats.org/officeDocument/2006/relationships/image" Target="../media/image32.emf"/><Relationship Id="rId33" Type="http://schemas.openxmlformats.org/officeDocument/2006/relationships/image" Target="../media/image36.emf"/><Relationship Id="rId38" Type="http://schemas.openxmlformats.org/officeDocument/2006/relationships/oleObject" Target="../embeddings/oleObject39.bin"/><Relationship Id="rId2" Type="http://schemas.openxmlformats.org/officeDocument/2006/relationships/slideLayout" Target="../slideLayouts/slideLayout2.xml"/><Relationship Id="rId16" Type="http://schemas.openxmlformats.org/officeDocument/2006/relationships/oleObject" Target="../embeddings/oleObject28.bin"/><Relationship Id="rId20" Type="http://schemas.openxmlformats.org/officeDocument/2006/relationships/oleObject" Target="../embeddings/oleObject30.bin"/><Relationship Id="rId29" Type="http://schemas.openxmlformats.org/officeDocument/2006/relationships/image" Target="../media/image34.emf"/><Relationship Id="rId41" Type="http://schemas.openxmlformats.org/officeDocument/2006/relationships/image" Target="../media/image40.emf"/><Relationship Id="rId1" Type="http://schemas.openxmlformats.org/officeDocument/2006/relationships/vmlDrawing" Target="../drawings/vmlDrawing3.vml"/><Relationship Id="rId6" Type="http://schemas.openxmlformats.org/officeDocument/2006/relationships/oleObject" Target="../embeddings/oleObject23.bin"/><Relationship Id="rId11" Type="http://schemas.openxmlformats.org/officeDocument/2006/relationships/image" Target="../media/image25.emf"/><Relationship Id="rId24" Type="http://schemas.openxmlformats.org/officeDocument/2006/relationships/oleObject" Target="../embeddings/oleObject32.bin"/><Relationship Id="rId32" Type="http://schemas.openxmlformats.org/officeDocument/2006/relationships/oleObject" Target="../embeddings/oleObject36.bin"/><Relationship Id="rId37" Type="http://schemas.openxmlformats.org/officeDocument/2006/relationships/image" Target="../media/image38.emf"/><Relationship Id="rId40" Type="http://schemas.openxmlformats.org/officeDocument/2006/relationships/oleObject" Target="../embeddings/oleObject40.bin"/><Relationship Id="rId45" Type="http://schemas.openxmlformats.org/officeDocument/2006/relationships/image" Target="../media/image42.emf"/><Relationship Id="rId5" Type="http://schemas.openxmlformats.org/officeDocument/2006/relationships/image" Target="../media/image22.emf"/><Relationship Id="rId15" Type="http://schemas.openxmlformats.org/officeDocument/2006/relationships/image" Target="../media/image27.emf"/><Relationship Id="rId23" Type="http://schemas.openxmlformats.org/officeDocument/2006/relationships/image" Target="../media/image31.emf"/><Relationship Id="rId28" Type="http://schemas.openxmlformats.org/officeDocument/2006/relationships/oleObject" Target="../embeddings/oleObject34.bin"/><Relationship Id="rId36" Type="http://schemas.openxmlformats.org/officeDocument/2006/relationships/oleObject" Target="../embeddings/oleObject38.bin"/><Relationship Id="rId10" Type="http://schemas.openxmlformats.org/officeDocument/2006/relationships/oleObject" Target="../embeddings/oleObject25.bin"/><Relationship Id="rId19" Type="http://schemas.openxmlformats.org/officeDocument/2006/relationships/image" Target="../media/image29.emf"/><Relationship Id="rId31" Type="http://schemas.openxmlformats.org/officeDocument/2006/relationships/image" Target="../media/image35.emf"/><Relationship Id="rId44" Type="http://schemas.openxmlformats.org/officeDocument/2006/relationships/oleObject" Target="../embeddings/oleObject42.bin"/><Relationship Id="rId4" Type="http://schemas.openxmlformats.org/officeDocument/2006/relationships/oleObject" Target="../embeddings/oleObject22.bin"/><Relationship Id="rId9" Type="http://schemas.openxmlformats.org/officeDocument/2006/relationships/image" Target="../media/image24.emf"/><Relationship Id="rId14" Type="http://schemas.openxmlformats.org/officeDocument/2006/relationships/oleObject" Target="../embeddings/oleObject27.bin"/><Relationship Id="rId22" Type="http://schemas.openxmlformats.org/officeDocument/2006/relationships/oleObject" Target="../embeddings/oleObject31.bin"/><Relationship Id="rId27" Type="http://schemas.openxmlformats.org/officeDocument/2006/relationships/image" Target="../media/image33.emf"/><Relationship Id="rId30" Type="http://schemas.openxmlformats.org/officeDocument/2006/relationships/oleObject" Target="../embeddings/oleObject35.bin"/><Relationship Id="rId35" Type="http://schemas.openxmlformats.org/officeDocument/2006/relationships/image" Target="../media/image37.emf"/><Relationship Id="rId43" Type="http://schemas.openxmlformats.org/officeDocument/2006/relationships/image" Target="../media/image41.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5.bin"/><Relationship Id="rId13" Type="http://schemas.openxmlformats.org/officeDocument/2006/relationships/image" Target="../media/image47.emf"/><Relationship Id="rId18" Type="http://schemas.openxmlformats.org/officeDocument/2006/relationships/oleObject" Target="../embeddings/oleObject50.bin"/><Relationship Id="rId3" Type="http://schemas.openxmlformats.org/officeDocument/2006/relationships/notesSlide" Target="../notesSlides/notesSlide9.xml"/><Relationship Id="rId21" Type="http://schemas.openxmlformats.org/officeDocument/2006/relationships/image" Target="../media/image51.emf"/><Relationship Id="rId7" Type="http://schemas.openxmlformats.org/officeDocument/2006/relationships/image" Target="../media/image44.emf"/><Relationship Id="rId12" Type="http://schemas.openxmlformats.org/officeDocument/2006/relationships/oleObject" Target="../embeddings/oleObject47.bin"/><Relationship Id="rId17" Type="http://schemas.openxmlformats.org/officeDocument/2006/relationships/image" Target="../media/image49.emf"/><Relationship Id="rId25" Type="http://schemas.openxmlformats.org/officeDocument/2006/relationships/image" Target="../media/image53.emf"/><Relationship Id="rId2" Type="http://schemas.openxmlformats.org/officeDocument/2006/relationships/slideLayout" Target="../slideLayouts/slideLayout2.xml"/><Relationship Id="rId16" Type="http://schemas.openxmlformats.org/officeDocument/2006/relationships/oleObject" Target="../embeddings/oleObject49.bin"/><Relationship Id="rId20" Type="http://schemas.openxmlformats.org/officeDocument/2006/relationships/oleObject" Target="../embeddings/oleObject51.bin"/><Relationship Id="rId1" Type="http://schemas.openxmlformats.org/officeDocument/2006/relationships/vmlDrawing" Target="../drawings/vmlDrawing4.vml"/><Relationship Id="rId6" Type="http://schemas.openxmlformats.org/officeDocument/2006/relationships/oleObject" Target="../embeddings/oleObject44.bin"/><Relationship Id="rId11" Type="http://schemas.openxmlformats.org/officeDocument/2006/relationships/image" Target="../media/image46.emf"/><Relationship Id="rId24" Type="http://schemas.openxmlformats.org/officeDocument/2006/relationships/oleObject" Target="../embeddings/oleObject53.bin"/><Relationship Id="rId5" Type="http://schemas.openxmlformats.org/officeDocument/2006/relationships/image" Target="../media/image43.emf"/><Relationship Id="rId15" Type="http://schemas.openxmlformats.org/officeDocument/2006/relationships/image" Target="../media/image48.emf"/><Relationship Id="rId23" Type="http://schemas.openxmlformats.org/officeDocument/2006/relationships/image" Target="../media/image52.emf"/><Relationship Id="rId10" Type="http://schemas.openxmlformats.org/officeDocument/2006/relationships/oleObject" Target="../embeddings/oleObject46.bin"/><Relationship Id="rId19" Type="http://schemas.openxmlformats.org/officeDocument/2006/relationships/image" Target="../media/image50.emf"/><Relationship Id="rId4" Type="http://schemas.openxmlformats.org/officeDocument/2006/relationships/oleObject" Target="../embeddings/oleObject43.bin"/><Relationship Id="rId9" Type="http://schemas.openxmlformats.org/officeDocument/2006/relationships/image" Target="../media/image45.emf"/><Relationship Id="rId14" Type="http://schemas.openxmlformats.org/officeDocument/2006/relationships/oleObject" Target="../embeddings/oleObject48.bin"/><Relationship Id="rId22" Type="http://schemas.openxmlformats.org/officeDocument/2006/relationships/oleObject" Target="../embeddings/oleObject5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15621" y="4761235"/>
            <a:ext cx="6494666" cy="681622"/>
          </a:xfrm>
        </p:spPr>
        <p:txBody>
          <a:bodyPr>
            <a:normAutofit fontScale="85000" lnSpcReduction="10000"/>
          </a:bodyPr>
          <a:lstStyle/>
          <a:p>
            <a:r>
              <a:rPr lang="en-US" sz="3600" dirty="0" smtClean="0"/>
              <a:t>Interest Rates and Bond Valuation</a:t>
            </a:r>
            <a:endParaRPr lang="en-US" sz="3600" dirty="0"/>
          </a:p>
        </p:txBody>
      </p:sp>
      <p:sp>
        <p:nvSpPr>
          <p:cNvPr id="4" name="Subtitle 1"/>
          <p:cNvSpPr txBox="1">
            <a:spLocks/>
          </p:cNvSpPr>
          <p:nvPr/>
        </p:nvSpPr>
        <p:spPr>
          <a:xfrm>
            <a:off x="1568021" y="5813521"/>
            <a:ext cx="6494666" cy="681622"/>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pPr algn="ctr"/>
            <a:r>
              <a:rPr lang="en-US" sz="2400" dirty="0" smtClean="0"/>
              <a:t>RWJ-Chapter 7</a:t>
            </a:r>
            <a:endParaRPr lang="en-US" sz="2400" dirty="0"/>
          </a:p>
        </p:txBody>
      </p:sp>
    </p:spTree>
    <p:extLst>
      <p:ext uri="{BB962C8B-B14F-4D97-AF65-F5344CB8AC3E}">
        <p14:creationId xmlns:p14="http://schemas.microsoft.com/office/powerpoint/2010/main" val="4315509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Level-Coupon </a:t>
            </a:r>
            <a:r>
              <a:rPr lang="en-US" dirty="0" smtClean="0"/>
              <a:t>Bonds: Example</a:t>
            </a:r>
            <a:endParaRPr lang="en-US" dirty="0"/>
          </a:p>
        </p:txBody>
      </p:sp>
      <p:sp>
        <p:nvSpPr>
          <p:cNvPr id="3" name="Content Placeholder 2"/>
          <p:cNvSpPr>
            <a:spLocks noGrp="1"/>
          </p:cNvSpPr>
          <p:nvPr>
            <p:ph idx="1"/>
          </p:nvPr>
        </p:nvSpPr>
        <p:spPr>
          <a:xfrm>
            <a:off x="498474" y="1386114"/>
            <a:ext cx="7556313" cy="2111829"/>
          </a:xfrm>
        </p:spPr>
        <p:txBody>
          <a:bodyPr>
            <a:normAutofit fontScale="92500"/>
          </a:bodyPr>
          <a:lstStyle/>
          <a:p>
            <a:pPr>
              <a:buFontTx/>
              <a:buNone/>
            </a:pPr>
            <a:r>
              <a:rPr lang="en-US" sz="2400" dirty="0">
                <a:solidFill>
                  <a:schemeClr val="tx1"/>
                </a:solidFill>
              </a:rPr>
              <a:t>Find the present value (as of January 1, 2004), of a 6.375% coupon T-bond with semi-annual payments, and a maturity date of December 2009 if the YTM is 5-percent.</a:t>
            </a:r>
          </a:p>
          <a:p>
            <a:pPr lvl="1"/>
            <a:r>
              <a:rPr lang="en-US" sz="2400" dirty="0">
                <a:solidFill>
                  <a:schemeClr val="tx1"/>
                </a:solidFill>
              </a:rPr>
              <a:t>On January 1, 2004 the size and timing of cash flows are:</a:t>
            </a:r>
          </a:p>
          <a:p>
            <a:endParaRPr lang="en-US" dirty="0"/>
          </a:p>
        </p:txBody>
      </p:sp>
      <p:sp>
        <p:nvSpPr>
          <p:cNvPr id="4" name="Text Box 4"/>
          <p:cNvSpPr txBox="1">
            <a:spLocks noChangeArrowheads="1"/>
          </p:cNvSpPr>
          <p:nvPr/>
        </p:nvSpPr>
        <p:spPr bwMode="auto">
          <a:xfrm>
            <a:off x="5577114" y="4238625"/>
            <a:ext cx="2743200" cy="45720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endParaRPr lang="en-US">
              <a:latin typeface="Book Antiqua" pitchFamily="18" charset="0"/>
            </a:endParaRPr>
          </a:p>
        </p:txBody>
      </p:sp>
      <p:grpSp>
        <p:nvGrpSpPr>
          <p:cNvPr id="5" name="Group 5"/>
          <p:cNvGrpSpPr>
            <a:grpSpLocks/>
          </p:cNvGrpSpPr>
          <p:nvPr/>
        </p:nvGrpSpPr>
        <p:grpSpPr bwMode="auto">
          <a:xfrm>
            <a:off x="1157514" y="3986213"/>
            <a:ext cx="6629400" cy="176212"/>
            <a:chOff x="816" y="3345"/>
            <a:chExt cx="4176" cy="111"/>
          </a:xfrm>
        </p:grpSpPr>
        <p:sp>
          <p:nvSpPr>
            <p:cNvPr id="6" name="Line 6"/>
            <p:cNvSpPr>
              <a:spLocks noChangeShapeType="1"/>
            </p:cNvSpPr>
            <p:nvPr/>
          </p:nvSpPr>
          <p:spPr bwMode="auto">
            <a:xfrm>
              <a:off x="816" y="3401"/>
              <a:ext cx="1968" cy="0"/>
            </a:xfrm>
            <a:prstGeom prst="line">
              <a:avLst/>
            </a:prstGeom>
            <a:noFill/>
            <a:ln w="38100">
              <a:solidFill>
                <a:schemeClr val="tx1"/>
              </a:solidFill>
              <a:round/>
              <a:headEnd type="none" w="sm" len="sm"/>
              <a:tailEnd type="none" w="sm" len="sm"/>
            </a:ln>
            <a:effectLst/>
          </p:spPr>
          <p:txBody>
            <a:bodyPr/>
            <a:lstStyle/>
            <a:p>
              <a:endParaRPr lang="en-US"/>
            </a:p>
          </p:txBody>
        </p:sp>
        <p:sp>
          <p:nvSpPr>
            <p:cNvPr id="7" name="Line 7"/>
            <p:cNvSpPr>
              <a:spLocks noChangeShapeType="1"/>
            </p:cNvSpPr>
            <p:nvPr/>
          </p:nvSpPr>
          <p:spPr bwMode="auto">
            <a:xfrm>
              <a:off x="3312" y="3401"/>
              <a:ext cx="1680" cy="0"/>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8" name="Object 8"/>
            <p:cNvGraphicFramePr>
              <a:graphicFrameLocks noChangeAspect="1"/>
            </p:cNvGraphicFramePr>
            <p:nvPr/>
          </p:nvGraphicFramePr>
          <p:xfrm>
            <a:off x="2928" y="3345"/>
            <a:ext cx="260" cy="111"/>
          </p:xfrm>
          <a:graphic>
            <a:graphicData uri="http://schemas.openxmlformats.org/presentationml/2006/ole">
              <mc:AlternateContent xmlns:mc="http://schemas.openxmlformats.org/markup-compatibility/2006">
                <mc:Choice xmlns:v="urn:schemas-microsoft-com:vml" Requires="v">
                  <p:oleObj spid="_x0000_s32902" name="Equation" r:id="rId4" imgW="177480" imgH="75960" progId="Equation.3">
                    <p:embed/>
                  </p:oleObj>
                </mc:Choice>
                <mc:Fallback>
                  <p:oleObj name="Equation" r:id="rId4" imgW="177480" imgH="75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 y="3345"/>
                          <a:ext cx="260" cy="1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 name="Group 9"/>
          <p:cNvGrpSpPr>
            <a:grpSpLocks/>
          </p:cNvGrpSpPr>
          <p:nvPr/>
        </p:nvGrpSpPr>
        <p:grpSpPr bwMode="auto">
          <a:xfrm>
            <a:off x="700314" y="3857625"/>
            <a:ext cx="838200" cy="892175"/>
            <a:chOff x="528" y="3264"/>
            <a:chExt cx="528" cy="562"/>
          </a:xfrm>
        </p:grpSpPr>
        <p:sp>
          <p:nvSpPr>
            <p:cNvPr id="10" name="Line 10"/>
            <p:cNvSpPr>
              <a:spLocks noChangeShapeType="1"/>
            </p:cNvSpPr>
            <p:nvPr/>
          </p:nvSpPr>
          <p:spPr bwMode="auto">
            <a:xfrm>
              <a:off x="816" y="3264"/>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1" name="Object 11"/>
            <p:cNvGraphicFramePr>
              <a:graphicFrameLocks noChangeAspect="1"/>
            </p:cNvGraphicFramePr>
            <p:nvPr/>
          </p:nvGraphicFramePr>
          <p:xfrm>
            <a:off x="528" y="3626"/>
            <a:ext cx="528" cy="200"/>
          </p:xfrm>
          <a:graphic>
            <a:graphicData uri="http://schemas.openxmlformats.org/presentationml/2006/ole">
              <mc:AlternateContent xmlns:mc="http://schemas.openxmlformats.org/markup-compatibility/2006">
                <mc:Choice xmlns:v="urn:schemas-microsoft-com:vml" Requires="v">
                  <p:oleObj spid="_x0000_s32903" name="Equation" r:id="rId6" imgW="469800" imgH="177480" progId="Equation.3">
                    <p:embed/>
                  </p:oleObj>
                </mc:Choice>
                <mc:Fallback>
                  <p:oleObj name="Equation" r:id="rId6" imgW="4698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8" y="3626"/>
                          <a:ext cx="528"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2" name="Group 12"/>
          <p:cNvGrpSpPr>
            <a:grpSpLocks/>
          </p:cNvGrpSpPr>
          <p:nvPr/>
        </p:nvGrpSpPr>
        <p:grpSpPr bwMode="auto">
          <a:xfrm>
            <a:off x="1690914" y="3338513"/>
            <a:ext cx="1239838" cy="1411287"/>
            <a:chOff x="1152" y="2937"/>
            <a:chExt cx="781" cy="889"/>
          </a:xfrm>
        </p:grpSpPr>
        <p:graphicFrame>
          <p:nvGraphicFramePr>
            <p:cNvPr id="13" name="Object 13"/>
            <p:cNvGraphicFramePr>
              <a:graphicFrameLocks noChangeAspect="1"/>
            </p:cNvGraphicFramePr>
            <p:nvPr/>
          </p:nvGraphicFramePr>
          <p:xfrm>
            <a:off x="1152" y="2937"/>
            <a:ext cx="781" cy="260"/>
          </p:xfrm>
          <a:graphic>
            <a:graphicData uri="http://schemas.openxmlformats.org/presentationml/2006/ole">
              <mc:AlternateContent xmlns:mc="http://schemas.openxmlformats.org/markup-compatibility/2006">
                <mc:Choice xmlns:v="urn:schemas-microsoft-com:vml" Requires="v">
                  <p:oleObj spid="_x0000_s32904" name="Equation" r:id="rId8" imgW="533160" imgH="177480" progId="Equation.3">
                    <p:embed/>
                  </p:oleObj>
                </mc:Choice>
                <mc:Fallback>
                  <p:oleObj name="Equation" r:id="rId8" imgW="533160" imgH="177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52" y="2937"/>
                          <a:ext cx="781"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Line 14"/>
            <p:cNvSpPr>
              <a:spLocks noChangeShapeType="1"/>
            </p:cNvSpPr>
            <p:nvPr/>
          </p:nvSpPr>
          <p:spPr bwMode="auto">
            <a:xfrm>
              <a:off x="1542" y="3264"/>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5" name="Object 15"/>
            <p:cNvGraphicFramePr>
              <a:graphicFrameLocks noChangeAspect="1"/>
            </p:cNvGraphicFramePr>
            <p:nvPr/>
          </p:nvGraphicFramePr>
          <p:xfrm>
            <a:off x="1207" y="3626"/>
            <a:ext cx="672" cy="200"/>
          </p:xfrm>
          <a:graphic>
            <a:graphicData uri="http://schemas.openxmlformats.org/presentationml/2006/ole">
              <mc:AlternateContent xmlns:mc="http://schemas.openxmlformats.org/markup-compatibility/2006">
                <mc:Choice xmlns:v="urn:schemas-microsoft-com:vml" Requires="v">
                  <p:oleObj spid="_x0000_s32905" name="Equation" r:id="rId10" imgW="596880" imgH="177480" progId="Equation.3">
                    <p:embed/>
                  </p:oleObj>
                </mc:Choice>
                <mc:Fallback>
                  <p:oleObj name="Equation" r:id="rId10" imgW="596880" imgH="177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07" y="3626"/>
                          <a:ext cx="672"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6" name="Group 16"/>
          <p:cNvGrpSpPr>
            <a:grpSpLocks/>
          </p:cNvGrpSpPr>
          <p:nvPr/>
        </p:nvGrpSpPr>
        <p:grpSpPr bwMode="auto">
          <a:xfrm>
            <a:off x="3241902" y="3327400"/>
            <a:ext cx="1241425" cy="1422400"/>
            <a:chOff x="2129" y="2930"/>
            <a:chExt cx="782" cy="896"/>
          </a:xfrm>
        </p:grpSpPr>
        <p:graphicFrame>
          <p:nvGraphicFramePr>
            <p:cNvPr id="17" name="Object 17"/>
            <p:cNvGraphicFramePr>
              <a:graphicFrameLocks noChangeAspect="1"/>
            </p:cNvGraphicFramePr>
            <p:nvPr/>
          </p:nvGraphicFramePr>
          <p:xfrm>
            <a:off x="2129" y="2930"/>
            <a:ext cx="782" cy="259"/>
          </p:xfrm>
          <a:graphic>
            <a:graphicData uri="http://schemas.openxmlformats.org/presentationml/2006/ole">
              <mc:AlternateContent xmlns:mc="http://schemas.openxmlformats.org/markup-compatibility/2006">
                <mc:Choice xmlns:v="urn:schemas-microsoft-com:vml" Requires="v">
                  <p:oleObj spid="_x0000_s32906" name="Equation" r:id="rId12" imgW="533160" imgH="177480" progId="Equation.3">
                    <p:embed/>
                  </p:oleObj>
                </mc:Choice>
                <mc:Fallback>
                  <p:oleObj name="Equation" r:id="rId12" imgW="533160" imgH="17748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9" y="2930"/>
                          <a:ext cx="782" cy="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Line 18"/>
            <p:cNvSpPr>
              <a:spLocks noChangeShapeType="1"/>
            </p:cNvSpPr>
            <p:nvPr/>
          </p:nvSpPr>
          <p:spPr bwMode="auto">
            <a:xfrm>
              <a:off x="2520" y="3264"/>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9" name="Object 19"/>
            <p:cNvGraphicFramePr>
              <a:graphicFrameLocks noChangeAspect="1"/>
            </p:cNvGraphicFramePr>
            <p:nvPr/>
          </p:nvGraphicFramePr>
          <p:xfrm>
            <a:off x="2136" y="3615"/>
            <a:ext cx="768" cy="211"/>
          </p:xfrm>
          <a:graphic>
            <a:graphicData uri="http://schemas.openxmlformats.org/presentationml/2006/ole">
              <mc:AlternateContent xmlns:mc="http://schemas.openxmlformats.org/markup-compatibility/2006">
                <mc:Choice xmlns:v="urn:schemas-microsoft-com:vml" Requires="v">
                  <p:oleObj spid="_x0000_s32907" name="Equation" r:id="rId14" imgW="647640" imgH="177480" progId="Equation.3">
                    <p:embed/>
                  </p:oleObj>
                </mc:Choice>
                <mc:Fallback>
                  <p:oleObj name="Equation" r:id="rId14" imgW="647640" imgH="177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36" y="3615"/>
                          <a:ext cx="768" cy="2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0" name="Group 20"/>
          <p:cNvGrpSpPr>
            <a:grpSpLocks/>
          </p:cNvGrpSpPr>
          <p:nvPr/>
        </p:nvGrpSpPr>
        <p:grpSpPr bwMode="auto">
          <a:xfrm>
            <a:off x="5175477" y="3324225"/>
            <a:ext cx="1239837" cy="1425575"/>
            <a:chOff x="3347" y="2928"/>
            <a:chExt cx="781" cy="898"/>
          </a:xfrm>
        </p:grpSpPr>
        <p:graphicFrame>
          <p:nvGraphicFramePr>
            <p:cNvPr id="21" name="Object 21"/>
            <p:cNvGraphicFramePr>
              <a:graphicFrameLocks noChangeAspect="1"/>
            </p:cNvGraphicFramePr>
            <p:nvPr/>
          </p:nvGraphicFramePr>
          <p:xfrm>
            <a:off x="3347" y="2928"/>
            <a:ext cx="781" cy="260"/>
          </p:xfrm>
          <a:graphic>
            <a:graphicData uri="http://schemas.openxmlformats.org/presentationml/2006/ole">
              <mc:AlternateContent xmlns:mc="http://schemas.openxmlformats.org/markup-compatibility/2006">
                <mc:Choice xmlns:v="urn:schemas-microsoft-com:vml" Requires="v">
                  <p:oleObj spid="_x0000_s32908" name="Equation" r:id="rId16" imgW="533160" imgH="177480" progId="Equation.3">
                    <p:embed/>
                  </p:oleObj>
                </mc:Choice>
                <mc:Fallback>
                  <p:oleObj name="Equation" r:id="rId16" imgW="53316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47" y="2928"/>
                          <a:ext cx="781"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Line 22"/>
            <p:cNvSpPr>
              <a:spLocks noChangeShapeType="1"/>
            </p:cNvSpPr>
            <p:nvPr/>
          </p:nvSpPr>
          <p:spPr bwMode="auto">
            <a:xfrm>
              <a:off x="3738" y="3264"/>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23" name="Object 23"/>
            <p:cNvGraphicFramePr>
              <a:graphicFrameLocks noChangeAspect="1"/>
            </p:cNvGraphicFramePr>
            <p:nvPr/>
          </p:nvGraphicFramePr>
          <p:xfrm>
            <a:off x="3402" y="3626"/>
            <a:ext cx="672" cy="200"/>
          </p:xfrm>
          <a:graphic>
            <a:graphicData uri="http://schemas.openxmlformats.org/presentationml/2006/ole">
              <mc:AlternateContent xmlns:mc="http://schemas.openxmlformats.org/markup-compatibility/2006">
                <mc:Choice xmlns:v="urn:schemas-microsoft-com:vml" Requires="v">
                  <p:oleObj spid="_x0000_s32909" name="Equation" r:id="rId18" imgW="596880" imgH="177480" progId="Equation.3">
                    <p:embed/>
                  </p:oleObj>
                </mc:Choice>
                <mc:Fallback>
                  <p:oleObj name="Equation" r:id="rId18" imgW="596880" imgH="17748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02" y="3626"/>
                          <a:ext cx="672"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 name="Group 24"/>
          <p:cNvGrpSpPr>
            <a:grpSpLocks/>
          </p:cNvGrpSpPr>
          <p:nvPr/>
        </p:nvGrpSpPr>
        <p:grpSpPr bwMode="auto">
          <a:xfrm>
            <a:off x="6970939" y="3343275"/>
            <a:ext cx="1654175" cy="1406525"/>
            <a:chOff x="4478" y="2940"/>
            <a:chExt cx="1042" cy="886"/>
          </a:xfrm>
        </p:grpSpPr>
        <p:graphicFrame>
          <p:nvGraphicFramePr>
            <p:cNvPr id="25" name="Object 25"/>
            <p:cNvGraphicFramePr>
              <a:graphicFrameLocks noChangeAspect="1"/>
            </p:cNvGraphicFramePr>
            <p:nvPr/>
          </p:nvGraphicFramePr>
          <p:xfrm>
            <a:off x="4478" y="2940"/>
            <a:ext cx="1042" cy="296"/>
          </p:xfrm>
          <a:graphic>
            <a:graphicData uri="http://schemas.openxmlformats.org/presentationml/2006/ole">
              <mc:AlternateContent xmlns:mc="http://schemas.openxmlformats.org/markup-compatibility/2006">
                <mc:Choice xmlns:v="urn:schemas-microsoft-com:vml" Requires="v">
                  <p:oleObj spid="_x0000_s32910" name="Equation" r:id="rId20" imgW="711000" imgH="203040" progId="Equation.3">
                    <p:embed/>
                  </p:oleObj>
                </mc:Choice>
                <mc:Fallback>
                  <p:oleObj name="Equation" r:id="rId20" imgW="711000" imgH="20304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478" y="2940"/>
                          <a:ext cx="1042" cy="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Line 26"/>
            <p:cNvSpPr>
              <a:spLocks noChangeShapeType="1"/>
            </p:cNvSpPr>
            <p:nvPr/>
          </p:nvSpPr>
          <p:spPr bwMode="auto">
            <a:xfrm>
              <a:off x="4992" y="3264"/>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27" name="Object 27"/>
            <p:cNvGraphicFramePr>
              <a:graphicFrameLocks noChangeAspect="1"/>
            </p:cNvGraphicFramePr>
            <p:nvPr/>
          </p:nvGraphicFramePr>
          <p:xfrm>
            <a:off x="4608" y="3615"/>
            <a:ext cx="768" cy="211"/>
          </p:xfrm>
          <a:graphic>
            <a:graphicData uri="http://schemas.openxmlformats.org/presentationml/2006/ole">
              <mc:AlternateContent xmlns:mc="http://schemas.openxmlformats.org/markup-compatibility/2006">
                <mc:Choice xmlns:v="urn:schemas-microsoft-com:vml" Requires="v">
                  <p:oleObj spid="_x0000_s32911" name="Equation" r:id="rId22" imgW="647640" imgH="177480" progId="Equation.3">
                    <p:embed/>
                  </p:oleObj>
                </mc:Choice>
                <mc:Fallback>
                  <p:oleObj name="Equation" r:id="rId22" imgW="647640" imgH="17748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608" y="3615"/>
                          <a:ext cx="768" cy="2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8" name="Object 28"/>
          <p:cNvGraphicFramePr>
            <a:graphicFrameLocks noChangeAspect="1"/>
          </p:cNvGraphicFramePr>
          <p:nvPr>
            <p:extLst>
              <p:ext uri="{D42A27DB-BD31-4B8C-83A1-F6EECF244321}">
                <p14:modId xmlns:p14="http://schemas.microsoft.com/office/powerpoint/2010/main" val="1279167813"/>
              </p:ext>
            </p:extLst>
          </p:nvPr>
        </p:nvGraphicFramePr>
        <p:xfrm>
          <a:off x="530452" y="5387975"/>
          <a:ext cx="8170862" cy="1147763"/>
        </p:xfrm>
        <a:graphic>
          <a:graphicData uri="http://schemas.openxmlformats.org/presentationml/2006/ole">
            <mc:AlternateContent xmlns:mc="http://schemas.openxmlformats.org/markup-compatibility/2006">
              <mc:Choice xmlns:v="urn:schemas-microsoft-com:vml" Requires="v">
                <p:oleObj spid="_x0000_s32912" name="Equation" r:id="rId24" imgW="3251160" imgH="457200" progId="Equation.3">
                  <p:embed/>
                </p:oleObj>
              </mc:Choice>
              <mc:Fallback>
                <p:oleObj name="Equation" r:id="rId24" imgW="3251160" imgH="457200"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30452" y="5387975"/>
                        <a:ext cx="8170862" cy="1147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053300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00"/>
                                        <p:tgtEl>
                                          <p:spTgt spid="20"/>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par>
                          <p:cTn id="28" fill="hold">
                            <p:stCondLst>
                              <p:cond delay="3000"/>
                            </p:stCondLst>
                            <p:childTnLst>
                              <p:par>
                                <p:cTn id="29" presetID="2" presetClass="entr" presetSubtype="4"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Level-Coupon Bonds: Example</a:t>
            </a:r>
          </a:p>
        </p:txBody>
      </p:sp>
      <p:sp>
        <p:nvSpPr>
          <p:cNvPr id="3" name="Content Placeholder 2"/>
          <p:cNvSpPr>
            <a:spLocks noGrp="1"/>
          </p:cNvSpPr>
          <p:nvPr>
            <p:ph idx="1"/>
          </p:nvPr>
        </p:nvSpPr>
        <p:spPr>
          <a:xfrm>
            <a:off x="498474" y="1299029"/>
            <a:ext cx="7556313" cy="1153886"/>
          </a:xfrm>
        </p:spPr>
        <p:txBody>
          <a:bodyPr/>
          <a:lstStyle/>
          <a:p>
            <a:r>
              <a:rPr lang="en-US" dirty="0"/>
              <a:t>Find the present value (as of January 1, 2004), of a 6.375% coupon T-bond with semi-annual payments, and a maturity date of December 2009 if the YTM is 5-percent.</a:t>
            </a:r>
          </a:p>
          <a:p>
            <a:endParaRPr lang="en-US" dirty="0"/>
          </a:p>
        </p:txBody>
      </p:sp>
      <p:sp>
        <p:nvSpPr>
          <p:cNvPr id="4" name="Text Box 4"/>
          <p:cNvSpPr txBox="1">
            <a:spLocks noChangeArrowheads="1"/>
          </p:cNvSpPr>
          <p:nvPr/>
        </p:nvSpPr>
        <p:spPr bwMode="auto">
          <a:xfrm>
            <a:off x="2720787" y="4379913"/>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PMT</a:t>
            </a:r>
          </a:p>
        </p:txBody>
      </p:sp>
      <p:sp>
        <p:nvSpPr>
          <p:cNvPr id="5" name="Text Box 5"/>
          <p:cNvSpPr txBox="1">
            <a:spLocks noChangeArrowheads="1"/>
          </p:cNvSpPr>
          <p:nvPr/>
        </p:nvSpPr>
        <p:spPr bwMode="auto">
          <a:xfrm>
            <a:off x="2720787" y="3632200"/>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I/Y</a:t>
            </a:r>
          </a:p>
        </p:txBody>
      </p:sp>
      <p:sp>
        <p:nvSpPr>
          <p:cNvPr id="6" name="Text Box 6"/>
          <p:cNvSpPr txBox="1">
            <a:spLocks noChangeArrowheads="1"/>
          </p:cNvSpPr>
          <p:nvPr/>
        </p:nvSpPr>
        <p:spPr bwMode="auto">
          <a:xfrm>
            <a:off x="2720787" y="5159375"/>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FV</a:t>
            </a:r>
          </a:p>
        </p:txBody>
      </p:sp>
      <p:sp>
        <p:nvSpPr>
          <p:cNvPr id="7" name="Text Box 7"/>
          <p:cNvSpPr txBox="1">
            <a:spLocks noChangeArrowheads="1"/>
          </p:cNvSpPr>
          <p:nvPr/>
        </p:nvSpPr>
        <p:spPr bwMode="auto">
          <a:xfrm>
            <a:off x="2720787" y="6086792"/>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PV</a:t>
            </a:r>
          </a:p>
        </p:txBody>
      </p:sp>
      <p:sp>
        <p:nvSpPr>
          <p:cNvPr id="8" name="Text Box 8"/>
          <p:cNvSpPr txBox="1">
            <a:spLocks noChangeArrowheads="1"/>
          </p:cNvSpPr>
          <p:nvPr/>
        </p:nvSpPr>
        <p:spPr bwMode="auto">
          <a:xfrm>
            <a:off x="2720787" y="2832100"/>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N</a:t>
            </a:r>
          </a:p>
        </p:txBody>
      </p:sp>
      <p:sp>
        <p:nvSpPr>
          <p:cNvPr id="9" name="Text Box 10"/>
          <p:cNvSpPr txBox="1">
            <a:spLocks noChangeArrowheads="1"/>
          </p:cNvSpPr>
          <p:nvPr/>
        </p:nvSpPr>
        <p:spPr bwMode="auto">
          <a:xfrm>
            <a:off x="2720787" y="6086792"/>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PV</a:t>
            </a:r>
          </a:p>
        </p:txBody>
      </p:sp>
      <p:sp>
        <p:nvSpPr>
          <p:cNvPr id="10" name="Text Box 13"/>
          <p:cNvSpPr txBox="1">
            <a:spLocks noChangeArrowheads="1"/>
          </p:cNvSpPr>
          <p:nvPr/>
        </p:nvSpPr>
        <p:spPr bwMode="auto">
          <a:xfrm>
            <a:off x="4549587" y="4410075"/>
            <a:ext cx="20574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solidFill>
                  <a:srgbClr val="644A1A"/>
                </a:solidFill>
              </a:rPr>
              <a:t>31.875 =</a:t>
            </a:r>
          </a:p>
        </p:txBody>
      </p:sp>
      <p:sp>
        <p:nvSpPr>
          <p:cNvPr id="11" name="Text Box 14"/>
          <p:cNvSpPr txBox="1">
            <a:spLocks noChangeArrowheads="1"/>
          </p:cNvSpPr>
          <p:nvPr/>
        </p:nvSpPr>
        <p:spPr bwMode="auto">
          <a:xfrm>
            <a:off x="4549587" y="3632200"/>
            <a:ext cx="1143000" cy="45720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a:solidFill>
                  <a:srgbClr val="644A1A"/>
                </a:solidFill>
              </a:rPr>
              <a:t>5/2=2.5</a:t>
            </a:r>
          </a:p>
        </p:txBody>
      </p:sp>
      <p:sp>
        <p:nvSpPr>
          <p:cNvPr id="12" name="Text Box 15"/>
          <p:cNvSpPr txBox="1">
            <a:spLocks noChangeArrowheads="1"/>
          </p:cNvSpPr>
          <p:nvPr/>
        </p:nvSpPr>
        <p:spPr bwMode="auto">
          <a:xfrm>
            <a:off x="4549587" y="5159375"/>
            <a:ext cx="914400" cy="45720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a:solidFill>
                  <a:srgbClr val="644A1A"/>
                </a:solidFill>
              </a:rPr>
              <a:t>1,000</a:t>
            </a:r>
          </a:p>
        </p:txBody>
      </p:sp>
      <p:sp>
        <p:nvSpPr>
          <p:cNvPr id="13" name="Text Box 16"/>
          <p:cNvSpPr txBox="1">
            <a:spLocks noChangeArrowheads="1"/>
          </p:cNvSpPr>
          <p:nvPr/>
        </p:nvSpPr>
        <p:spPr bwMode="auto">
          <a:xfrm>
            <a:off x="4549587" y="6024880"/>
            <a:ext cx="2514600" cy="457200"/>
          </a:xfrm>
          <a:prstGeom prst="rect">
            <a:avLst/>
          </a:prstGeom>
          <a:noFill/>
          <a:ln w="12700" cap="sq">
            <a:noFill/>
            <a:miter lim="800000"/>
            <a:headEnd type="none" w="sm" len="sm"/>
            <a:tailEnd type="none" w="sm" len="sm"/>
          </a:ln>
          <a:effectLst/>
        </p:spPr>
        <p:txBody>
          <a:bodyPr>
            <a:spAutoFit/>
          </a:bodyPr>
          <a:lstStyle/>
          <a:p>
            <a:pPr eaLnBrk="0" hangingPunct="0"/>
            <a:r>
              <a:rPr lang="en-US">
                <a:solidFill>
                  <a:srgbClr val="FF0000"/>
                </a:solidFill>
              </a:rPr>
              <a:t>–</a:t>
            </a:r>
            <a:r>
              <a:rPr lang="en-US"/>
              <a:t> </a:t>
            </a:r>
            <a:r>
              <a:rPr lang="en-US">
                <a:solidFill>
                  <a:srgbClr val="FF0000"/>
                </a:solidFill>
              </a:rPr>
              <a:t>1,070.52</a:t>
            </a:r>
          </a:p>
        </p:txBody>
      </p:sp>
      <p:sp>
        <p:nvSpPr>
          <p:cNvPr id="14" name="Text Box 17"/>
          <p:cNvSpPr txBox="1">
            <a:spLocks noChangeArrowheads="1"/>
          </p:cNvSpPr>
          <p:nvPr/>
        </p:nvSpPr>
        <p:spPr bwMode="auto">
          <a:xfrm>
            <a:off x="4549587" y="2832100"/>
            <a:ext cx="914400" cy="45720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a:solidFill>
                  <a:srgbClr val="644A1A"/>
                </a:solidFill>
              </a:rPr>
              <a:t>12</a:t>
            </a:r>
          </a:p>
        </p:txBody>
      </p:sp>
      <p:grpSp>
        <p:nvGrpSpPr>
          <p:cNvPr id="15" name="Group 37"/>
          <p:cNvGrpSpPr>
            <a:grpSpLocks/>
          </p:cNvGrpSpPr>
          <p:nvPr/>
        </p:nvGrpSpPr>
        <p:grpSpPr bwMode="auto">
          <a:xfrm>
            <a:off x="5921187" y="4167188"/>
            <a:ext cx="2133600" cy="1004887"/>
            <a:chOff x="3552" y="2967"/>
            <a:chExt cx="1344" cy="633"/>
          </a:xfrm>
        </p:grpSpPr>
        <p:sp>
          <p:nvSpPr>
            <p:cNvPr id="16" name="Text Box 19"/>
            <p:cNvSpPr txBox="1">
              <a:spLocks noChangeArrowheads="1"/>
            </p:cNvSpPr>
            <p:nvPr/>
          </p:nvSpPr>
          <p:spPr bwMode="auto">
            <a:xfrm>
              <a:off x="3552" y="2967"/>
              <a:ext cx="1344" cy="288"/>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a:solidFill>
                    <a:srgbClr val="644A1A"/>
                  </a:solidFill>
                </a:rPr>
                <a:t>1,000</a:t>
              </a:r>
              <a:r>
                <a:rPr lang="en-US">
                  <a:solidFill>
                    <a:srgbClr val="644A1A"/>
                  </a:solidFill>
                  <a:cs typeface="Times New Roman" pitchFamily="18" charset="0"/>
                </a:rPr>
                <a:t>×0.06375</a:t>
              </a:r>
            </a:p>
          </p:txBody>
        </p:sp>
        <p:sp>
          <p:nvSpPr>
            <p:cNvPr id="17" name="Text Box 20"/>
            <p:cNvSpPr txBox="1">
              <a:spLocks noChangeArrowheads="1"/>
            </p:cNvSpPr>
            <p:nvPr/>
          </p:nvSpPr>
          <p:spPr bwMode="auto">
            <a:xfrm>
              <a:off x="3696" y="3312"/>
              <a:ext cx="1056" cy="288"/>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a:solidFill>
                    <a:srgbClr val="644A1A"/>
                  </a:solidFill>
                </a:rPr>
                <a:t>2</a:t>
              </a:r>
            </a:p>
          </p:txBody>
        </p:sp>
        <p:sp>
          <p:nvSpPr>
            <p:cNvPr id="18" name="Line 21"/>
            <p:cNvSpPr>
              <a:spLocks noChangeShapeType="1"/>
            </p:cNvSpPr>
            <p:nvPr/>
          </p:nvSpPr>
          <p:spPr bwMode="auto">
            <a:xfrm flipV="1">
              <a:off x="3648" y="3312"/>
              <a:ext cx="1200" cy="0"/>
            </a:xfrm>
            <a:prstGeom prst="line">
              <a:avLst/>
            </a:prstGeom>
            <a:noFill/>
            <a:ln w="19050" cap="sq">
              <a:solidFill>
                <a:srgbClr val="663300"/>
              </a:solidFill>
              <a:round/>
              <a:headEnd type="none" w="sm" len="sm"/>
              <a:tailEnd type="none" w="sm" len="sm"/>
            </a:ln>
            <a:effectLst/>
          </p:spPr>
          <p:txBody>
            <a:bodyPr wrap="none"/>
            <a:lstStyle/>
            <a:p>
              <a:endParaRPr lang="en-US"/>
            </a:p>
          </p:txBody>
        </p:sp>
      </p:grpSp>
    </p:spTree>
    <p:extLst>
      <p:ext uri="{BB962C8B-B14F-4D97-AF65-F5344CB8AC3E}">
        <p14:creationId xmlns:p14="http://schemas.microsoft.com/office/powerpoint/2010/main" val="19257884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9">
                                            <p:txEl>
                                              <p:charRg st="4294967295" end="429496729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Concepts</a:t>
            </a:r>
            <a:endParaRPr lang="en-US" dirty="0"/>
          </a:p>
        </p:txBody>
      </p:sp>
      <p:sp>
        <p:nvSpPr>
          <p:cNvPr id="3" name="Content Placeholder 2"/>
          <p:cNvSpPr>
            <a:spLocks noGrp="1"/>
          </p:cNvSpPr>
          <p:nvPr>
            <p:ph idx="1"/>
          </p:nvPr>
        </p:nvSpPr>
        <p:spPr/>
        <p:txBody>
          <a:bodyPr/>
          <a:lstStyle/>
          <a:p>
            <a:r>
              <a:rPr lang="en-US" dirty="0" smtClean="0"/>
              <a:t>Interest rates and bond prices</a:t>
            </a:r>
          </a:p>
          <a:p>
            <a:pPr lvl="1"/>
            <a:r>
              <a:rPr lang="en-US" dirty="0"/>
              <a:t>A two year bond with a 10 percent coupon pays interest of $100. Interest is paid annually. When the interest rate is 10 percent, the bond price is:</a:t>
            </a:r>
          </a:p>
          <a:p>
            <a:pPr lvl="2">
              <a:buFontTx/>
              <a:buNone/>
            </a:pPr>
            <a:r>
              <a:rPr lang="en-US" dirty="0"/>
              <a:t>(100/1.1) + (1100/(1.1)</a:t>
            </a:r>
            <a:r>
              <a:rPr lang="en-US" baseline="30000" dirty="0"/>
              <a:t>2</a:t>
            </a:r>
            <a:r>
              <a:rPr lang="en-US" dirty="0"/>
              <a:t>)= 1000</a:t>
            </a:r>
          </a:p>
          <a:p>
            <a:pPr lvl="1"/>
            <a:r>
              <a:rPr lang="en-US" dirty="0"/>
              <a:t>If the interest rate unexpectedly rises to 12 percent, the bond sells at:</a:t>
            </a:r>
          </a:p>
          <a:p>
            <a:pPr lvl="2">
              <a:buFontTx/>
              <a:buNone/>
            </a:pPr>
            <a:r>
              <a:rPr lang="en-US" dirty="0"/>
              <a:t>(100/1.12) + (1100/(1.12)</a:t>
            </a:r>
            <a:r>
              <a:rPr lang="en-US" baseline="30000" dirty="0"/>
              <a:t>2</a:t>
            </a:r>
            <a:r>
              <a:rPr lang="en-US" dirty="0"/>
              <a:t>)= 966.2</a:t>
            </a:r>
          </a:p>
          <a:p>
            <a:pPr lvl="1"/>
            <a:r>
              <a:rPr lang="en-US" dirty="0"/>
              <a:t>If interest rate falls to 8 percent:</a:t>
            </a:r>
          </a:p>
          <a:p>
            <a:pPr lvl="2">
              <a:buFontTx/>
              <a:buNone/>
            </a:pPr>
            <a:r>
              <a:rPr lang="en-US" dirty="0"/>
              <a:t>(100/1.08) + (1100/(1.08)</a:t>
            </a:r>
            <a:r>
              <a:rPr lang="en-US" baseline="30000" dirty="0"/>
              <a:t>2</a:t>
            </a:r>
            <a:r>
              <a:rPr lang="en-US" dirty="0"/>
              <a:t>)= 1,035.67</a:t>
            </a:r>
          </a:p>
          <a:p>
            <a:endParaRPr lang="en-US" dirty="0"/>
          </a:p>
        </p:txBody>
      </p:sp>
    </p:spTree>
    <p:extLst>
      <p:ext uri="{BB962C8B-B14F-4D97-AF65-F5344CB8AC3E}">
        <p14:creationId xmlns:p14="http://schemas.microsoft.com/office/powerpoint/2010/main" val="15670007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 to Maturity</a:t>
            </a:r>
            <a:endParaRPr lang="en-US" dirty="0"/>
          </a:p>
        </p:txBody>
      </p:sp>
      <p:sp>
        <p:nvSpPr>
          <p:cNvPr id="3" name="Content Placeholder 2"/>
          <p:cNvSpPr>
            <a:spLocks noGrp="1"/>
          </p:cNvSpPr>
          <p:nvPr>
            <p:ph idx="1"/>
          </p:nvPr>
        </p:nvSpPr>
        <p:spPr/>
        <p:txBody>
          <a:bodyPr/>
          <a:lstStyle/>
          <a:p>
            <a:pPr>
              <a:lnSpc>
                <a:spcPct val="90000"/>
              </a:lnSpc>
            </a:pPr>
            <a:r>
              <a:rPr lang="en-US" dirty="0"/>
              <a:t>Let’s consider the previous example in reverse. If you buy that bond for 1,035.67, what is your annual return?</a:t>
            </a:r>
          </a:p>
          <a:p>
            <a:pPr lvl="2">
              <a:lnSpc>
                <a:spcPct val="90000"/>
              </a:lnSpc>
              <a:buFontTx/>
              <a:buNone/>
            </a:pPr>
            <a:r>
              <a:rPr lang="en-US" dirty="0"/>
              <a:t>(100/1+y) + (1100/(1+y)</a:t>
            </a:r>
            <a:r>
              <a:rPr lang="en-US" baseline="30000" dirty="0"/>
              <a:t>2</a:t>
            </a:r>
            <a:r>
              <a:rPr lang="en-US" dirty="0"/>
              <a:t>)= 1,035.67</a:t>
            </a:r>
          </a:p>
          <a:p>
            <a:pPr>
              <a:lnSpc>
                <a:spcPct val="90000"/>
              </a:lnSpc>
            </a:pPr>
            <a:r>
              <a:rPr lang="en-US" dirty="0"/>
              <a:t>The unknown, y, is the discount rate that equates the price of the bond with the discounted value of the coupons and face value.</a:t>
            </a:r>
          </a:p>
          <a:p>
            <a:pPr>
              <a:lnSpc>
                <a:spcPct val="90000"/>
              </a:lnSpc>
            </a:pPr>
            <a:r>
              <a:rPr lang="en-US" dirty="0"/>
              <a:t>y=8%: Bond is yielding an 8 percent return. Yield to maturity is 8 percent. </a:t>
            </a:r>
          </a:p>
          <a:p>
            <a:endParaRPr lang="en-US" dirty="0"/>
          </a:p>
        </p:txBody>
      </p:sp>
    </p:spTree>
    <p:extLst>
      <p:ext uri="{BB962C8B-B14F-4D97-AF65-F5344CB8AC3E}">
        <p14:creationId xmlns:p14="http://schemas.microsoft.com/office/powerpoint/2010/main" val="58507345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Yield</a:t>
            </a:r>
            <a:endParaRPr lang="en-US" dirty="0"/>
          </a:p>
        </p:txBody>
      </p:sp>
      <p:sp>
        <p:nvSpPr>
          <p:cNvPr id="3" name="Content Placeholder 2"/>
          <p:cNvSpPr>
            <a:spLocks noGrp="1"/>
          </p:cNvSpPr>
          <p:nvPr>
            <p:ph idx="1"/>
          </p:nvPr>
        </p:nvSpPr>
        <p:spPr>
          <a:xfrm>
            <a:off x="498474" y="1981201"/>
            <a:ext cx="7556313" cy="666750"/>
          </a:xfrm>
        </p:spPr>
        <p:txBody>
          <a:bodyPr/>
          <a:lstStyle/>
          <a:p>
            <a:r>
              <a:rPr lang="en-US" dirty="0" smtClean="0"/>
              <a:t>A bond’s annual coupon divided by its price</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4086225" y="2971800"/>
                <a:ext cx="1707390" cy="6613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𝐶𝑜𝑢𝑝𝑜𝑛</m:t>
                          </m:r>
                        </m:num>
                        <m:den>
                          <m:r>
                            <a:rPr lang="en-US" b="0" i="1" smtClean="0">
                              <a:latin typeface="Cambria Math"/>
                            </a:rPr>
                            <m:t>𝑃𝑟𝑖𝑐𝑒</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𝐵𝑜𝑛𝑑</m:t>
                          </m:r>
                        </m:den>
                      </m:f>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4086225" y="2971800"/>
                <a:ext cx="1707390" cy="661335"/>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8281027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Concepts (continued)</a:t>
            </a:r>
            <a:endParaRPr lang="en-US" dirty="0"/>
          </a:p>
        </p:txBody>
      </p:sp>
      <p:sp>
        <p:nvSpPr>
          <p:cNvPr id="3" name="Content Placeholder 2"/>
          <p:cNvSpPr>
            <a:spLocks noGrp="1"/>
          </p:cNvSpPr>
          <p:nvPr>
            <p:ph idx="1"/>
          </p:nvPr>
        </p:nvSpPr>
        <p:spPr>
          <a:xfrm>
            <a:off x="498474" y="1981200"/>
            <a:ext cx="8456840" cy="4144963"/>
          </a:xfrm>
        </p:spPr>
        <p:txBody>
          <a:bodyPr/>
          <a:lstStyle/>
          <a:p>
            <a:r>
              <a:rPr lang="en-US" dirty="0" smtClean="0"/>
              <a:t>(1) </a:t>
            </a:r>
            <a:r>
              <a:rPr lang="en-US" dirty="0"/>
              <a:t>Bond prices and market interest rates move in opposite directions</a:t>
            </a:r>
            <a:r>
              <a:rPr lang="en-US" dirty="0" smtClean="0"/>
              <a:t>.</a:t>
            </a:r>
          </a:p>
          <a:p>
            <a:r>
              <a:rPr lang="en-US" dirty="0"/>
              <a:t>(2) When coupon rate = YTM, price = par value.</a:t>
            </a:r>
          </a:p>
          <a:p>
            <a:pPr marL="609600" indent="-609600">
              <a:lnSpc>
                <a:spcPct val="90000"/>
              </a:lnSpc>
              <a:spcBef>
                <a:spcPct val="0"/>
              </a:spcBef>
              <a:buFontTx/>
              <a:buNone/>
            </a:pPr>
            <a:r>
              <a:rPr lang="en-US" dirty="0"/>
              <a:t>	When coupon rate &gt; YTM, price &gt; par value (premium bond)</a:t>
            </a:r>
          </a:p>
          <a:p>
            <a:pPr marL="609600" indent="-609600">
              <a:lnSpc>
                <a:spcPct val="90000"/>
              </a:lnSpc>
              <a:spcBef>
                <a:spcPct val="0"/>
              </a:spcBef>
              <a:buFontTx/>
              <a:buNone/>
            </a:pPr>
            <a:r>
              <a:rPr lang="en-US" dirty="0"/>
              <a:t>	When coupon rate &lt; YTM, price &lt; par value (discount bond</a:t>
            </a:r>
            <a:r>
              <a:rPr lang="en-US" dirty="0" smtClean="0"/>
              <a:t>)</a:t>
            </a:r>
          </a:p>
          <a:p>
            <a:r>
              <a:rPr lang="en-US" dirty="0" smtClean="0"/>
              <a:t>(3) A </a:t>
            </a:r>
            <a:r>
              <a:rPr lang="en-US" dirty="0"/>
              <a:t>bond with longer maturity has higher relative (%) price change than one with shorter maturity when interest rate (YTM) changes.  All other features are identical.</a:t>
            </a:r>
          </a:p>
          <a:p>
            <a:r>
              <a:rPr lang="en-US" dirty="0" smtClean="0"/>
              <a:t>(4) A </a:t>
            </a:r>
            <a:r>
              <a:rPr lang="en-US" dirty="0"/>
              <a:t>lower coupon bond has a higher relative price change than a higher coupon bond when YTM changes.  All other features are identical</a:t>
            </a:r>
            <a:r>
              <a:rPr lang="en-US" dirty="0" smtClean="0"/>
              <a:t>.</a:t>
            </a:r>
          </a:p>
          <a:p>
            <a:endParaRPr lang="en-US" dirty="0"/>
          </a:p>
        </p:txBody>
      </p:sp>
    </p:spTree>
    <p:extLst>
      <p:ext uri="{BB962C8B-B14F-4D97-AF65-F5344CB8AC3E}">
        <p14:creationId xmlns:p14="http://schemas.microsoft.com/office/powerpoint/2010/main" val="32648815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YTM and Bond Value</a:t>
            </a:r>
            <a:endParaRPr lang="en-US" dirty="0"/>
          </a:p>
        </p:txBody>
      </p:sp>
      <p:sp>
        <p:nvSpPr>
          <p:cNvPr id="4" name="Line 5"/>
          <p:cNvSpPr>
            <a:spLocks noChangeShapeType="1"/>
          </p:cNvSpPr>
          <p:nvPr/>
        </p:nvSpPr>
        <p:spPr bwMode="auto">
          <a:xfrm>
            <a:off x="1874838" y="1354138"/>
            <a:ext cx="1587" cy="3863975"/>
          </a:xfrm>
          <a:prstGeom prst="line">
            <a:avLst/>
          </a:prstGeom>
          <a:noFill/>
          <a:ln w="38100">
            <a:solidFill>
              <a:schemeClr val="tx1"/>
            </a:solidFill>
            <a:round/>
            <a:headEnd/>
            <a:tailEnd/>
          </a:ln>
        </p:spPr>
        <p:txBody>
          <a:bodyPr/>
          <a:lstStyle/>
          <a:p>
            <a:endParaRPr lang="en-US"/>
          </a:p>
        </p:txBody>
      </p:sp>
      <p:sp>
        <p:nvSpPr>
          <p:cNvPr id="5" name="Line 6"/>
          <p:cNvSpPr>
            <a:spLocks noChangeShapeType="1"/>
          </p:cNvSpPr>
          <p:nvPr/>
        </p:nvSpPr>
        <p:spPr bwMode="auto">
          <a:xfrm>
            <a:off x="1836738" y="5218113"/>
            <a:ext cx="38100" cy="3175"/>
          </a:xfrm>
          <a:prstGeom prst="line">
            <a:avLst/>
          </a:prstGeom>
          <a:noFill/>
          <a:ln w="9525">
            <a:solidFill>
              <a:schemeClr val="tx1"/>
            </a:solidFill>
            <a:round/>
            <a:headEnd/>
            <a:tailEnd/>
          </a:ln>
        </p:spPr>
        <p:txBody>
          <a:bodyPr/>
          <a:lstStyle/>
          <a:p>
            <a:endParaRPr lang="en-US"/>
          </a:p>
        </p:txBody>
      </p:sp>
      <p:sp>
        <p:nvSpPr>
          <p:cNvPr id="6" name="Line 7"/>
          <p:cNvSpPr>
            <a:spLocks noChangeShapeType="1"/>
          </p:cNvSpPr>
          <p:nvPr/>
        </p:nvSpPr>
        <p:spPr bwMode="auto">
          <a:xfrm>
            <a:off x="1817688" y="4459288"/>
            <a:ext cx="38100" cy="1587"/>
          </a:xfrm>
          <a:prstGeom prst="line">
            <a:avLst/>
          </a:prstGeom>
          <a:noFill/>
          <a:ln w="38100">
            <a:solidFill>
              <a:schemeClr val="tx1"/>
            </a:solidFill>
            <a:round/>
            <a:headEnd/>
            <a:tailEnd/>
          </a:ln>
        </p:spPr>
        <p:txBody>
          <a:bodyPr/>
          <a:lstStyle/>
          <a:p>
            <a:endParaRPr lang="en-US"/>
          </a:p>
        </p:txBody>
      </p:sp>
      <p:sp>
        <p:nvSpPr>
          <p:cNvPr id="7" name="Line 8"/>
          <p:cNvSpPr>
            <a:spLocks noChangeShapeType="1"/>
          </p:cNvSpPr>
          <p:nvPr/>
        </p:nvSpPr>
        <p:spPr bwMode="auto">
          <a:xfrm>
            <a:off x="1817688" y="3668713"/>
            <a:ext cx="38100" cy="1587"/>
          </a:xfrm>
          <a:prstGeom prst="line">
            <a:avLst/>
          </a:prstGeom>
          <a:noFill/>
          <a:ln w="38100">
            <a:solidFill>
              <a:schemeClr val="tx1"/>
            </a:solidFill>
            <a:round/>
            <a:headEnd/>
            <a:tailEnd/>
          </a:ln>
        </p:spPr>
        <p:txBody>
          <a:bodyPr/>
          <a:lstStyle/>
          <a:p>
            <a:endParaRPr lang="en-US"/>
          </a:p>
        </p:txBody>
      </p:sp>
      <p:sp>
        <p:nvSpPr>
          <p:cNvPr id="8" name="Line 9"/>
          <p:cNvSpPr>
            <a:spLocks noChangeShapeType="1"/>
          </p:cNvSpPr>
          <p:nvPr/>
        </p:nvSpPr>
        <p:spPr bwMode="auto">
          <a:xfrm>
            <a:off x="1817688" y="2905125"/>
            <a:ext cx="38100" cy="1588"/>
          </a:xfrm>
          <a:prstGeom prst="line">
            <a:avLst/>
          </a:prstGeom>
          <a:noFill/>
          <a:ln w="38100">
            <a:solidFill>
              <a:schemeClr val="tx1"/>
            </a:solidFill>
            <a:round/>
            <a:headEnd/>
            <a:tailEnd/>
          </a:ln>
        </p:spPr>
        <p:txBody>
          <a:bodyPr/>
          <a:lstStyle/>
          <a:p>
            <a:endParaRPr lang="en-US"/>
          </a:p>
        </p:txBody>
      </p:sp>
      <p:sp>
        <p:nvSpPr>
          <p:cNvPr id="9" name="Line 10"/>
          <p:cNvSpPr>
            <a:spLocks noChangeShapeType="1"/>
          </p:cNvSpPr>
          <p:nvPr/>
        </p:nvSpPr>
        <p:spPr bwMode="auto">
          <a:xfrm>
            <a:off x="1817688" y="2130425"/>
            <a:ext cx="38100" cy="1588"/>
          </a:xfrm>
          <a:prstGeom prst="line">
            <a:avLst/>
          </a:prstGeom>
          <a:noFill/>
          <a:ln w="38100">
            <a:solidFill>
              <a:schemeClr val="tx1"/>
            </a:solidFill>
            <a:round/>
            <a:headEnd/>
            <a:tailEnd/>
          </a:ln>
        </p:spPr>
        <p:txBody>
          <a:bodyPr/>
          <a:lstStyle/>
          <a:p>
            <a:endParaRPr lang="en-US"/>
          </a:p>
        </p:txBody>
      </p:sp>
      <p:sp>
        <p:nvSpPr>
          <p:cNvPr id="10" name="Line 11"/>
          <p:cNvSpPr>
            <a:spLocks noChangeShapeType="1"/>
          </p:cNvSpPr>
          <p:nvPr/>
        </p:nvSpPr>
        <p:spPr bwMode="auto">
          <a:xfrm>
            <a:off x="1817688" y="1354138"/>
            <a:ext cx="38100" cy="1587"/>
          </a:xfrm>
          <a:prstGeom prst="line">
            <a:avLst/>
          </a:prstGeom>
          <a:noFill/>
          <a:ln w="38100">
            <a:solidFill>
              <a:schemeClr val="tx1"/>
            </a:solidFill>
            <a:round/>
            <a:headEnd/>
            <a:tailEnd/>
          </a:ln>
        </p:spPr>
        <p:txBody>
          <a:bodyPr/>
          <a:lstStyle/>
          <a:p>
            <a:endParaRPr lang="en-US"/>
          </a:p>
        </p:txBody>
      </p:sp>
      <p:sp>
        <p:nvSpPr>
          <p:cNvPr id="11" name="Line 12"/>
          <p:cNvSpPr>
            <a:spLocks noChangeShapeType="1"/>
          </p:cNvSpPr>
          <p:nvPr/>
        </p:nvSpPr>
        <p:spPr bwMode="auto">
          <a:xfrm>
            <a:off x="1874838" y="5218113"/>
            <a:ext cx="6742112" cy="3175"/>
          </a:xfrm>
          <a:prstGeom prst="line">
            <a:avLst/>
          </a:prstGeom>
          <a:noFill/>
          <a:ln w="38100">
            <a:solidFill>
              <a:schemeClr val="tx1"/>
            </a:solidFill>
            <a:round/>
            <a:headEnd/>
            <a:tailEnd/>
          </a:ln>
        </p:spPr>
        <p:txBody>
          <a:bodyPr/>
          <a:lstStyle/>
          <a:p>
            <a:endParaRPr lang="en-US"/>
          </a:p>
        </p:txBody>
      </p:sp>
      <p:sp>
        <p:nvSpPr>
          <p:cNvPr id="12" name="Line 13"/>
          <p:cNvSpPr>
            <a:spLocks noChangeShapeType="1"/>
          </p:cNvSpPr>
          <p:nvPr/>
        </p:nvSpPr>
        <p:spPr bwMode="auto">
          <a:xfrm flipV="1">
            <a:off x="1874838" y="5218113"/>
            <a:ext cx="1587" cy="47625"/>
          </a:xfrm>
          <a:prstGeom prst="line">
            <a:avLst/>
          </a:prstGeom>
          <a:noFill/>
          <a:ln w="9525">
            <a:solidFill>
              <a:schemeClr val="tx1"/>
            </a:solidFill>
            <a:round/>
            <a:headEnd/>
            <a:tailEnd/>
          </a:ln>
        </p:spPr>
        <p:txBody>
          <a:bodyPr/>
          <a:lstStyle/>
          <a:p>
            <a:endParaRPr lang="en-US"/>
          </a:p>
        </p:txBody>
      </p:sp>
      <p:sp>
        <p:nvSpPr>
          <p:cNvPr id="13" name="Line 14"/>
          <p:cNvSpPr>
            <a:spLocks noChangeShapeType="1"/>
          </p:cNvSpPr>
          <p:nvPr/>
        </p:nvSpPr>
        <p:spPr bwMode="auto">
          <a:xfrm flipV="1">
            <a:off x="2551113" y="5237163"/>
            <a:ext cx="1587" cy="47625"/>
          </a:xfrm>
          <a:prstGeom prst="line">
            <a:avLst/>
          </a:prstGeom>
          <a:noFill/>
          <a:ln w="38100">
            <a:solidFill>
              <a:schemeClr val="tx1"/>
            </a:solidFill>
            <a:round/>
            <a:headEnd/>
            <a:tailEnd/>
          </a:ln>
        </p:spPr>
        <p:txBody>
          <a:bodyPr/>
          <a:lstStyle/>
          <a:p>
            <a:endParaRPr lang="en-US"/>
          </a:p>
        </p:txBody>
      </p:sp>
      <p:sp>
        <p:nvSpPr>
          <p:cNvPr id="14" name="Line 15"/>
          <p:cNvSpPr>
            <a:spLocks noChangeShapeType="1"/>
          </p:cNvSpPr>
          <p:nvPr/>
        </p:nvSpPr>
        <p:spPr bwMode="auto">
          <a:xfrm flipV="1">
            <a:off x="3227388" y="5237163"/>
            <a:ext cx="1587" cy="47625"/>
          </a:xfrm>
          <a:prstGeom prst="line">
            <a:avLst/>
          </a:prstGeom>
          <a:noFill/>
          <a:ln w="38100">
            <a:solidFill>
              <a:schemeClr val="tx1"/>
            </a:solidFill>
            <a:round/>
            <a:headEnd/>
            <a:tailEnd/>
          </a:ln>
        </p:spPr>
        <p:txBody>
          <a:bodyPr/>
          <a:lstStyle/>
          <a:p>
            <a:endParaRPr lang="en-US"/>
          </a:p>
        </p:txBody>
      </p:sp>
      <p:sp>
        <p:nvSpPr>
          <p:cNvPr id="15" name="Line 16"/>
          <p:cNvSpPr>
            <a:spLocks noChangeShapeType="1"/>
          </p:cNvSpPr>
          <p:nvPr/>
        </p:nvSpPr>
        <p:spPr bwMode="auto">
          <a:xfrm flipV="1">
            <a:off x="3894138" y="5237163"/>
            <a:ext cx="1587" cy="47625"/>
          </a:xfrm>
          <a:prstGeom prst="line">
            <a:avLst/>
          </a:prstGeom>
          <a:noFill/>
          <a:ln w="38100">
            <a:solidFill>
              <a:schemeClr val="tx1"/>
            </a:solidFill>
            <a:round/>
            <a:headEnd/>
            <a:tailEnd/>
          </a:ln>
        </p:spPr>
        <p:txBody>
          <a:bodyPr/>
          <a:lstStyle/>
          <a:p>
            <a:endParaRPr lang="en-US"/>
          </a:p>
        </p:txBody>
      </p:sp>
      <p:sp>
        <p:nvSpPr>
          <p:cNvPr id="16" name="Line 17"/>
          <p:cNvSpPr>
            <a:spLocks noChangeShapeType="1"/>
          </p:cNvSpPr>
          <p:nvPr/>
        </p:nvSpPr>
        <p:spPr bwMode="auto">
          <a:xfrm flipV="1">
            <a:off x="4570413" y="5237163"/>
            <a:ext cx="1587" cy="47625"/>
          </a:xfrm>
          <a:prstGeom prst="line">
            <a:avLst/>
          </a:prstGeom>
          <a:noFill/>
          <a:ln w="38100">
            <a:solidFill>
              <a:schemeClr val="tx1"/>
            </a:solidFill>
            <a:round/>
            <a:headEnd/>
            <a:tailEnd/>
          </a:ln>
        </p:spPr>
        <p:txBody>
          <a:bodyPr/>
          <a:lstStyle/>
          <a:p>
            <a:endParaRPr lang="en-US"/>
          </a:p>
        </p:txBody>
      </p:sp>
      <p:sp>
        <p:nvSpPr>
          <p:cNvPr id="17" name="Line 18"/>
          <p:cNvSpPr>
            <a:spLocks noChangeShapeType="1"/>
          </p:cNvSpPr>
          <p:nvPr/>
        </p:nvSpPr>
        <p:spPr bwMode="auto">
          <a:xfrm flipV="1">
            <a:off x="5245100" y="5237163"/>
            <a:ext cx="1588" cy="47625"/>
          </a:xfrm>
          <a:prstGeom prst="line">
            <a:avLst/>
          </a:prstGeom>
          <a:noFill/>
          <a:ln w="38100">
            <a:solidFill>
              <a:schemeClr val="tx1"/>
            </a:solidFill>
            <a:round/>
            <a:headEnd/>
            <a:tailEnd/>
          </a:ln>
        </p:spPr>
        <p:txBody>
          <a:bodyPr/>
          <a:lstStyle/>
          <a:p>
            <a:endParaRPr lang="en-US"/>
          </a:p>
        </p:txBody>
      </p:sp>
      <p:sp>
        <p:nvSpPr>
          <p:cNvPr id="18" name="Line 19"/>
          <p:cNvSpPr>
            <a:spLocks noChangeShapeType="1"/>
          </p:cNvSpPr>
          <p:nvPr/>
        </p:nvSpPr>
        <p:spPr bwMode="auto">
          <a:xfrm flipV="1">
            <a:off x="5921375" y="5237163"/>
            <a:ext cx="1588" cy="47625"/>
          </a:xfrm>
          <a:prstGeom prst="line">
            <a:avLst/>
          </a:prstGeom>
          <a:noFill/>
          <a:ln w="38100">
            <a:solidFill>
              <a:schemeClr val="tx1"/>
            </a:solidFill>
            <a:round/>
            <a:headEnd/>
            <a:tailEnd/>
          </a:ln>
        </p:spPr>
        <p:txBody>
          <a:bodyPr/>
          <a:lstStyle/>
          <a:p>
            <a:endParaRPr lang="en-US"/>
          </a:p>
        </p:txBody>
      </p:sp>
      <p:sp>
        <p:nvSpPr>
          <p:cNvPr id="19" name="Line 20"/>
          <p:cNvSpPr>
            <a:spLocks noChangeShapeType="1"/>
          </p:cNvSpPr>
          <p:nvPr/>
        </p:nvSpPr>
        <p:spPr bwMode="auto">
          <a:xfrm flipV="1">
            <a:off x="6597650" y="5237163"/>
            <a:ext cx="1588" cy="47625"/>
          </a:xfrm>
          <a:prstGeom prst="line">
            <a:avLst/>
          </a:prstGeom>
          <a:noFill/>
          <a:ln w="38100">
            <a:solidFill>
              <a:schemeClr val="tx1"/>
            </a:solidFill>
            <a:round/>
            <a:headEnd/>
            <a:tailEnd/>
          </a:ln>
        </p:spPr>
        <p:txBody>
          <a:bodyPr/>
          <a:lstStyle/>
          <a:p>
            <a:endParaRPr lang="en-US"/>
          </a:p>
        </p:txBody>
      </p:sp>
      <p:sp>
        <p:nvSpPr>
          <p:cNvPr id="20" name="Line 21"/>
          <p:cNvSpPr>
            <a:spLocks noChangeShapeType="1"/>
          </p:cNvSpPr>
          <p:nvPr/>
        </p:nvSpPr>
        <p:spPr bwMode="auto">
          <a:xfrm flipV="1">
            <a:off x="7264400" y="5237163"/>
            <a:ext cx="1588" cy="47625"/>
          </a:xfrm>
          <a:prstGeom prst="line">
            <a:avLst/>
          </a:prstGeom>
          <a:noFill/>
          <a:ln w="38100">
            <a:solidFill>
              <a:schemeClr val="tx1"/>
            </a:solidFill>
            <a:round/>
            <a:headEnd/>
            <a:tailEnd/>
          </a:ln>
        </p:spPr>
        <p:txBody>
          <a:bodyPr/>
          <a:lstStyle/>
          <a:p>
            <a:endParaRPr lang="en-US"/>
          </a:p>
        </p:txBody>
      </p:sp>
      <p:sp>
        <p:nvSpPr>
          <p:cNvPr id="21" name="Line 22"/>
          <p:cNvSpPr>
            <a:spLocks noChangeShapeType="1"/>
          </p:cNvSpPr>
          <p:nvPr/>
        </p:nvSpPr>
        <p:spPr bwMode="auto">
          <a:xfrm flipV="1">
            <a:off x="7940675" y="5237163"/>
            <a:ext cx="1588" cy="47625"/>
          </a:xfrm>
          <a:prstGeom prst="line">
            <a:avLst/>
          </a:prstGeom>
          <a:noFill/>
          <a:ln w="38100">
            <a:solidFill>
              <a:schemeClr val="tx1"/>
            </a:solidFill>
            <a:round/>
            <a:headEnd/>
            <a:tailEnd/>
          </a:ln>
        </p:spPr>
        <p:txBody>
          <a:bodyPr/>
          <a:lstStyle/>
          <a:p>
            <a:endParaRPr lang="en-US"/>
          </a:p>
        </p:txBody>
      </p:sp>
      <p:sp>
        <p:nvSpPr>
          <p:cNvPr id="22" name="Line 23"/>
          <p:cNvSpPr>
            <a:spLocks noChangeShapeType="1"/>
          </p:cNvSpPr>
          <p:nvPr/>
        </p:nvSpPr>
        <p:spPr bwMode="auto">
          <a:xfrm flipV="1">
            <a:off x="8616950" y="5237163"/>
            <a:ext cx="1588" cy="47625"/>
          </a:xfrm>
          <a:prstGeom prst="line">
            <a:avLst/>
          </a:prstGeom>
          <a:noFill/>
          <a:ln w="38100">
            <a:solidFill>
              <a:schemeClr val="tx1"/>
            </a:solidFill>
            <a:round/>
            <a:headEnd/>
            <a:tailEnd/>
          </a:ln>
        </p:spPr>
        <p:txBody>
          <a:bodyPr/>
          <a:lstStyle/>
          <a:p>
            <a:endParaRPr lang="en-US"/>
          </a:p>
        </p:txBody>
      </p:sp>
      <p:sp>
        <p:nvSpPr>
          <p:cNvPr id="23" name="Rectangle 35"/>
          <p:cNvSpPr>
            <a:spLocks noChangeArrowheads="1"/>
          </p:cNvSpPr>
          <p:nvPr/>
        </p:nvSpPr>
        <p:spPr bwMode="auto">
          <a:xfrm>
            <a:off x="1341438" y="5083175"/>
            <a:ext cx="304800" cy="244475"/>
          </a:xfrm>
          <a:prstGeom prst="rect">
            <a:avLst/>
          </a:prstGeom>
          <a:noFill/>
          <a:ln w="9525">
            <a:noFill/>
            <a:miter lim="800000"/>
            <a:headEnd/>
            <a:tailEnd/>
          </a:ln>
        </p:spPr>
        <p:txBody>
          <a:bodyPr wrap="none" lIns="0" tIns="0" rIns="0" bIns="0">
            <a:spAutoFit/>
          </a:bodyPr>
          <a:lstStyle/>
          <a:p>
            <a:pPr eaLnBrk="0" hangingPunct="0"/>
            <a:r>
              <a:rPr lang="en-US" sz="1600"/>
              <a:t>800</a:t>
            </a:r>
          </a:p>
        </p:txBody>
      </p:sp>
      <p:sp>
        <p:nvSpPr>
          <p:cNvPr id="24" name="Rectangle 36"/>
          <p:cNvSpPr>
            <a:spLocks noChangeArrowheads="1"/>
          </p:cNvSpPr>
          <p:nvPr/>
        </p:nvSpPr>
        <p:spPr bwMode="auto">
          <a:xfrm>
            <a:off x="1274763" y="4308475"/>
            <a:ext cx="406400" cy="244475"/>
          </a:xfrm>
          <a:prstGeom prst="rect">
            <a:avLst/>
          </a:prstGeom>
          <a:noFill/>
          <a:ln w="9525">
            <a:noFill/>
            <a:miter lim="800000"/>
            <a:headEnd/>
            <a:tailEnd/>
          </a:ln>
        </p:spPr>
        <p:txBody>
          <a:bodyPr wrap="none" lIns="0" tIns="0" rIns="0" bIns="0">
            <a:spAutoFit/>
          </a:bodyPr>
          <a:lstStyle/>
          <a:p>
            <a:pPr eaLnBrk="0" hangingPunct="0"/>
            <a:r>
              <a:rPr lang="en-US" sz="1600"/>
              <a:t>1000</a:t>
            </a:r>
          </a:p>
        </p:txBody>
      </p:sp>
      <p:sp>
        <p:nvSpPr>
          <p:cNvPr id="25" name="Rectangle 37"/>
          <p:cNvSpPr>
            <a:spLocks noChangeArrowheads="1"/>
          </p:cNvSpPr>
          <p:nvPr/>
        </p:nvSpPr>
        <p:spPr bwMode="auto">
          <a:xfrm>
            <a:off x="1274763" y="3532188"/>
            <a:ext cx="406400" cy="244475"/>
          </a:xfrm>
          <a:prstGeom prst="rect">
            <a:avLst/>
          </a:prstGeom>
          <a:noFill/>
          <a:ln w="9525">
            <a:noFill/>
            <a:miter lim="800000"/>
            <a:headEnd/>
            <a:tailEnd/>
          </a:ln>
        </p:spPr>
        <p:txBody>
          <a:bodyPr wrap="none" lIns="0" tIns="0" rIns="0" bIns="0">
            <a:spAutoFit/>
          </a:bodyPr>
          <a:lstStyle/>
          <a:p>
            <a:pPr eaLnBrk="0" hangingPunct="0"/>
            <a:r>
              <a:rPr lang="en-US" sz="1600"/>
              <a:t>1100</a:t>
            </a:r>
          </a:p>
        </p:txBody>
      </p:sp>
      <p:sp>
        <p:nvSpPr>
          <p:cNvPr id="26" name="Rectangle 38"/>
          <p:cNvSpPr>
            <a:spLocks noChangeArrowheads="1"/>
          </p:cNvSpPr>
          <p:nvPr/>
        </p:nvSpPr>
        <p:spPr bwMode="auto">
          <a:xfrm>
            <a:off x="1274763" y="2770188"/>
            <a:ext cx="406400" cy="244475"/>
          </a:xfrm>
          <a:prstGeom prst="rect">
            <a:avLst/>
          </a:prstGeom>
          <a:noFill/>
          <a:ln w="9525">
            <a:noFill/>
            <a:miter lim="800000"/>
            <a:headEnd/>
            <a:tailEnd/>
          </a:ln>
        </p:spPr>
        <p:txBody>
          <a:bodyPr wrap="none" lIns="0" tIns="0" rIns="0" bIns="0">
            <a:spAutoFit/>
          </a:bodyPr>
          <a:lstStyle/>
          <a:p>
            <a:pPr eaLnBrk="0" hangingPunct="0"/>
            <a:r>
              <a:rPr lang="en-US" sz="1600"/>
              <a:t>1200</a:t>
            </a:r>
          </a:p>
        </p:txBody>
      </p:sp>
      <p:sp>
        <p:nvSpPr>
          <p:cNvPr id="27" name="Rectangle 39"/>
          <p:cNvSpPr>
            <a:spLocks noChangeArrowheads="1"/>
          </p:cNvSpPr>
          <p:nvPr/>
        </p:nvSpPr>
        <p:spPr bwMode="auto">
          <a:xfrm>
            <a:off x="1274763" y="1993900"/>
            <a:ext cx="406400" cy="244475"/>
          </a:xfrm>
          <a:prstGeom prst="rect">
            <a:avLst/>
          </a:prstGeom>
          <a:noFill/>
          <a:ln w="9525">
            <a:noFill/>
            <a:miter lim="800000"/>
            <a:headEnd/>
            <a:tailEnd/>
          </a:ln>
        </p:spPr>
        <p:txBody>
          <a:bodyPr wrap="none" lIns="0" tIns="0" rIns="0" bIns="0">
            <a:spAutoFit/>
          </a:bodyPr>
          <a:lstStyle/>
          <a:p>
            <a:pPr eaLnBrk="0" hangingPunct="0"/>
            <a:r>
              <a:rPr lang="en-US" sz="1600"/>
              <a:t>1300</a:t>
            </a:r>
          </a:p>
        </p:txBody>
      </p:sp>
      <p:sp>
        <p:nvSpPr>
          <p:cNvPr id="28" name="Rectangle 40"/>
          <p:cNvSpPr>
            <a:spLocks noChangeArrowheads="1"/>
          </p:cNvSpPr>
          <p:nvPr/>
        </p:nvSpPr>
        <p:spPr bwMode="auto">
          <a:xfrm>
            <a:off x="1174750" y="1219200"/>
            <a:ext cx="508000" cy="244475"/>
          </a:xfrm>
          <a:prstGeom prst="rect">
            <a:avLst/>
          </a:prstGeom>
          <a:noFill/>
          <a:ln w="9525">
            <a:noFill/>
            <a:miter lim="800000"/>
            <a:headEnd/>
            <a:tailEnd/>
          </a:ln>
        </p:spPr>
        <p:txBody>
          <a:bodyPr wrap="none" lIns="0" tIns="0" rIns="0" bIns="0">
            <a:spAutoFit/>
          </a:bodyPr>
          <a:lstStyle/>
          <a:p>
            <a:pPr eaLnBrk="0" hangingPunct="0"/>
            <a:r>
              <a:rPr lang="en-US" sz="1600"/>
              <a:t>$1400</a:t>
            </a:r>
          </a:p>
        </p:txBody>
      </p:sp>
      <p:sp>
        <p:nvSpPr>
          <p:cNvPr id="29" name="Rectangle 41"/>
          <p:cNvSpPr>
            <a:spLocks noChangeArrowheads="1"/>
          </p:cNvSpPr>
          <p:nvPr/>
        </p:nvSpPr>
        <p:spPr bwMode="auto">
          <a:xfrm>
            <a:off x="1846263" y="5348288"/>
            <a:ext cx="101600" cy="244475"/>
          </a:xfrm>
          <a:prstGeom prst="rect">
            <a:avLst/>
          </a:prstGeom>
          <a:noFill/>
          <a:ln w="9525">
            <a:noFill/>
            <a:miter lim="800000"/>
            <a:headEnd/>
            <a:tailEnd/>
          </a:ln>
        </p:spPr>
        <p:txBody>
          <a:bodyPr wrap="none" lIns="0" tIns="0" rIns="0" bIns="0">
            <a:spAutoFit/>
          </a:bodyPr>
          <a:lstStyle/>
          <a:p>
            <a:pPr eaLnBrk="0" hangingPunct="0"/>
            <a:r>
              <a:rPr lang="en-US" sz="1600"/>
              <a:t>0</a:t>
            </a:r>
          </a:p>
        </p:txBody>
      </p:sp>
      <p:sp>
        <p:nvSpPr>
          <p:cNvPr id="30" name="Rectangle 42"/>
          <p:cNvSpPr>
            <a:spLocks noChangeArrowheads="1"/>
          </p:cNvSpPr>
          <p:nvPr/>
        </p:nvSpPr>
        <p:spPr bwMode="auto">
          <a:xfrm>
            <a:off x="2436813" y="5348288"/>
            <a:ext cx="355600" cy="244475"/>
          </a:xfrm>
          <a:prstGeom prst="rect">
            <a:avLst/>
          </a:prstGeom>
          <a:noFill/>
          <a:ln w="9525">
            <a:noFill/>
            <a:miter lim="800000"/>
            <a:headEnd/>
            <a:tailEnd/>
          </a:ln>
        </p:spPr>
        <p:txBody>
          <a:bodyPr wrap="none" lIns="0" tIns="0" rIns="0" bIns="0">
            <a:spAutoFit/>
          </a:bodyPr>
          <a:lstStyle/>
          <a:p>
            <a:pPr eaLnBrk="0" hangingPunct="0"/>
            <a:r>
              <a:rPr lang="en-US" sz="1600"/>
              <a:t>0.01</a:t>
            </a:r>
          </a:p>
        </p:txBody>
      </p:sp>
      <p:sp>
        <p:nvSpPr>
          <p:cNvPr id="31" name="Rectangle 43"/>
          <p:cNvSpPr>
            <a:spLocks noChangeArrowheads="1"/>
          </p:cNvSpPr>
          <p:nvPr/>
        </p:nvSpPr>
        <p:spPr bwMode="auto">
          <a:xfrm>
            <a:off x="3113088" y="5348288"/>
            <a:ext cx="355600" cy="244475"/>
          </a:xfrm>
          <a:prstGeom prst="rect">
            <a:avLst/>
          </a:prstGeom>
          <a:noFill/>
          <a:ln w="9525">
            <a:noFill/>
            <a:miter lim="800000"/>
            <a:headEnd/>
            <a:tailEnd/>
          </a:ln>
        </p:spPr>
        <p:txBody>
          <a:bodyPr wrap="none" lIns="0" tIns="0" rIns="0" bIns="0">
            <a:spAutoFit/>
          </a:bodyPr>
          <a:lstStyle/>
          <a:p>
            <a:pPr eaLnBrk="0" hangingPunct="0"/>
            <a:r>
              <a:rPr lang="en-US" sz="1600"/>
              <a:t>0.02</a:t>
            </a:r>
          </a:p>
        </p:txBody>
      </p:sp>
      <p:sp>
        <p:nvSpPr>
          <p:cNvPr id="32" name="Rectangle 44"/>
          <p:cNvSpPr>
            <a:spLocks noChangeArrowheads="1"/>
          </p:cNvSpPr>
          <p:nvPr/>
        </p:nvSpPr>
        <p:spPr bwMode="auto">
          <a:xfrm>
            <a:off x="3779838" y="5348288"/>
            <a:ext cx="355600" cy="244475"/>
          </a:xfrm>
          <a:prstGeom prst="rect">
            <a:avLst/>
          </a:prstGeom>
          <a:noFill/>
          <a:ln w="9525">
            <a:noFill/>
            <a:miter lim="800000"/>
            <a:headEnd/>
            <a:tailEnd/>
          </a:ln>
        </p:spPr>
        <p:txBody>
          <a:bodyPr wrap="none" lIns="0" tIns="0" rIns="0" bIns="0">
            <a:spAutoFit/>
          </a:bodyPr>
          <a:lstStyle/>
          <a:p>
            <a:pPr eaLnBrk="0" hangingPunct="0"/>
            <a:r>
              <a:rPr lang="en-US" sz="1600"/>
              <a:t>0.03</a:t>
            </a:r>
          </a:p>
        </p:txBody>
      </p:sp>
      <p:sp>
        <p:nvSpPr>
          <p:cNvPr id="33" name="Rectangle 45"/>
          <p:cNvSpPr>
            <a:spLocks noChangeArrowheads="1"/>
          </p:cNvSpPr>
          <p:nvPr/>
        </p:nvSpPr>
        <p:spPr bwMode="auto">
          <a:xfrm>
            <a:off x="4456113" y="5348288"/>
            <a:ext cx="355600" cy="244475"/>
          </a:xfrm>
          <a:prstGeom prst="rect">
            <a:avLst/>
          </a:prstGeom>
          <a:noFill/>
          <a:ln w="9525">
            <a:noFill/>
            <a:miter lim="800000"/>
            <a:headEnd/>
            <a:tailEnd/>
          </a:ln>
        </p:spPr>
        <p:txBody>
          <a:bodyPr wrap="none" lIns="0" tIns="0" rIns="0" bIns="0">
            <a:spAutoFit/>
          </a:bodyPr>
          <a:lstStyle/>
          <a:p>
            <a:pPr eaLnBrk="0" hangingPunct="0"/>
            <a:r>
              <a:rPr lang="en-US" sz="1600"/>
              <a:t>0.04</a:t>
            </a:r>
          </a:p>
        </p:txBody>
      </p:sp>
      <p:sp>
        <p:nvSpPr>
          <p:cNvPr id="34" name="Rectangle 46"/>
          <p:cNvSpPr>
            <a:spLocks noChangeArrowheads="1"/>
          </p:cNvSpPr>
          <p:nvPr/>
        </p:nvSpPr>
        <p:spPr bwMode="auto">
          <a:xfrm>
            <a:off x="5130800" y="5348288"/>
            <a:ext cx="355600" cy="244475"/>
          </a:xfrm>
          <a:prstGeom prst="rect">
            <a:avLst/>
          </a:prstGeom>
          <a:noFill/>
          <a:ln w="9525">
            <a:noFill/>
            <a:miter lim="800000"/>
            <a:headEnd/>
            <a:tailEnd/>
          </a:ln>
        </p:spPr>
        <p:txBody>
          <a:bodyPr wrap="none" lIns="0" tIns="0" rIns="0" bIns="0">
            <a:spAutoFit/>
          </a:bodyPr>
          <a:lstStyle/>
          <a:p>
            <a:pPr eaLnBrk="0" hangingPunct="0"/>
            <a:r>
              <a:rPr lang="en-US" sz="1600"/>
              <a:t>0.05</a:t>
            </a:r>
          </a:p>
        </p:txBody>
      </p:sp>
      <p:sp>
        <p:nvSpPr>
          <p:cNvPr id="35" name="Rectangle 47"/>
          <p:cNvSpPr>
            <a:spLocks noChangeArrowheads="1"/>
          </p:cNvSpPr>
          <p:nvPr/>
        </p:nvSpPr>
        <p:spPr bwMode="auto">
          <a:xfrm>
            <a:off x="5807075" y="5348288"/>
            <a:ext cx="355600" cy="244475"/>
          </a:xfrm>
          <a:prstGeom prst="rect">
            <a:avLst/>
          </a:prstGeom>
          <a:noFill/>
          <a:ln w="9525">
            <a:noFill/>
            <a:miter lim="800000"/>
            <a:headEnd/>
            <a:tailEnd/>
          </a:ln>
        </p:spPr>
        <p:txBody>
          <a:bodyPr wrap="none" lIns="0" tIns="0" rIns="0" bIns="0">
            <a:spAutoFit/>
          </a:bodyPr>
          <a:lstStyle/>
          <a:p>
            <a:pPr eaLnBrk="0" hangingPunct="0"/>
            <a:r>
              <a:rPr lang="en-US" sz="1600"/>
              <a:t>0.06</a:t>
            </a:r>
          </a:p>
        </p:txBody>
      </p:sp>
      <p:sp>
        <p:nvSpPr>
          <p:cNvPr id="36" name="Rectangle 48"/>
          <p:cNvSpPr>
            <a:spLocks noChangeArrowheads="1"/>
          </p:cNvSpPr>
          <p:nvPr/>
        </p:nvSpPr>
        <p:spPr bwMode="auto">
          <a:xfrm>
            <a:off x="6483350" y="5348288"/>
            <a:ext cx="355600" cy="244475"/>
          </a:xfrm>
          <a:prstGeom prst="rect">
            <a:avLst/>
          </a:prstGeom>
          <a:noFill/>
          <a:ln w="9525">
            <a:noFill/>
            <a:miter lim="800000"/>
            <a:headEnd/>
            <a:tailEnd/>
          </a:ln>
        </p:spPr>
        <p:txBody>
          <a:bodyPr wrap="none" lIns="0" tIns="0" rIns="0" bIns="0">
            <a:spAutoFit/>
          </a:bodyPr>
          <a:lstStyle/>
          <a:p>
            <a:pPr eaLnBrk="0" hangingPunct="0"/>
            <a:r>
              <a:rPr lang="en-US" sz="1600"/>
              <a:t>0.07</a:t>
            </a:r>
          </a:p>
        </p:txBody>
      </p:sp>
      <p:sp>
        <p:nvSpPr>
          <p:cNvPr id="37" name="Rectangle 49"/>
          <p:cNvSpPr>
            <a:spLocks noChangeArrowheads="1"/>
          </p:cNvSpPr>
          <p:nvPr/>
        </p:nvSpPr>
        <p:spPr bwMode="auto">
          <a:xfrm>
            <a:off x="7150100" y="5348288"/>
            <a:ext cx="355600" cy="244475"/>
          </a:xfrm>
          <a:prstGeom prst="rect">
            <a:avLst/>
          </a:prstGeom>
          <a:noFill/>
          <a:ln w="9525">
            <a:noFill/>
            <a:miter lim="800000"/>
            <a:headEnd/>
            <a:tailEnd/>
          </a:ln>
        </p:spPr>
        <p:txBody>
          <a:bodyPr wrap="none" lIns="0" tIns="0" rIns="0" bIns="0">
            <a:spAutoFit/>
          </a:bodyPr>
          <a:lstStyle/>
          <a:p>
            <a:pPr eaLnBrk="0" hangingPunct="0"/>
            <a:r>
              <a:rPr lang="en-US" sz="1600"/>
              <a:t>0.08</a:t>
            </a:r>
          </a:p>
        </p:txBody>
      </p:sp>
      <p:sp>
        <p:nvSpPr>
          <p:cNvPr id="38" name="Rectangle 50"/>
          <p:cNvSpPr>
            <a:spLocks noChangeArrowheads="1"/>
          </p:cNvSpPr>
          <p:nvPr/>
        </p:nvSpPr>
        <p:spPr bwMode="auto">
          <a:xfrm>
            <a:off x="7826375" y="5348288"/>
            <a:ext cx="355600" cy="244475"/>
          </a:xfrm>
          <a:prstGeom prst="rect">
            <a:avLst/>
          </a:prstGeom>
          <a:noFill/>
          <a:ln w="9525">
            <a:noFill/>
            <a:miter lim="800000"/>
            <a:headEnd/>
            <a:tailEnd/>
          </a:ln>
        </p:spPr>
        <p:txBody>
          <a:bodyPr wrap="none" lIns="0" tIns="0" rIns="0" bIns="0">
            <a:spAutoFit/>
          </a:bodyPr>
          <a:lstStyle/>
          <a:p>
            <a:pPr eaLnBrk="0" hangingPunct="0"/>
            <a:r>
              <a:rPr lang="en-US" sz="1600"/>
              <a:t>0.09</a:t>
            </a:r>
          </a:p>
        </p:txBody>
      </p:sp>
      <p:sp>
        <p:nvSpPr>
          <p:cNvPr id="39" name="Rectangle 51"/>
          <p:cNvSpPr>
            <a:spLocks noChangeArrowheads="1"/>
          </p:cNvSpPr>
          <p:nvPr/>
        </p:nvSpPr>
        <p:spPr bwMode="auto">
          <a:xfrm>
            <a:off x="8531225" y="5348288"/>
            <a:ext cx="254000" cy="244475"/>
          </a:xfrm>
          <a:prstGeom prst="rect">
            <a:avLst/>
          </a:prstGeom>
          <a:noFill/>
          <a:ln w="9525">
            <a:noFill/>
            <a:miter lim="800000"/>
            <a:headEnd/>
            <a:tailEnd/>
          </a:ln>
        </p:spPr>
        <p:txBody>
          <a:bodyPr wrap="none" lIns="0" tIns="0" rIns="0" bIns="0">
            <a:spAutoFit/>
          </a:bodyPr>
          <a:lstStyle/>
          <a:p>
            <a:pPr eaLnBrk="0" hangingPunct="0"/>
            <a:r>
              <a:rPr lang="en-US" sz="1600"/>
              <a:t>0.1</a:t>
            </a:r>
          </a:p>
        </p:txBody>
      </p:sp>
      <p:sp>
        <p:nvSpPr>
          <p:cNvPr id="40" name="Rectangle 52"/>
          <p:cNvSpPr>
            <a:spLocks noChangeArrowheads="1"/>
          </p:cNvSpPr>
          <p:nvPr/>
        </p:nvSpPr>
        <p:spPr bwMode="auto">
          <a:xfrm>
            <a:off x="7467600" y="5638800"/>
            <a:ext cx="1530350" cy="304800"/>
          </a:xfrm>
          <a:prstGeom prst="rect">
            <a:avLst/>
          </a:prstGeom>
          <a:noFill/>
          <a:ln w="9525">
            <a:noFill/>
            <a:miter lim="800000"/>
            <a:headEnd/>
            <a:tailEnd/>
          </a:ln>
        </p:spPr>
        <p:txBody>
          <a:bodyPr wrap="none" lIns="0" tIns="0" rIns="0" bIns="0">
            <a:spAutoFit/>
          </a:bodyPr>
          <a:lstStyle/>
          <a:p>
            <a:pPr eaLnBrk="0" hangingPunct="0"/>
            <a:r>
              <a:rPr lang="en-US" sz="2000" b="1"/>
              <a:t>Discount Rate</a:t>
            </a:r>
            <a:endParaRPr lang="en-US" sz="2000"/>
          </a:p>
        </p:txBody>
      </p:sp>
      <p:sp>
        <p:nvSpPr>
          <p:cNvPr id="41" name="Rectangle 53"/>
          <p:cNvSpPr>
            <a:spLocks noChangeArrowheads="1"/>
          </p:cNvSpPr>
          <p:nvPr/>
        </p:nvSpPr>
        <p:spPr bwMode="auto">
          <a:xfrm rot="16200000">
            <a:off x="504031" y="2086769"/>
            <a:ext cx="1277938" cy="304800"/>
          </a:xfrm>
          <a:prstGeom prst="rect">
            <a:avLst/>
          </a:prstGeom>
          <a:noFill/>
          <a:ln w="9525">
            <a:noFill/>
            <a:miter lim="800000"/>
            <a:headEnd/>
            <a:tailEnd/>
          </a:ln>
        </p:spPr>
        <p:txBody>
          <a:bodyPr wrap="none" lIns="0" tIns="0" rIns="0" bIns="0">
            <a:spAutoFit/>
          </a:bodyPr>
          <a:lstStyle/>
          <a:p>
            <a:pPr eaLnBrk="0" hangingPunct="0"/>
            <a:r>
              <a:rPr lang="en-US" sz="2000" b="1"/>
              <a:t>Bond Value</a:t>
            </a:r>
            <a:endParaRPr lang="en-US" sz="2000"/>
          </a:p>
        </p:txBody>
      </p:sp>
      <p:sp>
        <p:nvSpPr>
          <p:cNvPr id="42" name="Line 54"/>
          <p:cNvSpPr>
            <a:spLocks noChangeShapeType="1"/>
          </p:cNvSpPr>
          <p:nvPr/>
        </p:nvSpPr>
        <p:spPr bwMode="auto">
          <a:xfrm>
            <a:off x="1835150" y="4460875"/>
            <a:ext cx="6699250" cy="34925"/>
          </a:xfrm>
          <a:prstGeom prst="line">
            <a:avLst/>
          </a:prstGeom>
          <a:noFill/>
          <a:ln w="12700">
            <a:solidFill>
              <a:schemeClr val="tx1"/>
            </a:solidFill>
            <a:prstDash val="sysDot"/>
            <a:round/>
            <a:headEnd type="none" w="sm" len="sm"/>
            <a:tailEnd type="none" w="sm" len="sm"/>
          </a:ln>
          <a:effectLst/>
        </p:spPr>
        <p:txBody>
          <a:bodyPr wrap="none"/>
          <a:lstStyle/>
          <a:p>
            <a:endParaRPr lang="en-US"/>
          </a:p>
        </p:txBody>
      </p:sp>
      <p:grpSp>
        <p:nvGrpSpPr>
          <p:cNvPr id="43" name="Group 62"/>
          <p:cNvGrpSpPr>
            <a:grpSpLocks/>
          </p:cNvGrpSpPr>
          <p:nvPr/>
        </p:nvGrpSpPr>
        <p:grpSpPr bwMode="auto">
          <a:xfrm>
            <a:off x="5873750" y="4460875"/>
            <a:ext cx="762000" cy="1479550"/>
            <a:chOff x="3888" y="1680"/>
            <a:chExt cx="480" cy="932"/>
          </a:xfrm>
        </p:grpSpPr>
        <p:sp>
          <p:nvSpPr>
            <p:cNvPr id="44" name="Line 60"/>
            <p:cNvSpPr>
              <a:spLocks noChangeShapeType="1"/>
            </p:cNvSpPr>
            <p:nvPr/>
          </p:nvSpPr>
          <p:spPr bwMode="auto">
            <a:xfrm>
              <a:off x="4080" y="1680"/>
              <a:ext cx="0" cy="720"/>
            </a:xfrm>
            <a:prstGeom prst="line">
              <a:avLst/>
            </a:prstGeom>
            <a:noFill/>
            <a:ln w="12700">
              <a:solidFill>
                <a:schemeClr val="tx1"/>
              </a:solidFill>
              <a:prstDash val="sysDot"/>
              <a:round/>
              <a:headEnd type="none" w="sm" len="sm"/>
              <a:tailEnd type="none" w="sm" len="sm"/>
            </a:ln>
            <a:effectLst/>
          </p:spPr>
          <p:txBody>
            <a:bodyPr wrap="none"/>
            <a:lstStyle/>
            <a:p>
              <a:endParaRPr lang="en-US"/>
            </a:p>
          </p:txBody>
        </p:sp>
        <p:sp>
          <p:nvSpPr>
            <p:cNvPr id="45" name="Text Box 61"/>
            <p:cNvSpPr txBox="1">
              <a:spLocks noChangeArrowheads="1"/>
            </p:cNvSpPr>
            <p:nvPr/>
          </p:nvSpPr>
          <p:spPr bwMode="auto">
            <a:xfrm>
              <a:off x="3888" y="2400"/>
              <a:ext cx="480" cy="212"/>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lang="en-US" sz="1600" dirty="0"/>
                <a:t>6 3/8</a:t>
              </a:r>
            </a:p>
          </p:txBody>
        </p:sp>
      </p:grpSp>
      <p:sp>
        <p:nvSpPr>
          <p:cNvPr id="46" name="Text Box 63"/>
          <p:cNvSpPr txBox="1">
            <a:spLocks noChangeArrowheads="1"/>
          </p:cNvSpPr>
          <p:nvPr/>
        </p:nvSpPr>
        <p:spPr bwMode="auto">
          <a:xfrm>
            <a:off x="1758950" y="1524000"/>
            <a:ext cx="4876800" cy="822325"/>
          </a:xfrm>
          <a:prstGeom prst="rect">
            <a:avLst/>
          </a:prstGeom>
          <a:noFill/>
          <a:ln w="12700" cap="sq">
            <a:noFill/>
            <a:miter lim="800000"/>
            <a:headEnd type="none" w="sm" len="sm"/>
            <a:tailEnd type="none" w="sm" len="sm"/>
          </a:ln>
          <a:effectLst/>
        </p:spPr>
        <p:txBody>
          <a:bodyPr>
            <a:spAutoFit/>
          </a:bodyPr>
          <a:lstStyle/>
          <a:p>
            <a:pPr algn="r">
              <a:spcBef>
                <a:spcPct val="50000"/>
              </a:spcBef>
            </a:pPr>
            <a:r>
              <a:rPr lang="en-US" dirty="0"/>
              <a:t>When the YTM &lt; coupon, the bond trades at a premium.</a:t>
            </a:r>
          </a:p>
        </p:txBody>
      </p:sp>
      <p:sp>
        <p:nvSpPr>
          <p:cNvPr id="47" name="Text Box 64"/>
          <p:cNvSpPr txBox="1">
            <a:spLocks noChangeArrowheads="1"/>
          </p:cNvSpPr>
          <p:nvPr/>
        </p:nvSpPr>
        <p:spPr bwMode="auto">
          <a:xfrm>
            <a:off x="4044950" y="3333750"/>
            <a:ext cx="4343400" cy="822325"/>
          </a:xfrm>
          <a:prstGeom prst="rect">
            <a:avLst/>
          </a:prstGeom>
          <a:noFill/>
          <a:ln w="12700" cap="sq">
            <a:noFill/>
            <a:miter lim="800000"/>
            <a:headEnd type="none" w="sm" len="sm"/>
            <a:tailEnd type="none" w="sm" len="sm"/>
          </a:ln>
          <a:effectLst/>
        </p:spPr>
        <p:txBody>
          <a:bodyPr>
            <a:spAutoFit/>
          </a:bodyPr>
          <a:lstStyle/>
          <a:p>
            <a:pPr algn="r">
              <a:spcBef>
                <a:spcPct val="50000"/>
              </a:spcBef>
            </a:pPr>
            <a:r>
              <a:rPr lang="en-US" dirty="0"/>
              <a:t>When the YTM = coupon, the bond trades at par.</a:t>
            </a:r>
          </a:p>
        </p:txBody>
      </p:sp>
      <p:sp>
        <p:nvSpPr>
          <p:cNvPr id="48" name="Text Box 65"/>
          <p:cNvSpPr txBox="1">
            <a:spLocks noChangeArrowheads="1"/>
          </p:cNvSpPr>
          <p:nvPr/>
        </p:nvSpPr>
        <p:spPr bwMode="auto">
          <a:xfrm>
            <a:off x="0" y="6019800"/>
            <a:ext cx="9144000" cy="822325"/>
          </a:xfrm>
          <a:prstGeom prst="rect">
            <a:avLst/>
          </a:prstGeom>
          <a:noFill/>
          <a:ln w="12700" cap="sq">
            <a:noFill/>
            <a:miter lim="800000"/>
            <a:headEnd type="none" w="sm" len="sm"/>
            <a:tailEnd type="none" w="sm" len="sm"/>
          </a:ln>
          <a:effectLst/>
        </p:spPr>
        <p:txBody>
          <a:bodyPr>
            <a:spAutoFit/>
          </a:bodyPr>
          <a:lstStyle/>
          <a:p>
            <a:pPr algn="r">
              <a:spcBef>
                <a:spcPct val="50000"/>
              </a:spcBef>
            </a:pPr>
            <a:r>
              <a:rPr lang="en-US" dirty="0"/>
              <a:t>When the YTM &gt; coupon (or coupon&lt;YTM), the bond trades at a discount.</a:t>
            </a:r>
          </a:p>
        </p:txBody>
      </p:sp>
      <p:sp>
        <p:nvSpPr>
          <p:cNvPr id="49" name="Arc 67"/>
          <p:cNvSpPr>
            <a:spLocks/>
          </p:cNvSpPr>
          <p:nvPr/>
        </p:nvSpPr>
        <p:spPr bwMode="auto">
          <a:xfrm flipH="1">
            <a:off x="1905000" y="1676400"/>
            <a:ext cx="7543800" cy="2971800"/>
          </a:xfrm>
          <a:custGeom>
            <a:avLst/>
            <a:gdLst>
              <a:gd name="G0" fmla="+- 0 0 0"/>
              <a:gd name="G1" fmla="+- 0 0 0"/>
              <a:gd name="G2" fmla="+- 21600 0 0"/>
              <a:gd name="T0" fmla="*/ 20634 w 20634"/>
              <a:gd name="T1" fmla="*/ 6387 h 20900"/>
              <a:gd name="T2" fmla="*/ 5455 w 20634"/>
              <a:gd name="T3" fmla="*/ 20900 h 20900"/>
              <a:gd name="T4" fmla="*/ 0 w 20634"/>
              <a:gd name="T5" fmla="*/ 0 h 20900"/>
            </a:gdLst>
            <a:ahLst/>
            <a:cxnLst>
              <a:cxn ang="0">
                <a:pos x="T0" y="T1"/>
              </a:cxn>
              <a:cxn ang="0">
                <a:pos x="T2" y="T3"/>
              </a:cxn>
              <a:cxn ang="0">
                <a:pos x="T4" y="T5"/>
              </a:cxn>
            </a:cxnLst>
            <a:rect l="0" t="0" r="r" b="b"/>
            <a:pathLst>
              <a:path w="20634" h="20900" fill="none" extrusionOk="0">
                <a:moveTo>
                  <a:pt x="20634" y="6387"/>
                </a:moveTo>
                <a:cubicBezTo>
                  <a:pt x="18424" y="13524"/>
                  <a:pt x="12684" y="19012"/>
                  <a:pt x="5454" y="20899"/>
                </a:cubicBezTo>
              </a:path>
              <a:path w="20634" h="20900" stroke="0" extrusionOk="0">
                <a:moveTo>
                  <a:pt x="20634" y="6387"/>
                </a:moveTo>
                <a:cubicBezTo>
                  <a:pt x="18424" y="13524"/>
                  <a:pt x="12684" y="19012"/>
                  <a:pt x="5454" y="20899"/>
                </a:cubicBezTo>
                <a:lnTo>
                  <a:pt x="0" y="0"/>
                </a:lnTo>
                <a:close/>
              </a:path>
            </a:pathLst>
          </a:custGeom>
          <a:noFill/>
          <a:ln w="38100" cap="sq">
            <a:solidFill>
              <a:srgbClr val="FF0000"/>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6731826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additive="base">
                                        <p:cTn id="12" dur="500" fill="hold"/>
                                        <p:tgtEl>
                                          <p:spTgt spid="48"/>
                                        </p:tgtEl>
                                        <p:attrNameLst>
                                          <p:attrName>ppt_x</p:attrName>
                                        </p:attrNameLst>
                                      </p:cBhvr>
                                      <p:tavLst>
                                        <p:tav tm="0">
                                          <p:val>
                                            <p:strVal val="#ppt_x"/>
                                          </p:val>
                                        </p:tav>
                                        <p:tav tm="100000">
                                          <p:val>
                                            <p:strVal val="#ppt_x"/>
                                          </p:val>
                                        </p:tav>
                                      </p:tavLst>
                                    </p:anim>
                                    <p:anim calcmode="lin" valueType="num">
                                      <p:cBhvr additive="base">
                                        <p:cTn id="13"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 calcmode="lin" valueType="num">
                                      <p:cBhvr additive="base">
                                        <p:cTn id="18" dur="500" fill="hold"/>
                                        <p:tgtEl>
                                          <p:spTgt spid="46"/>
                                        </p:tgtEl>
                                        <p:attrNameLst>
                                          <p:attrName>ppt_x</p:attrName>
                                        </p:attrNameLst>
                                      </p:cBhvr>
                                      <p:tavLst>
                                        <p:tav tm="0">
                                          <p:val>
                                            <p:strVal val="#ppt_x"/>
                                          </p:val>
                                        </p:tav>
                                        <p:tav tm="100000">
                                          <p:val>
                                            <p:strVal val="#ppt_x"/>
                                          </p:val>
                                        </p:tav>
                                      </p:tavLst>
                                    </p:anim>
                                    <p:anim calcmode="lin" valueType="num">
                                      <p:cBhvr additive="base">
                                        <p:cTn id="19"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additive="base">
                                        <p:cTn id="24" dur="500" fill="hold"/>
                                        <p:tgtEl>
                                          <p:spTgt spid="47"/>
                                        </p:tgtEl>
                                        <p:attrNameLst>
                                          <p:attrName>ppt_x</p:attrName>
                                        </p:attrNameLst>
                                      </p:cBhvr>
                                      <p:tavLst>
                                        <p:tav tm="0">
                                          <p:val>
                                            <p:strVal val="#ppt_x"/>
                                          </p:val>
                                        </p:tav>
                                        <p:tav tm="100000">
                                          <p:val>
                                            <p:strVal val="#ppt_x"/>
                                          </p:val>
                                        </p:tav>
                                      </p:tavLst>
                                    </p:anim>
                                    <p:anim calcmode="lin" valueType="num">
                                      <p:cBhvr additive="base">
                                        <p:cTn id="25"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6" grpId="0"/>
      <p:bldP spid="47" grpId="0"/>
      <p:bldP spid="4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608693" y="298450"/>
            <a:ext cx="8001000" cy="120650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r>
              <a:rPr lang="en-US" dirty="0" smtClean="0"/>
              <a:t>Maturity and Bond Price Volatility</a:t>
            </a:r>
            <a:endParaRPr lang="en-US" dirty="0"/>
          </a:p>
        </p:txBody>
      </p:sp>
      <p:grpSp>
        <p:nvGrpSpPr>
          <p:cNvPr id="21" name="Group 42"/>
          <p:cNvGrpSpPr>
            <a:grpSpLocks/>
          </p:cNvGrpSpPr>
          <p:nvPr/>
        </p:nvGrpSpPr>
        <p:grpSpPr bwMode="auto">
          <a:xfrm>
            <a:off x="3732893" y="4387850"/>
            <a:ext cx="609600" cy="1965325"/>
            <a:chOff x="3888" y="1680"/>
            <a:chExt cx="384" cy="1238"/>
          </a:xfrm>
        </p:grpSpPr>
        <p:sp>
          <p:nvSpPr>
            <p:cNvPr id="22" name="Line 43"/>
            <p:cNvSpPr>
              <a:spLocks noChangeShapeType="1"/>
            </p:cNvSpPr>
            <p:nvPr/>
          </p:nvSpPr>
          <p:spPr bwMode="auto">
            <a:xfrm>
              <a:off x="4080" y="1680"/>
              <a:ext cx="0" cy="720"/>
            </a:xfrm>
            <a:prstGeom prst="line">
              <a:avLst/>
            </a:prstGeom>
            <a:noFill/>
            <a:ln w="12700">
              <a:solidFill>
                <a:schemeClr val="tx1"/>
              </a:solidFill>
              <a:prstDash val="sysDot"/>
              <a:round/>
              <a:headEnd type="none" w="sm" len="sm"/>
              <a:tailEnd type="none" w="sm" len="sm"/>
            </a:ln>
            <a:effectLst/>
          </p:spPr>
          <p:txBody>
            <a:bodyPr wrap="none"/>
            <a:lstStyle/>
            <a:p>
              <a:endParaRPr lang="en-US"/>
            </a:p>
          </p:txBody>
        </p:sp>
        <p:sp>
          <p:nvSpPr>
            <p:cNvPr id="23" name="Text Box 44"/>
            <p:cNvSpPr txBox="1">
              <a:spLocks noChangeArrowheads="1"/>
            </p:cNvSpPr>
            <p:nvPr/>
          </p:nvSpPr>
          <p:spPr bwMode="auto">
            <a:xfrm>
              <a:off x="3888" y="2400"/>
              <a:ext cx="384" cy="518"/>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i="1"/>
                <a:t>C%</a:t>
              </a:r>
            </a:p>
          </p:txBody>
        </p:sp>
      </p:grpSp>
      <p:sp>
        <p:nvSpPr>
          <p:cNvPr id="24" name="Text Box 45"/>
          <p:cNvSpPr txBox="1">
            <a:spLocks noChangeArrowheads="1"/>
          </p:cNvSpPr>
          <p:nvPr/>
        </p:nvSpPr>
        <p:spPr bwMode="auto">
          <a:xfrm>
            <a:off x="2437493" y="1752600"/>
            <a:ext cx="5791200" cy="1735138"/>
          </a:xfrm>
          <a:prstGeom prst="rect">
            <a:avLst/>
          </a:prstGeom>
          <a:noFill/>
          <a:ln w="12700" cap="sq">
            <a:noFill/>
            <a:miter lim="800000"/>
            <a:headEnd type="none" w="sm" len="sm"/>
            <a:tailEnd type="none" w="sm" len="sm"/>
          </a:ln>
          <a:effectLst/>
        </p:spPr>
        <p:txBody>
          <a:bodyPr>
            <a:spAutoFit/>
          </a:bodyPr>
          <a:lstStyle/>
          <a:p>
            <a:pPr algn="r">
              <a:spcBef>
                <a:spcPct val="50000"/>
              </a:spcBef>
            </a:pPr>
            <a:r>
              <a:rPr lang="en-US" dirty="0"/>
              <a:t>Consider two otherwise identical bonds.</a:t>
            </a:r>
          </a:p>
          <a:p>
            <a:pPr algn="r">
              <a:spcBef>
                <a:spcPct val="50000"/>
              </a:spcBef>
            </a:pPr>
            <a:r>
              <a:rPr lang="en-US" dirty="0"/>
              <a:t>The long-maturity bond will have much more volatility with respect to changes in the discount rate</a:t>
            </a:r>
          </a:p>
        </p:txBody>
      </p:sp>
      <p:grpSp>
        <p:nvGrpSpPr>
          <p:cNvPr id="25" name="Group 50"/>
          <p:cNvGrpSpPr>
            <a:grpSpLocks/>
          </p:cNvGrpSpPr>
          <p:nvPr/>
        </p:nvGrpSpPr>
        <p:grpSpPr bwMode="auto">
          <a:xfrm>
            <a:off x="1370693" y="5410200"/>
            <a:ext cx="7092950" cy="457200"/>
            <a:chOff x="1200" y="3264"/>
            <a:chExt cx="4468" cy="288"/>
          </a:xfrm>
        </p:grpSpPr>
        <p:sp>
          <p:nvSpPr>
            <p:cNvPr id="26" name="Rectangle 39"/>
            <p:cNvSpPr>
              <a:spLocks noChangeArrowheads="1"/>
            </p:cNvSpPr>
            <p:nvPr/>
          </p:nvSpPr>
          <p:spPr bwMode="auto">
            <a:xfrm>
              <a:off x="4704" y="3360"/>
              <a:ext cx="964" cy="192"/>
            </a:xfrm>
            <a:prstGeom prst="rect">
              <a:avLst/>
            </a:prstGeom>
            <a:noFill/>
            <a:ln w="9525">
              <a:noFill/>
              <a:miter lim="800000"/>
              <a:headEnd/>
              <a:tailEnd/>
            </a:ln>
          </p:spPr>
          <p:txBody>
            <a:bodyPr wrap="none" lIns="0" tIns="0" rIns="0" bIns="0">
              <a:spAutoFit/>
            </a:bodyPr>
            <a:lstStyle/>
            <a:p>
              <a:pPr eaLnBrk="0" hangingPunct="0"/>
              <a:r>
                <a:rPr lang="en-US" sz="2000" b="1"/>
                <a:t>Discount Rate</a:t>
              </a:r>
              <a:endParaRPr lang="en-US" sz="2000"/>
            </a:p>
          </p:txBody>
        </p:sp>
        <p:sp>
          <p:nvSpPr>
            <p:cNvPr id="27" name="Line 49"/>
            <p:cNvSpPr>
              <a:spLocks noChangeShapeType="1"/>
            </p:cNvSpPr>
            <p:nvPr/>
          </p:nvSpPr>
          <p:spPr bwMode="auto">
            <a:xfrm>
              <a:off x="1200" y="3264"/>
              <a:ext cx="4224" cy="0"/>
            </a:xfrm>
            <a:prstGeom prst="line">
              <a:avLst/>
            </a:prstGeom>
            <a:noFill/>
            <a:ln w="38100" cap="sq">
              <a:solidFill>
                <a:schemeClr val="tx1"/>
              </a:solidFill>
              <a:round/>
              <a:headEnd type="none" w="sm" len="sm"/>
              <a:tailEnd type="none" w="sm" len="sm"/>
            </a:ln>
            <a:effectLst/>
          </p:spPr>
          <p:txBody>
            <a:bodyPr wrap="none"/>
            <a:lstStyle/>
            <a:p>
              <a:endParaRPr lang="en-US"/>
            </a:p>
          </p:txBody>
        </p:sp>
      </p:grpSp>
      <p:grpSp>
        <p:nvGrpSpPr>
          <p:cNvPr id="28" name="Group 52"/>
          <p:cNvGrpSpPr>
            <a:grpSpLocks/>
          </p:cNvGrpSpPr>
          <p:nvPr/>
        </p:nvGrpSpPr>
        <p:grpSpPr bwMode="auto">
          <a:xfrm>
            <a:off x="913493" y="1600200"/>
            <a:ext cx="457200" cy="3810000"/>
            <a:chOff x="912" y="864"/>
            <a:chExt cx="288" cy="2400"/>
          </a:xfrm>
        </p:grpSpPr>
        <p:sp>
          <p:nvSpPr>
            <p:cNvPr id="29" name="Rectangle 40"/>
            <p:cNvSpPr>
              <a:spLocks noChangeArrowheads="1"/>
            </p:cNvSpPr>
            <p:nvPr/>
          </p:nvSpPr>
          <p:spPr bwMode="auto">
            <a:xfrm rot="16200000">
              <a:off x="605" y="1219"/>
              <a:ext cx="805" cy="192"/>
            </a:xfrm>
            <a:prstGeom prst="rect">
              <a:avLst/>
            </a:prstGeom>
            <a:noFill/>
            <a:ln w="9525">
              <a:noFill/>
              <a:miter lim="800000"/>
              <a:headEnd/>
              <a:tailEnd/>
            </a:ln>
          </p:spPr>
          <p:txBody>
            <a:bodyPr wrap="none" lIns="0" tIns="0" rIns="0" bIns="0">
              <a:spAutoFit/>
            </a:bodyPr>
            <a:lstStyle/>
            <a:p>
              <a:pPr eaLnBrk="0" hangingPunct="0"/>
              <a:r>
                <a:rPr lang="en-US" sz="2000" b="1"/>
                <a:t>Bond Value</a:t>
              </a:r>
              <a:endParaRPr lang="en-US" sz="2000"/>
            </a:p>
          </p:txBody>
        </p:sp>
        <p:sp>
          <p:nvSpPr>
            <p:cNvPr id="30" name="Line 51"/>
            <p:cNvSpPr>
              <a:spLocks noChangeShapeType="1"/>
            </p:cNvSpPr>
            <p:nvPr/>
          </p:nvSpPr>
          <p:spPr bwMode="auto">
            <a:xfrm flipV="1">
              <a:off x="1200" y="864"/>
              <a:ext cx="0" cy="2400"/>
            </a:xfrm>
            <a:prstGeom prst="line">
              <a:avLst/>
            </a:prstGeom>
            <a:noFill/>
            <a:ln w="38100" cap="sq">
              <a:solidFill>
                <a:schemeClr val="tx1"/>
              </a:solidFill>
              <a:round/>
              <a:headEnd type="none" w="sm" len="sm"/>
              <a:tailEnd type="none" w="sm" len="sm"/>
            </a:ln>
            <a:effectLst/>
          </p:spPr>
          <p:txBody>
            <a:bodyPr wrap="none"/>
            <a:lstStyle/>
            <a:p>
              <a:endParaRPr lang="en-US"/>
            </a:p>
          </p:txBody>
        </p:sp>
      </p:grpSp>
      <p:grpSp>
        <p:nvGrpSpPr>
          <p:cNvPr id="31" name="Group 54"/>
          <p:cNvGrpSpPr>
            <a:grpSpLocks/>
          </p:cNvGrpSpPr>
          <p:nvPr/>
        </p:nvGrpSpPr>
        <p:grpSpPr bwMode="auto">
          <a:xfrm>
            <a:off x="380093" y="4114800"/>
            <a:ext cx="7620000" cy="457200"/>
            <a:chOff x="576" y="2448"/>
            <a:chExt cx="4800" cy="288"/>
          </a:xfrm>
        </p:grpSpPr>
        <p:sp>
          <p:nvSpPr>
            <p:cNvPr id="32" name="Line 41"/>
            <p:cNvSpPr>
              <a:spLocks noChangeShapeType="1"/>
            </p:cNvSpPr>
            <p:nvPr/>
          </p:nvSpPr>
          <p:spPr bwMode="auto">
            <a:xfrm>
              <a:off x="1156" y="2592"/>
              <a:ext cx="4220" cy="22"/>
            </a:xfrm>
            <a:prstGeom prst="line">
              <a:avLst/>
            </a:prstGeom>
            <a:noFill/>
            <a:ln w="12700">
              <a:solidFill>
                <a:schemeClr val="tx1"/>
              </a:solidFill>
              <a:prstDash val="sysDot"/>
              <a:round/>
              <a:headEnd type="none" w="sm" len="sm"/>
              <a:tailEnd type="none" w="sm" len="sm"/>
            </a:ln>
            <a:effectLst/>
          </p:spPr>
          <p:txBody>
            <a:bodyPr wrap="none"/>
            <a:lstStyle/>
            <a:p>
              <a:endParaRPr lang="en-US"/>
            </a:p>
          </p:txBody>
        </p:sp>
        <p:sp>
          <p:nvSpPr>
            <p:cNvPr id="33" name="Text Box 53"/>
            <p:cNvSpPr txBox="1">
              <a:spLocks noChangeArrowheads="1"/>
            </p:cNvSpPr>
            <p:nvPr/>
          </p:nvSpPr>
          <p:spPr bwMode="auto">
            <a:xfrm>
              <a:off x="576" y="2448"/>
              <a:ext cx="528" cy="288"/>
            </a:xfrm>
            <a:prstGeom prst="rect">
              <a:avLst/>
            </a:prstGeom>
            <a:noFill/>
            <a:ln w="12700" cap="sq">
              <a:noFill/>
              <a:miter lim="800000"/>
              <a:headEnd type="none" w="sm" len="sm"/>
              <a:tailEnd type="none" w="sm" len="sm"/>
            </a:ln>
            <a:effectLst/>
          </p:spPr>
          <p:txBody>
            <a:bodyPr>
              <a:spAutoFit/>
            </a:bodyPr>
            <a:lstStyle/>
            <a:p>
              <a:pPr algn="r">
                <a:spcBef>
                  <a:spcPct val="50000"/>
                </a:spcBef>
              </a:pPr>
              <a:r>
                <a:rPr lang="en-US" i="1"/>
                <a:t>Par</a:t>
              </a:r>
            </a:p>
          </p:txBody>
        </p:sp>
      </p:grpSp>
      <p:grpSp>
        <p:nvGrpSpPr>
          <p:cNvPr id="34" name="Group 59"/>
          <p:cNvGrpSpPr>
            <a:grpSpLocks/>
          </p:cNvGrpSpPr>
          <p:nvPr/>
        </p:nvGrpSpPr>
        <p:grpSpPr bwMode="auto">
          <a:xfrm>
            <a:off x="1370693" y="1965325"/>
            <a:ext cx="7543800" cy="3368675"/>
            <a:chOff x="1008" y="1056"/>
            <a:chExt cx="4752" cy="2122"/>
          </a:xfrm>
        </p:grpSpPr>
        <p:sp>
          <p:nvSpPr>
            <p:cNvPr id="35" name="Arc 60"/>
            <p:cNvSpPr>
              <a:spLocks/>
            </p:cNvSpPr>
            <p:nvPr/>
          </p:nvSpPr>
          <p:spPr bwMode="auto">
            <a:xfrm flipH="1">
              <a:off x="1008" y="1056"/>
              <a:ext cx="4752" cy="1872"/>
            </a:xfrm>
            <a:custGeom>
              <a:avLst/>
              <a:gdLst>
                <a:gd name="G0" fmla="+- 0 0 0"/>
                <a:gd name="G1" fmla="+- 0 0 0"/>
                <a:gd name="G2" fmla="+- 21600 0 0"/>
                <a:gd name="T0" fmla="*/ 20634 w 20634"/>
                <a:gd name="T1" fmla="*/ 6387 h 20900"/>
                <a:gd name="T2" fmla="*/ 5455 w 20634"/>
                <a:gd name="T3" fmla="*/ 20900 h 20900"/>
                <a:gd name="T4" fmla="*/ 0 w 20634"/>
                <a:gd name="T5" fmla="*/ 0 h 20900"/>
              </a:gdLst>
              <a:ahLst/>
              <a:cxnLst>
                <a:cxn ang="0">
                  <a:pos x="T0" y="T1"/>
                </a:cxn>
                <a:cxn ang="0">
                  <a:pos x="T2" y="T3"/>
                </a:cxn>
                <a:cxn ang="0">
                  <a:pos x="T4" y="T5"/>
                </a:cxn>
              </a:cxnLst>
              <a:rect l="0" t="0" r="r" b="b"/>
              <a:pathLst>
                <a:path w="20634" h="20900" fill="none" extrusionOk="0">
                  <a:moveTo>
                    <a:pt x="20634" y="6387"/>
                  </a:moveTo>
                  <a:cubicBezTo>
                    <a:pt x="18424" y="13524"/>
                    <a:pt x="12684" y="19012"/>
                    <a:pt x="5454" y="20899"/>
                  </a:cubicBezTo>
                </a:path>
                <a:path w="20634" h="20900" stroke="0" extrusionOk="0">
                  <a:moveTo>
                    <a:pt x="20634" y="6387"/>
                  </a:moveTo>
                  <a:cubicBezTo>
                    <a:pt x="18424" y="13524"/>
                    <a:pt x="12684" y="19012"/>
                    <a:pt x="5454" y="20899"/>
                  </a:cubicBezTo>
                  <a:lnTo>
                    <a:pt x="0" y="0"/>
                  </a:lnTo>
                  <a:close/>
                </a:path>
              </a:pathLst>
            </a:custGeom>
            <a:noFill/>
            <a:ln w="38100" cap="sq">
              <a:solidFill>
                <a:srgbClr val="FF0000"/>
              </a:solidFill>
              <a:round/>
              <a:headEnd type="none" w="sm" len="sm"/>
              <a:tailEnd type="none" w="sm" len="sm"/>
            </a:ln>
            <a:effectLst/>
          </p:spPr>
          <p:txBody>
            <a:bodyPr wrap="none" anchor="ctr"/>
            <a:lstStyle/>
            <a:p>
              <a:endParaRPr lang="en-US"/>
            </a:p>
          </p:txBody>
        </p:sp>
        <p:sp>
          <p:nvSpPr>
            <p:cNvPr id="36" name="Text Box 61"/>
            <p:cNvSpPr txBox="1">
              <a:spLocks noChangeArrowheads="1"/>
            </p:cNvSpPr>
            <p:nvPr/>
          </p:nvSpPr>
          <p:spPr bwMode="auto">
            <a:xfrm>
              <a:off x="3792" y="2928"/>
              <a:ext cx="1632" cy="2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2000">
                  <a:solidFill>
                    <a:srgbClr val="FF0000"/>
                  </a:solidFill>
                </a:rPr>
                <a:t>Short Maturity Bond</a:t>
              </a:r>
            </a:p>
          </p:txBody>
        </p:sp>
      </p:grpSp>
      <p:grpSp>
        <p:nvGrpSpPr>
          <p:cNvPr id="37" name="Group 63"/>
          <p:cNvGrpSpPr>
            <a:grpSpLocks/>
          </p:cNvGrpSpPr>
          <p:nvPr/>
        </p:nvGrpSpPr>
        <p:grpSpPr bwMode="auto">
          <a:xfrm>
            <a:off x="2056493" y="-304800"/>
            <a:ext cx="6553200" cy="6859588"/>
            <a:chOff x="1008" y="0"/>
            <a:chExt cx="4752" cy="4331"/>
          </a:xfrm>
        </p:grpSpPr>
        <p:sp>
          <p:nvSpPr>
            <p:cNvPr id="38" name="Text Box 64"/>
            <p:cNvSpPr txBox="1">
              <a:spLocks noChangeArrowheads="1"/>
            </p:cNvSpPr>
            <p:nvPr/>
          </p:nvSpPr>
          <p:spPr bwMode="auto">
            <a:xfrm>
              <a:off x="3840" y="3888"/>
              <a:ext cx="1632" cy="443"/>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2000" dirty="0">
                  <a:solidFill>
                    <a:srgbClr val="006600"/>
                  </a:solidFill>
                </a:rPr>
                <a:t>Long Maturity Bond</a:t>
              </a:r>
            </a:p>
          </p:txBody>
        </p:sp>
        <p:sp>
          <p:nvSpPr>
            <p:cNvPr id="39" name="Arc 65"/>
            <p:cNvSpPr>
              <a:spLocks/>
            </p:cNvSpPr>
            <p:nvPr/>
          </p:nvSpPr>
          <p:spPr bwMode="auto">
            <a:xfrm flipH="1">
              <a:off x="1008" y="0"/>
              <a:ext cx="4752" cy="3840"/>
            </a:xfrm>
            <a:custGeom>
              <a:avLst/>
              <a:gdLst>
                <a:gd name="G0" fmla="+- 0 0 0"/>
                <a:gd name="G1" fmla="+- 0 0 0"/>
                <a:gd name="G2" fmla="+- 21600 0 0"/>
                <a:gd name="T0" fmla="*/ 20634 w 20634"/>
                <a:gd name="T1" fmla="*/ 6387 h 20900"/>
                <a:gd name="T2" fmla="*/ 5455 w 20634"/>
                <a:gd name="T3" fmla="*/ 20900 h 20900"/>
                <a:gd name="T4" fmla="*/ 0 w 20634"/>
                <a:gd name="T5" fmla="*/ 0 h 20900"/>
              </a:gdLst>
              <a:ahLst/>
              <a:cxnLst>
                <a:cxn ang="0">
                  <a:pos x="T0" y="T1"/>
                </a:cxn>
                <a:cxn ang="0">
                  <a:pos x="T2" y="T3"/>
                </a:cxn>
                <a:cxn ang="0">
                  <a:pos x="T4" y="T5"/>
                </a:cxn>
              </a:cxnLst>
              <a:rect l="0" t="0" r="r" b="b"/>
              <a:pathLst>
                <a:path w="20634" h="20900" fill="none" extrusionOk="0">
                  <a:moveTo>
                    <a:pt x="20634" y="6387"/>
                  </a:moveTo>
                  <a:cubicBezTo>
                    <a:pt x="18424" y="13524"/>
                    <a:pt x="12684" y="19012"/>
                    <a:pt x="5454" y="20899"/>
                  </a:cubicBezTo>
                </a:path>
                <a:path w="20634" h="20900" stroke="0" extrusionOk="0">
                  <a:moveTo>
                    <a:pt x="20634" y="6387"/>
                  </a:moveTo>
                  <a:cubicBezTo>
                    <a:pt x="18424" y="13524"/>
                    <a:pt x="12684" y="19012"/>
                    <a:pt x="5454" y="20899"/>
                  </a:cubicBezTo>
                  <a:lnTo>
                    <a:pt x="0" y="0"/>
                  </a:lnTo>
                  <a:close/>
                </a:path>
              </a:pathLst>
            </a:custGeom>
            <a:noFill/>
            <a:ln w="38100" cap="sq">
              <a:solidFill>
                <a:srgbClr val="006600"/>
              </a:solidFill>
              <a:round/>
              <a:headEnd type="none" w="sm" len="sm"/>
              <a:tailEnd type="none" w="sm" len="sm"/>
            </a:ln>
            <a:effectLst/>
          </p:spPr>
          <p:txBody>
            <a:bodyPr wrap="none" anchor="ctr"/>
            <a:lstStyle/>
            <a:p>
              <a:endParaRPr lang="en-US"/>
            </a:p>
          </p:txBody>
        </p:sp>
      </p:grpSp>
    </p:spTree>
    <p:extLst>
      <p:ext uri="{BB962C8B-B14F-4D97-AF65-F5344CB8AC3E}">
        <p14:creationId xmlns:p14="http://schemas.microsoft.com/office/powerpoint/2010/main" val="39966411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up)">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solidFill>
                  <a:schemeClr val="tx1"/>
                </a:solidFill>
              </a:rPr>
              <a:t>Two bonds with coupon rate 10%, trading at par. One has 1 year to maturity, the other has 10 years to maturity. Interest rate increases to 12%, what will be the prices of two bonds?</a:t>
            </a:r>
          </a:p>
          <a:p>
            <a:r>
              <a:rPr lang="en-US" dirty="0">
                <a:solidFill>
                  <a:schemeClr val="tx1"/>
                </a:solidFill>
              </a:rPr>
              <a:t>PV=1,100/1.12 =982.14</a:t>
            </a:r>
          </a:p>
          <a:p>
            <a:r>
              <a:rPr lang="en-US" dirty="0">
                <a:solidFill>
                  <a:schemeClr val="tx1"/>
                </a:solidFill>
              </a:rPr>
              <a:t>PV=100*[1/0.12-(1/(.12*(1.12)</a:t>
            </a:r>
            <a:r>
              <a:rPr lang="en-US" baseline="30000" dirty="0">
                <a:solidFill>
                  <a:schemeClr val="tx1"/>
                </a:solidFill>
              </a:rPr>
              <a:t>10</a:t>
            </a:r>
            <a:r>
              <a:rPr lang="en-US" dirty="0">
                <a:solidFill>
                  <a:schemeClr val="tx1"/>
                </a:solidFill>
              </a:rPr>
              <a:t>)] + 1000/(1.12)</a:t>
            </a:r>
            <a:r>
              <a:rPr lang="en-US" baseline="30000" dirty="0">
                <a:solidFill>
                  <a:schemeClr val="tx1"/>
                </a:solidFill>
              </a:rPr>
              <a:t>10 </a:t>
            </a:r>
            <a:r>
              <a:rPr lang="en-US" dirty="0">
                <a:solidFill>
                  <a:schemeClr val="tx1"/>
                </a:solidFill>
              </a:rPr>
              <a:t>=886.99</a:t>
            </a:r>
          </a:p>
          <a:p>
            <a:r>
              <a:rPr lang="en-US" dirty="0">
                <a:solidFill>
                  <a:schemeClr val="tx1"/>
                </a:solidFill>
              </a:rPr>
              <a:t>First bond’s price decreased by 1.79%</a:t>
            </a:r>
          </a:p>
          <a:p>
            <a:r>
              <a:rPr lang="en-US" dirty="0">
                <a:solidFill>
                  <a:schemeClr val="tx1"/>
                </a:solidFill>
              </a:rPr>
              <a:t>Second bond’s price decreased by 11.3%</a:t>
            </a:r>
          </a:p>
          <a:p>
            <a:endParaRPr lang="en-US" dirty="0"/>
          </a:p>
        </p:txBody>
      </p:sp>
    </p:spTree>
    <p:extLst>
      <p:ext uri="{BB962C8B-B14F-4D97-AF65-F5344CB8AC3E}">
        <p14:creationId xmlns:p14="http://schemas.microsoft.com/office/powerpoint/2010/main" val="12800887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62535"/>
          </a:xfrm>
        </p:spPr>
        <p:txBody>
          <a:bodyPr/>
          <a:lstStyle/>
          <a:p>
            <a:r>
              <a:rPr lang="en-US" sz="3200" dirty="0" smtClean="0"/>
              <a:t>Coupon Rate and Bond Price Volatility</a:t>
            </a:r>
            <a:endParaRPr lang="en-US" sz="3200" dirty="0"/>
          </a:p>
        </p:txBody>
      </p:sp>
      <p:sp>
        <p:nvSpPr>
          <p:cNvPr id="5" name="Text Box 6"/>
          <p:cNvSpPr txBox="1">
            <a:spLocks noChangeArrowheads="1"/>
          </p:cNvSpPr>
          <p:nvPr/>
        </p:nvSpPr>
        <p:spPr bwMode="auto">
          <a:xfrm>
            <a:off x="2269836" y="1639667"/>
            <a:ext cx="5791200" cy="1735138"/>
          </a:xfrm>
          <a:prstGeom prst="rect">
            <a:avLst/>
          </a:prstGeom>
          <a:noFill/>
          <a:ln w="12700" cap="sq">
            <a:noFill/>
            <a:miter lim="800000"/>
            <a:headEnd type="none" w="sm" len="sm"/>
            <a:tailEnd type="none" w="sm" len="sm"/>
          </a:ln>
          <a:effectLst/>
        </p:spPr>
        <p:txBody>
          <a:bodyPr>
            <a:spAutoFit/>
          </a:bodyPr>
          <a:lstStyle/>
          <a:p>
            <a:pPr algn="r">
              <a:spcBef>
                <a:spcPct val="50000"/>
              </a:spcBef>
            </a:pPr>
            <a:r>
              <a:rPr lang="en-US" dirty="0"/>
              <a:t>Consider two otherwise identical bonds.</a:t>
            </a:r>
          </a:p>
          <a:p>
            <a:pPr algn="r">
              <a:spcBef>
                <a:spcPct val="50000"/>
              </a:spcBef>
            </a:pPr>
            <a:r>
              <a:rPr lang="en-US" dirty="0"/>
              <a:t>The low-coupon bond will have much more volatility with respect to changes in the discount rate</a:t>
            </a:r>
          </a:p>
        </p:txBody>
      </p:sp>
      <p:grpSp>
        <p:nvGrpSpPr>
          <p:cNvPr id="6" name="Group 7"/>
          <p:cNvGrpSpPr>
            <a:grpSpLocks/>
          </p:cNvGrpSpPr>
          <p:nvPr/>
        </p:nvGrpSpPr>
        <p:grpSpPr bwMode="auto">
          <a:xfrm>
            <a:off x="1203036" y="5297267"/>
            <a:ext cx="7092950" cy="457200"/>
            <a:chOff x="1200" y="3264"/>
            <a:chExt cx="4468" cy="288"/>
          </a:xfrm>
        </p:grpSpPr>
        <p:sp>
          <p:nvSpPr>
            <p:cNvPr id="7" name="Rectangle 8"/>
            <p:cNvSpPr>
              <a:spLocks noChangeArrowheads="1"/>
            </p:cNvSpPr>
            <p:nvPr/>
          </p:nvSpPr>
          <p:spPr bwMode="auto">
            <a:xfrm>
              <a:off x="4704" y="3360"/>
              <a:ext cx="964" cy="192"/>
            </a:xfrm>
            <a:prstGeom prst="rect">
              <a:avLst/>
            </a:prstGeom>
            <a:noFill/>
            <a:ln w="9525">
              <a:noFill/>
              <a:miter lim="800000"/>
              <a:headEnd/>
              <a:tailEnd/>
            </a:ln>
          </p:spPr>
          <p:txBody>
            <a:bodyPr wrap="none" lIns="0" tIns="0" rIns="0" bIns="0">
              <a:spAutoFit/>
            </a:bodyPr>
            <a:lstStyle/>
            <a:p>
              <a:pPr eaLnBrk="0" hangingPunct="0"/>
              <a:r>
                <a:rPr lang="en-US" sz="2000" b="1"/>
                <a:t>Discount Rate</a:t>
              </a:r>
              <a:endParaRPr lang="en-US" sz="2000"/>
            </a:p>
          </p:txBody>
        </p:sp>
        <p:sp>
          <p:nvSpPr>
            <p:cNvPr id="8" name="Line 9"/>
            <p:cNvSpPr>
              <a:spLocks noChangeShapeType="1"/>
            </p:cNvSpPr>
            <p:nvPr/>
          </p:nvSpPr>
          <p:spPr bwMode="auto">
            <a:xfrm>
              <a:off x="1200" y="3264"/>
              <a:ext cx="4224" cy="0"/>
            </a:xfrm>
            <a:prstGeom prst="line">
              <a:avLst/>
            </a:prstGeom>
            <a:noFill/>
            <a:ln w="38100" cap="sq">
              <a:solidFill>
                <a:schemeClr val="tx1"/>
              </a:solidFill>
              <a:round/>
              <a:headEnd type="none" w="sm" len="sm"/>
              <a:tailEnd type="none" w="sm" len="sm"/>
            </a:ln>
            <a:effectLst/>
          </p:spPr>
          <p:txBody>
            <a:bodyPr wrap="none"/>
            <a:lstStyle/>
            <a:p>
              <a:endParaRPr lang="en-US"/>
            </a:p>
          </p:txBody>
        </p:sp>
      </p:grpSp>
      <p:grpSp>
        <p:nvGrpSpPr>
          <p:cNvPr id="9" name="Group 10"/>
          <p:cNvGrpSpPr>
            <a:grpSpLocks/>
          </p:cNvGrpSpPr>
          <p:nvPr/>
        </p:nvGrpSpPr>
        <p:grpSpPr bwMode="auto">
          <a:xfrm>
            <a:off x="745836" y="1487267"/>
            <a:ext cx="457200" cy="3810000"/>
            <a:chOff x="912" y="864"/>
            <a:chExt cx="288" cy="2400"/>
          </a:xfrm>
        </p:grpSpPr>
        <p:sp>
          <p:nvSpPr>
            <p:cNvPr id="10" name="Rectangle 11"/>
            <p:cNvSpPr>
              <a:spLocks noChangeArrowheads="1"/>
            </p:cNvSpPr>
            <p:nvPr/>
          </p:nvSpPr>
          <p:spPr bwMode="auto">
            <a:xfrm rot="16200000">
              <a:off x="605" y="1219"/>
              <a:ext cx="805" cy="192"/>
            </a:xfrm>
            <a:prstGeom prst="rect">
              <a:avLst/>
            </a:prstGeom>
            <a:noFill/>
            <a:ln w="9525">
              <a:noFill/>
              <a:miter lim="800000"/>
              <a:headEnd/>
              <a:tailEnd/>
            </a:ln>
          </p:spPr>
          <p:txBody>
            <a:bodyPr wrap="none" lIns="0" tIns="0" rIns="0" bIns="0">
              <a:spAutoFit/>
            </a:bodyPr>
            <a:lstStyle/>
            <a:p>
              <a:pPr eaLnBrk="0" hangingPunct="0"/>
              <a:r>
                <a:rPr lang="en-US" sz="2000" b="1"/>
                <a:t>Bond Value</a:t>
              </a:r>
              <a:endParaRPr lang="en-US" sz="2000"/>
            </a:p>
          </p:txBody>
        </p:sp>
        <p:sp>
          <p:nvSpPr>
            <p:cNvPr id="11" name="Line 12"/>
            <p:cNvSpPr>
              <a:spLocks noChangeShapeType="1"/>
            </p:cNvSpPr>
            <p:nvPr/>
          </p:nvSpPr>
          <p:spPr bwMode="auto">
            <a:xfrm flipV="1">
              <a:off x="1200" y="864"/>
              <a:ext cx="0" cy="2400"/>
            </a:xfrm>
            <a:prstGeom prst="line">
              <a:avLst/>
            </a:prstGeom>
            <a:noFill/>
            <a:ln w="38100" cap="sq">
              <a:solidFill>
                <a:schemeClr val="tx1"/>
              </a:solidFill>
              <a:round/>
              <a:headEnd type="none" w="sm" len="sm"/>
              <a:tailEnd type="none" w="sm" len="sm"/>
            </a:ln>
            <a:effectLst/>
          </p:spPr>
          <p:txBody>
            <a:bodyPr wrap="none"/>
            <a:lstStyle/>
            <a:p>
              <a:endParaRPr lang="en-US"/>
            </a:p>
          </p:txBody>
        </p:sp>
      </p:grpSp>
      <p:grpSp>
        <p:nvGrpSpPr>
          <p:cNvPr id="12" name="Group 16"/>
          <p:cNvGrpSpPr>
            <a:grpSpLocks/>
          </p:cNvGrpSpPr>
          <p:nvPr/>
        </p:nvGrpSpPr>
        <p:grpSpPr bwMode="auto">
          <a:xfrm>
            <a:off x="1203036" y="1852392"/>
            <a:ext cx="7543800" cy="3368675"/>
            <a:chOff x="1008" y="1056"/>
            <a:chExt cx="4752" cy="2122"/>
          </a:xfrm>
        </p:grpSpPr>
        <p:sp>
          <p:nvSpPr>
            <p:cNvPr id="13" name="Arc 17"/>
            <p:cNvSpPr>
              <a:spLocks/>
            </p:cNvSpPr>
            <p:nvPr/>
          </p:nvSpPr>
          <p:spPr bwMode="auto">
            <a:xfrm flipH="1">
              <a:off x="1008" y="1056"/>
              <a:ext cx="4752" cy="1872"/>
            </a:xfrm>
            <a:custGeom>
              <a:avLst/>
              <a:gdLst>
                <a:gd name="G0" fmla="+- 0 0 0"/>
                <a:gd name="G1" fmla="+- 0 0 0"/>
                <a:gd name="G2" fmla="+- 21600 0 0"/>
                <a:gd name="T0" fmla="*/ 20634 w 20634"/>
                <a:gd name="T1" fmla="*/ 6387 h 20900"/>
                <a:gd name="T2" fmla="*/ 5455 w 20634"/>
                <a:gd name="T3" fmla="*/ 20900 h 20900"/>
                <a:gd name="T4" fmla="*/ 0 w 20634"/>
                <a:gd name="T5" fmla="*/ 0 h 20900"/>
              </a:gdLst>
              <a:ahLst/>
              <a:cxnLst>
                <a:cxn ang="0">
                  <a:pos x="T0" y="T1"/>
                </a:cxn>
                <a:cxn ang="0">
                  <a:pos x="T2" y="T3"/>
                </a:cxn>
                <a:cxn ang="0">
                  <a:pos x="T4" y="T5"/>
                </a:cxn>
              </a:cxnLst>
              <a:rect l="0" t="0" r="r" b="b"/>
              <a:pathLst>
                <a:path w="20634" h="20900" fill="none" extrusionOk="0">
                  <a:moveTo>
                    <a:pt x="20634" y="6387"/>
                  </a:moveTo>
                  <a:cubicBezTo>
                    <a:pt x="18424" y="13524"/>
                    <a:pt x="12684" y="19012"/>
                    <a:pt x="5454" y="20899"/>
                  </a:cubicBezTo>
                </a:path>
                <a:path w="20634" h="20900" stroke="0" extrusionOk="0">
                  <a:moveTo>
                    <a:pt x="20634" y="6387"/>
                  </a:moveTo>
                  <a:cubicBezTo>
                    <a:pt x="18424" y="13524"/>
                    <a:pt x="12684" y="19012"/>
                    <a:pt x="5454" y="20899"/>
                  </a:cubicBezTo>
                  <a:lnTo>
                    <a:pt x="0" y="0"/>
                  </a:lnTo>
                  <a:close/>
                </a:path>
              </a:pathLst>
            </a:custGeom>
            <a:noFill/>
            <a:ln w="38100" cap="sq">
              <a:solidFill>
                <a:srgbClr val="FF0000"/>
              </a:solidFill>
              <a:round/>
              <a:headEnd type="none" w="sm" len="sm"/>
              <a:tailEnd type="none" w="sm" len="sm"/>
            </a:ln>
            <a:effectLst/>
          </p:spPr>
          <p:txBody>
            <a:bodyPr wrap="none" anchor="ctr"/>
            <a:lstStyle/>
            <a:p>
              <a:endParaRPr lang="en-US"/>
            </a:p>
          </p:txBody>
        </p:sp>
        <p:sp>
          <p:nvSpPr>
            <p:cNvPr id="14" name="Text Box 18"/>
            <p:cNvSpPr txBox="1">
              <a:spLocks noChangeArrowheads="1"/>
            </p:cNvSpPr>
            <p:nvPr/>
          </p:nvSpPr>
          <p:spPr bwMode="auto">
            <a:xfrm>
              <a:off x="3792" y="2928"/>
              <a:ext cx="1632" cy="2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2000">
                  <a:solidFill>
                    <a:srgbClr val="FF0000"/>
                  </a:solidFill>
                </a:rPr>
                <a:t>High Coupon Bond</a:t>
              </a:r>
            </a:p>
          </p:txBody>
        </p:sp>
      </p:grpSp>
      <p:grpSp>
        <p:nvGrpSpPr>
          <p:cNvPr id="15" name="Group 19"/>
          <p:cNvGrpSpPr>
            <a:grpSpLocks/>
          </p:cNvGrpSpPr>
          <p:nvPr/>
        </p:nvGrpSpPr>
        <p:grpSpPr bwMode="auto">
          <a:xfrm>
            <a:off x="1888836" y="-417733"/>
            <a:ext cx="6553200" cy="6554788"/>
            <a:chOff x="1008" y="0"/>
            <a:chExt cx="4752" cy="4139"/>
          </a:xfrm>
        </p:grpSpPr>
        <p:sp>
          <p:nvSpPr>
            <p:cNvPr id="16" name="Text Box 20"/>
            <p:cNvSpPr txBox="1">
              <a:spLocks noChangeArrowheads="1"/>
            </p:cNvSpPr>
            <p:nvPr/>
          </p:nvSpPr>
          <p:spPr bwMode="auto">
            <a:xfrm>
              <a:off x="3840" y="3888"/>
              <a:ext cx="1632" cy="251"/>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2000">
                  <a:solidFill>
                    <a:srgbClr val="006600"/>
                  </a:solidFill>
                </a:rPr>
                <a:t>Low Coupon Bond</a:t>
              </a:r>
            </a:p>
          </p:txBody>
        </p:sp>
        <p:sp>
          <p:nvSpPr>
            <p:cNvPr id="17" name="Arc 21"/>
            <p:cNvSpPr>
              <a:spLocks/>
            </p:cNvSpPr>
            <p:nvPr/>
          </p:nvSpPr>
          <p:spPr bwMode="auto">
            <a:xfrm flipH="1">
              <a:off x="1008" y="0"/>
              <a:ext cx="4752" cy="3840"/>
            </a:xfrm>
            <a:custGeom>
              <a:avLst/>
              <a:gdLst>
                <a:gd name="G0" fmla="+- 0 0 0"/>
                <a:gd name="G1" fmla="+- 0 0 0"/>
                <a:gd name="G2" fmla="+- 21600 0 0"/>
                <a:gd name="T0" fmla="*/ 20634 w 20634"/>
                <a:gd name="T1" fmla="*/ 6387 h 20900"/>
                <a:gd name="T2" fmla="*/ 5455 w 20634"/>
                <a:gd name="T3" fmla="*/ 20900 h 20900"/>
                <a:gd name="T4" fmla="*/ 0 w 20634"/>
                <a:gd name="T5" fmla="*/ 0 h 20900"/>
              </a:gdLst>
              <a:ahLst/>
              <a:cxnLst>
                <a:cxn ang="0">
                  <a:pos x="T0" y="T1"/>
                </a:cxn>
                <a:cxn ang="0">
                  <a:pos x="T2" y="T3"/>
                </a:cxn>
                <a:cxn ang="0">
                  <a:pos x="T4" y="T5"/>
                </a:cxn>
              </a:cxnLst>
              <a:rect l="0" t="0" r="r" b="b"/>
              <a:pathLst>
                <a:path w="20634" h="20900" fill="none" extrusionOk="0">
                  <a:moveTo>
                    <a:pt x="20634" y="6387"/>
                  </a:moveTo>
                  <a:cubicBezTo>
                    <a:pt x="18424" y="13524"/>
                    <a:pt x="12684" y="19012"/>
                    <a:pt x="5454" y="20899"/>
                  </a:cubicBezTo>
                </a:path>
                <a:path w="20634" h="20900" stroke="0" extrusionOk="0">
                  <a:moveTo>
                    <a:pt x="20634" y="6387"/>
                  </a:moveTo>
                  <a:cubicBezTo>
                    <a:pt x="18424" y="13524"/>
                    <a:pt x="12684" y="19012"/>
                    <a:pt x="5454" y="20899"/>
                  </a:cubicBezTo>
                  <a:lnTo>
                    <a:pt x="0" y="0"/>
                  </a:lnTo>
                  <a:close/>
                </a:path>
              </a:pathLst>
            </a:custGeom>
            <a:noFill/>
            <a:ln w="38100" cap="sq">
              <a:solidFill>
                <a:srgbClr val="006600"/>
              </a:solidFill>
              <a:round/>
              <a:headEnd type="none" w="sm" len="sm"/>
              <a:tailEnd type="none" w="sm" len="sm"/>
            </a:ln>
            <a:effectLst/>
          </p:spPr>
          <p:txBody>
            <a:bodyPr wrap="none" anchor="ctr"/>
            <a:lstStyle/>
            <a:p>
              <a:endParaRPr lang="en-US"/>
            </a:p>
          </p:txBody>
        </p:sp>
      </p:grpSp>
    </p:spTree>
    <p:extLst>
      <p:ext uri="{BB962C8B-B14F-4D97-AF65-F5344CB8AC3E}">
        <p14:creationId xmlns:p14="http://schemas.microsoft.com/office/powerpoint/2010/main" val="22969259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of Bonds and Stocks</a:t>
            </a:r>
            <a:endParaRPr lang="en-US" dirty="0"/>
          </a:p>
        </p:txBody>
      </p:sp>
      <p:sp>
        <p:nvSpPr>
          <p:cNvPr id="3" name="Content Placeholder 2"/>
          <p:cNvSpPr>
            <a:spLocks noGrp="1"/>
          </p:cNvSpPr>
          <p:nvPr>
            <p:ph idx="1"/>
          </p:nvPr>
        </p:nvSpPr>
        <p:spPr/>
        <p:txBody>
          <a:bodyPr/>
          <a:lstStyle/>
          <a:p>
            <a:r>
              <a:rPr lang="en-US" dirty="0"/>
              <a:t>First Principles:</a:t>
            </a:r>
          </a:p>
          <a:p>
            <a:pPr lvl="1"/>
            <a:r>
              <a:rPr lang="en-US" dirty="0"/>
              <a:t>Value of financial securities = PV of expected future cash flows </a:t>
            </a:r>
          </a:p>
          <a:p>
            <a:r>
              <a:rPr lang="en-US" dirty="0"/>
              <a:t>To value bonds and stocks we need to:</a:t>
            </a:r>
          </a:p>
          <a:p>
            <a:pPr lvl="1"/>
            <a:r>
              <a:rPr lang="en-US" dirty="0"/>
              <a:t> Estimate future cash flows: </a:t>
            </a:r>
          </a:p>
          <a:p>
            <a:pPr lvl="2"/>
            <a:r>
              <a:rPr lang="en-US" dirty="0"/>
              <a:t>Size (how much) and </a:t>
            </a:r>
          </a:p>
          <a:p>
            <a:pPr lvl="2"/>
            <a:r>
              <a:rPr lang="en-US" dirty="0"/>
              <a:t>Timing (when)</a:t>
            </a:r>
          </a:p>
          <a:p>
            <a:pPr lvl="1"/>
            <a:r>
              <a:rPr lang="en-US" dirty="0"/>
              <a:t> Discount future cash flows at an appropriate rate:</a:t>
            </a:r>
          </a:p>
          <a:p>
            <a:pPr lvl="2"/>
            <a:r>
              <a:rPr lang="en-US" dirty="0"/>
              <a:t>The rate should be appropriate to the risk presented by the security. </a:t>
            </a:r>
          </a:p>
          <a:p>
            <a:endParaRPr lang="en-US" dirty="0"/>
          </a:p>
        </p:txBody>
      </p:sp>
    </p:spTree>
    <p:extLst>
      <p:ext uri="{BB962C8B-B14F-4D97-AF65-F5344CB8AC3E}">
        <p14:creationId xmlns:p14="http://schemas.microsoft.com/office/powerpoint/2010/main" val="33712395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solidFill>
                  <a:schemeClr val="tx1"/>
                </a:solidFill>
              </a:rPr>
              <a:t>Two bonds with maturity five years. One has 10% coupon , the other has 20% coupon. Interest rate increases to 12% from 10%, what will be the prices of two bonds?</a:t>
            </a:r>
          </a:p>
          <a:p>
            <a:r>
              <a:rPr lang="en-US" dirty="0">
                <a:solidFill>
                  <a:schemeClr val="tx1"/>
                </a:solidFill>
              </a:rPr>
              <a:t>First bond’s price was $1,000, now it is $928; a decrease of  7.3%.</a:t>
            </a:r>
          </a:p>
          <a:p>
            <a:r>
              <a:rPr lang="en-US" dirty="0">
                <a:solidFill>
                  <a:schemeClr val="tx1"/>
                </a:solidFill>
              </a:rPr>
              <a:t>Second bond’s price was $1,379, now it is $1,288; a decrease of 6.57%.</a:t>
            </a:r>
          </a:p>
          <a:p>
            <a:pPr marL="0" indent="0">
              <a:buNone/>
            </a:pPr>
            <a:endParaRPr lang="en-US" dirty="0"/>
          </a:p>
        </p:txBody>
      </p:sp>
    </p:spTree>
    <p:extLst>
      <p:ext uri="{BB962C8B-B14F-4D97-AF65-F5344CB8AC3E}">
        <p14:creationId xmlns:p14="http://schemas.microsoft.com/office/powerpoint/2010/main" val="1956536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Bonds’ Features</a:t>
            </a:r>
            <a:endParaRPr lang="en-US" dirty="0"/>
          </a:p>
        </p:txBody>
      </p:sp>
      <p:sp>
        <p:nvSpPr>
          <p:cNvPr id="3" name="Content Placeholder 2"/>
          <p:cNvSpPr>
            <a:spLocks noGrp="1"/>
          </p:cNvSpPr>
          <p:nvPr>
            <p:ph idx="1"/>
          </p:nvPr>
        </p:nvSpPr>
        <p:spPr>
          <a:xfrm>
            <a:off x="498474" y="1335314"/>
            <a:ext cx="7556313" cy="3106057"/>
          </a:xfrm>
        </p:spPr>
        <p:txBody>
          <a:bodyPr>
            <a:normAutofit fontScale="85000" lnSpcReduction="10000"/>
          </a:bodyPr>
          <a:lstStyle/>
          <a:p>
            <a:r>
              <a:rPr lang="en-US" sz="3100" b="1" dirty="0" smtClean="0"/>
              <a:t>Interest versus Dividends:</a:t>
            </a:r>
          </a:p>
          <a:p>
            <a:pPr lvl="1"/>
            <a:r>
              <a:rPr lang="en-US" sz="2400" dirty="0"/>
              <a:t>Debt is not an ownership interest in the firm. Creditors do not usually have voting power.</a:t>
            </a:r>
          </a:p>
          <a:p>
            <a:pPr lvl="1"/>
            <a:r>
              <a:rPr lang="en-US" sz="2400" dirty="0"/>
              <a:t>The corporation’s payment of interest on debt is considered a cost of doing business and is fully tax-deductible. </a:t>
            </a:r>
          </a:p>
          <a:p>
            <a:pPr lvl="1"/>
            <a:r>
              <a:rPr lang="en-US" sz="2400" dirty="0" smtClean="0"/>
              <a:t>Dividends </a:t>
            </a:r>
            <a:r>
              <a:rPr lang="en-US" sz="2400" dirty="0"/>
              <a:t>are paid out of after-tax dollars.</a:t>
            </a:r>
          </a:p>
          <a:p>
            <a:pPr lvl="1"/>
            <a:r>
              <a:rPr lang="en-US" sz="2400" dirty="0"/>
              <a:t>Unpaid debt is a liability of the firm. If it is not paid, the creditors can legally claim the assets of the firm. So, one of the costs of issuing debt is the possibility of financial failure. </a:t>
            </a:r>
          </a:p>
          <a:p>
            <a:pPr lvl="1"/>
            <a:endParaRPr lang="en-US" dirty="0"/>
          </a:p>
        </p:txBody>
      </p:sp>
    </p:spTree>
    <p:extLst>
      <p:ext uri="{BB962C8B-B14F-4D97-AF65-F5344CB8AC3E}">
        <p14:creationId xmlns:p14="http://schemas.microsoft.com/office/powerpoint/2010/main" val="25660216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Bonds’ Features</a:t>
            </a:r>
          </a:p>
        </p:txBody>
      </p:sp>
      <p:sp>
        <p:nvSpPr>
          <p:cNvPr id="3" name="Content Placeholder 2"/>
          <p:cNvSpPr>
            <a:spLocks noGrp="1"/>
          </p:cNvSpPr>
          <p:nvPr>
            <p:ph idx="1"/>
          </p:nvPr>
        </p:nvSpPr>
        <p:spPr>
          <a:xfrm>
            <a:off x="498474" y="1600200"/>
            <a:ext cx="7556313" cy="4906963"/>
          </a:xfrm>
        </p:spPr>
        <p:txBody>
          <a:bodyPr>
            <a:normAutofit/>
          </a:bodyPr>
          <a:lstStyle/>
          <a:p>
            <a:pPr>
              <a:lnSpc>
                <a:spcPct val="80000"/>
              </a:lnSpc>
            </a:pPr>
            <a:r>
              <a:rPr lang="en-US" sz="2800" b="1" dirty="0" smtClean="0"/>
              <a:t>Debt or Equity?</a:t>
            </a:r>
          </a:p>
          <a:p>
            <a:pPr lvl="1">
              <a:lnSpc>
                <a:spcPct val="80000"/>
              </a:lnSpc>
            </a:pPr>
            <a:r>
              <a:rPr lang="en-US" sz="2600" dirty="0" smtClean="0"/>
              <a:t>Some </a:t>
            </a:r>
            <a:r>
              <a:rPr lang="en-US" sz="2600" dirty="0"/>
              <a:t>securities blur the line between debt and equity.</a:t>
            </a:r>
          </a:p>
          <a:p>
            <a:pPr lvl="1">
              <a:lnSpc>
                <a:spcPct val="80000"/>
              </a:lnSpc>
            </a:pPr>
            <a:r>
              <a:rPr lang="en-US" sz="2600" dirty="0"/>
              <a:t>Corporations are very adept at creating hybrid securities that look like equity but are called debt. </a:t>
            </a:r>
          </a:p>
          <a:p>
            <a:pPr lvl="3">
              <a:lnSpc>
                <a:spcPct val="80000"/>
              </a:lnSpc>
            </a:pPr>
            <a:r>
              <a:rPr lang="en-US" sz="2400" dirty="0"/>
              <a:t>Obviously, the distinction is important at tax time.</a:t>
            </a:r>
          </a:p>
          <a:p>
            <a:pPr lvl="3">
              <a:lnSpc>
                <a:spcPct val="80000"/>
              </a:lnSpc>
            </a:pPr>
            <a:r>
              <a:rPr lang="en-US" sz="2400" dirty="0"/>
              <a:t>A corporation that succeeds is creating a debt security that is really equity obtains the tax benefits of debt while eliminating its bankruptcy costs.</a:t>
            </a:r>
          </a:p>
          <a:p>
            <a:endParaRPr lang="en-US" dirty="0"/>
          </a:p>
        </p:txBody>
      </p:sp>
    </p:spTree>
    <p:extLst>
      <p:ext uri="{BB962C8B-B14F-4D97-AF65-F5344CB8AC3E}">
        <p14:creationId xmlns:p14="http://schemas.microsoft.com/office/powerpoint/2010/main" val="4830420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Bonds’ Features</a:t>
            </a:r>
          </a:p>
        </p:txBody>
      </p:sp>
      <p:sp>
        <p:nvSpPr>
          <p:cNvPr id="3" name="Content Placeholder 2"/>
          <p:cNvSpPr>
            <a:spLocks noGrp="1"/>
          </p:cNvSpPr>
          <p:nvPr>
            <p:ph idx="1"/>
          </p:nvPr>
        </p:nvSpPr>
        <p:spPr/>
        <p:txBody>
          <a:bodyPr/>
          <a:lstStyle/>
          <a:p>
            <a:r>
              <a:rPr lang="en-US" b="1" dirty="0"/>
              <a:t>Debt or Equity?</a:t>
            </a:r>
          </a:p>
          <a:p>
            <a:pPr lvl="1">
              <a:lnSpc>
                <a:spcPct val="90000"/>
              </a:lnSpc>
            </a:pPr>
            <a:r>
              <a:rPr lang="en-US" dirty="0"/>
              <a:t>For example, suppose a 50 year bond is issued with interest payable solely from corporate income if and only if it is earned, and repayment is subordinate to all other debts of the business</a:t>
            </a:r>
            <a:r>
              <a:rPr lang="en-US" dirty="0" smtClean="0"/>
              <a:t>.</a:t>
            </a:r>
            <a:endParaRPr lang="en-US" dirty="0" smtClean="0"/>
          </a:p>
          <a:p>
            <a:pPr lvl="1">
              <a:lnSpc>
                <a:spcPct val="90000"/>
              </a:lnSpc>
            </a:pPr>
            <a:r>
              <a:rPr lang="en-US" dirty="0" smtClean="0"/>
              <a:t>Surplus </a:t>
            </a:r>
            <a:r>
              <a:rPr lang="en-US" dirty="0"/>
              <a:t>notes: These are bonds for which the interest payments need to be made only if the firm is profitable. If it is not, the interest payments are cumulated and paid in subsequent periods.</a:t>
            </a:r>
          </a:p>
          <a:p>
            <a:pPr lvl="1">
              <a:lnSpc>
                <a:spcPct val="90000"/>
              </a:lnSpc>
            </a:pPr>
            <a:r>
              <a:rPr lang="en-US" dirty="0"/>
              <a:t>Insurance companies are among the heaviest users of surplus notes, since they are considered debt for tax purpose and equity under insurance accounting rules (financial service firms have to maintain equity capital ratios that exceed regulatory minimums).</a:t>
            </a:r>
          </a:p>
        </p:txBody>
      </p:sp>
    </p:spTree>
    <p:extLst>
      <p:ext uri="{BB962C8B-B14F-4D97-AF65-F5344CB8AC3E}">
        <p14:creationId xmlns:p14="http://schemas.microsoft.com/office/powerpoint/2010/main" val="15601010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Debt: The Basics</a:t>
            </a:r>
            <a:endParaRPr lang="en-US" dirty="0"/>
          </a:p>
        </p:txBody>
      </p:sp>
      <p:sp>
        <p:nvSpPr>
          <p:cNvPr id="3" name="Content Placeholder 2"/>
          <p:cNvSpPr>
            <a:spLocks noGrp="1"/>
          </p:cNvSpPr>
          <p:nvPr>
            <p:ph idx="1"/>
          </p:nvPr>
        </p:nvSpPr>
        <p:spPr>
          <a:xfrm>
            <a:off x="498474" y="1600200"/>
            <a:ext cx="7556313" cy="4525963"/>
          </a:xfrm>
        </p:spPr>
        <p:txBody>
          <a:bodyPr>
            <a:normAutofit fontScale="92500" lnSpcReduction="20000"/>
          </a:bodyPr>
          <a:lstStyle/>
          <a:p>
            <a:pPr>
              <a:lnSpc>
                <a:spcPct val="90000"/>
              </a:lnSpc>
            </a:pPr>
            <a:r>
              <a:rPr lang="en-US" sz="2800" dirty="0"/>
              <a:t>The bond indenture (legal document) usually lists</a:t>
            </a:r>
          </a:p>
          <a:p>
            <a:pPr lvl="1">
              <a:lnSpc>
                <a:spcPct val="90000"/>
              </a:lnSpc>
            </a:pPr>
            <a:r>
              <a:rPr lang="en-US" sz="2400" dirty="0"/>
              <a:t>Amount of Issue, Date of Issue, Maturity</a:t>
            </a:r>
          </a:p>
          <a:p>
            <a:pPr lvl="1">
              <a:lnSpc>
                <a:spcPct val="90000"/>
              </a:lnSpc>
            </a:pPr>
            <a:r>
              <a:rPr lang="en-US" sz="2400" dirty="0"/>
              <a:t>Denomination (Par value)</a:t>
            </a:r>
          </a:p>
          <a:p>
            <a:pPr lvl="1">
              <a:lnSpc>
                <a:spcPct val="90000"/>
              </a:lnSpc>
            </a:pPr>
            <a:r>
              <a:rPr lang="en-US" sz="2400" dirty="0"/>
              <a:t>Annual Coupon, Dates of Coupon Payments</a:t>
            </a:r>
          </a:p>
          <a:p>
            <a:pPr lvl="1">
              <a:lnSpc>
                <a:spcPct val="90000"/>
              </a:lnSpc>
            </a:pPr>
            <a:r>
              <a:rPr lang="en-US" sz="2400" dirty="0"/>
              <a:t>Security </a:t>
            </a:r>
          </a:p>
          <a:p>
            <a:pPr lvl="1">
              <a:lnSpc>
                <a:spcPct val="90000"/>
              </a:lnSpc>
            </a:pPr>
            <a:r>
              <a:rPr lang="en-US" sz="2400" dirty="0"/>
              <a:t>Sinking Funds</a:t>
            </a:r>
          </a:p>
          <a:p>
            <a:pPr lvl="1">
              <a:lnSpc>
                <a:spcPct val="90000"/>
              </a:lnSpc>
            </a:pPr>
            <a:r>
              <a:rPr lang="en-US" sz="2400" dirty="0"/>
              <a:t>Call Provisions</a:t>
            </a:r>
          </a:p>
          <a:p>
            <a:pPr lvl="1">
              <a:lnSpc>
                <a:spcPct val="90000"/>
              </a:lnSpc>
            </a:pPr>
            <a:r>
              <a:rPr lang="en-US" sz="2400" dirty="0"/>
              <a:t>Covenants</a:t>
            </a:r>
          </a:p>
          <a:p>
            <a:pPr>
              <a:lnSpc>
                <a:spcPct val="90000"/>
              </a:lnSpc>
            </a:pPr>
            <a:r>
              <a:rPr lang="en-US" sz="2800" dirty="0"/>
              <a:t>Features that may change over time</a:t>
            </a:r>
          </a:p>
          <a:p>
            <a:pPr lvl="1">
              <a:lnSpc>
                <a:spcPct val="90000"/>
              </a:lnSpc>
            </a:pPr>
            <a:r>
              <a:rPr lang="en-US" sz="2400" dirty="0"/>
              <a:t>Rating</a:t>
            </a:r>
          </a:p>
          <a:p>
            <a:pPr lvl="1">
              <a:lnSpc>
                <a:spcPct val="90000"/>
              </a:lnSpc>
            </a:pPr>
            <a:r>
              <a:rPr lang="en-US" sz="2400" dirty="0"/>
              <a:t>Yield-to-Maturity</a:t>
            </a:r>
          </a:p>
          <a:p>
            <a:pPr lvl="1">
              <a:lnSpc>
                <a:spcPct val="90000"/>
              </a:lnSpc>
            </a:pPr>
            <a:r>
              <a:rPr lang="en-US" sz="2400" dirty="0"/>
              <a:t>Market price</a:t>
            </a:r>
          </a:p>
          <a:p>
            <a:endParaRPr lang="en-US" dirty="0"/>
          </a:p>
        </p:txBody>
      </p:sp>
    </p:spTree>
    <p:extLst>
      <p:ext uri="{BB962C8B-B14F-4D97-AF65-F5344CB8AC3E}">
        <p14:creationId xmlns:p14="http://schemas.microsoft.com/office/powerpoint/2010/main" val="20236955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Indenture</a:t>
            </a:r>
            <a:endParaRPr lang="en-US" dirty="0"/>
          </a:p>
        </p:txBody>
      </p:sp>
      <p:sp>
        <p:nvSpPr>
          <p:cNvPr id="3" name="Content Placeholder 2"/>
          <p:cNvSpPr>
            <a:spLocks noGrp="1"/>
          </p:cNvSpPr>
          <p:nvPr>
            <p:ph idx="1"/>
          </p:nvPr>
        </p:nvSpPr>
        <p:spPr/>
        <p:txBody>
          <a:bodyPr/>
          <a:lstStyle/>
          <a:p>
            <a:r>
              <a:rPr lang="en-US" dirty="0"/>
              <a:t>The written agreement between the corporate debt issuer and the lender.</a:t>
            </a:r>
          </a:p>
          <a:p>
            <a:r>
              <a:rPr lang="en-US" dirty="0"/>
              <a:t>Sets forth the terms of the loan:</a:t>
            </a:r>
          </a:p>
          <a:p>
            <a:pPr lvl="1"/>
            <a:r>
              <a:rPr lang="en-US" dirty="0"/>
              <a:t>Maturity</a:t>
            </a:r>
          </a:p>
          <a:p>
            <a:pPr lvl="1"/>
            <a:r>
              <a:rPr lang="en-US" dirty="0"/>
              <a:t>Interest rate</a:t>
            </a:r>
          </a:p>
          <a:p>
            <a:pPr lvl="1"/>
            <a:r>
              <a:rPr lang="en-US" dirty="0"/>
              <a:t>Protective </a:t>
            </a:r>
            <a:r>
              <a:rPr lang="en-US" dirty="0" smtClean="0"/>
              <a:t>covenants</a:t>
            </a:r>
            <a:endParaRPr lang="en-US" dirty="0"/>
          </a:p>
        </p:txBody>
      </p:sp>
    </p:spTree>
    <p:extLst>
      <p:ext uri="{BB962C8B-B14F-4D97-AF65-F5344CB8AC3E}">
        <p14:creationId xmlns:p14="http://schemas.microsoft.com/office/powerpoint/2010/main" val="17778273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Bonds</a:t>
            </a:r>
            <a:endParaRPr lang="en-US" dirty="0"/>
          </a:p>
        </p:txBody>
      </p:sp>
      <p:sp>
        <p:nvSpPr>
          <p:cNvPr id="3" name="Content Placeholder 2"/>
          <p:cNvSpPr>
            <a:spLocks noGrp="1"/>
          </p:cNvSpPr>
          <p:nvPr>
            <p:ph idx="1"/>
          </p:nvPr>
        </p:nvSpPr>
        <p:spPr/>
        <p:txBody>
          <a:bodyPr/>
          <a:lstStyle/>
          <a:p>
            <a:r>
              <a:rPr lang="en-US" dirty="0"/>
              <a:t>A </a:t>
            </a:r>
            <a:r>
              <a:rPr lang="en-US" i="1" dirty="0"/>
              <a:t>debenture</a:t>
            </a:r>
            <a:r>
              <a:rPr lang="en-US" dirty="0"/>
              <a:t> is an unsecured corporate debt, whereas a </a:t>
            </a:r>
            <a:r>
              <a:rPr lang="en-US" i="1" dirty="0"/>
              <a:t>bond</a:t>
            </a:r>
            <a:r>
              <a:rPr lang="en-US" dirty="0"/>
              <a:t> is secured by a mortgage on the corporate property.</a:t>
            </a:r>
          </a:p>
          <a:p>
            <a:r>
              <a:rPr lang="en-US" dirty="0"/>
              <a:t>In common usage bond is used indiscriminately and often refers to both secured and unsecured debt.</a:t>
            </a:r>
          </a:p>
          <a:p>
            <a:endParaRPr lang="en-US" dirty="0"/>
          </a:p>
        </p:txBody>
      </p:sp>
    </p:spTree>
    <p:extLst>
      <p:ext uri="{BB962C8B-B14F-4D97-AF65-F5344CB8AC3E}">
        <p14:creationId xmlns:p14="http://schemas.microsoft.com/office/powerpoint/2010/main" val="20267458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Seniority</a:t>
            </a:r>
            <a:endParaRPr lang="en-US" dirty="0"/>
          </a:p>
        </p:txBody>
      </p:sp>
      <p:sp>
        <p:nvSpPr>
          <p:cNvPr id="3" name="Content Placeholder 2"/>
          <p:cNvSpPr>
            <a:spLocks noGrp="1"/>
          </p:cNvSpPr>
          <p:nvPr>
            <p:ph idx="1"/>
          </p:nvPr>
        </p:nvSpPr>
        <p:spPr/>
        <p:txBody>
          <a:bodyPr/>
          <a:lstStyle/>
          <a:p>
            <a:r>
              <a:rPr lang="en-US" dirty="0"/>
              <a:t>Seniority indicates preference in position over other lenders.</a:t>
            </a:r>
          </a:p>
          <a:p>
            <a:r>
              <a:rPr lang="en-US" dirty="0"/>
              <a:t>Some debt is </a:t>
            </a:r>
            <a:r>
              <a:rPr lang="en-US" i="1" dirty="0"/>
              <a:t>subordinated.</a:t>
            </a:r>
            <a:r>
              <a:rPr lang="en-US" dirty="0"/>
              <a:t> In the event of default, holders of subordinated debt must give preference to other specified creditors who are paid first.</a:t>
            </a:r>
          </a:p>
          <a:p>
            <a:r>
              <a:rPr lang="en-US" dirty="0"/>
              <a:t>Subordinated </a:t>
            </a:r>
            <a:r>
              <a:rPr lang="en-US" dirty="0" err="1"/>
              <a:t>debtholders</a:t>
            </a:r>
            <a:r>
              <a:rPr lang="en-US" dirty="0"/>
              <a:t> will be paid only after the specified creditors have been compensated. </a:t>
            </a:r>
          </a:p>
          <a:p>
            <a:r>
              <a:rPr lang="en-US" dirty="0"/>
              <a:t>Debt cannot be subordinated to equity.</a:t>
            </a:r>
          </a:p>
          <a:p>
            <a:endParaRPr lang="en-US" dirty="0"/>
          </a:p>
        </p:txBody>
      </p:sp>
    </p:spTree>
    <p:extLst>
      <p:ext uri="{BB962C8B-B14F-4D97-AF65-F5344CB8AC3E}">
        <p14:creationId xmlns:p14="http://schemas.microsoft.com/office/powerpoint/2010/main" val="13982554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Repayment</a:t>
            </a:r>
            <a:endParaRPr lang="en-US" dirty="0"/>
          </a:p>
        </p:txBody>
      </p:sp>
      <p:sp>
        <p:nvSpPr>
          <p:cNvPr id="3" name="Content Placeholder 2"/>
          <p:cNvSpPr>
            <a:spLocks noGrp="1"/>
          </p:cNvSpPr>
          <p:nvPr>
            <p:ph idx="1"/>
          </p:nvPr>
        </p:nvSpPr>
        <p:spPr/>
        <p:txBody>
          <a:bodyPr/>
          <a:lstStyle/>
          <a:p>
            <a:r>
              <a:rPr lang="en-US" dirty="0"/>
              <a:t>Long-term debt is typically repaid in regular amounts over the life of the debt. The payment of long-term debt by installments is called </a:t>
            </a:r>
            <a:r>
              <a:rPr lang="en-US" i="1" dirty="0"/>
              <a:t>amortization.</a:t>
            </a:r>
            <a:r>
              <a:rPr lang="en-US" dirty="0"/>
              <a:t> </a:t>
            </a:r>
          </a:p>
          <a:p>
            <a:r>
              <a:rPr lang="en-US" dirty="0"/>
              <a:t>Amortization is usually arranged by a sinking fund. Each year the corporation places money into a sinking fund, and the money is used to buy back the bonds</a:t>
            </a:r>
            <a:r>
              <a:rPr lang="en-US" dirty="0" smtClean="0"/>
              <a:t>.</a:t>
            </a:r>
            <a:endParaRPr lang="en-US" dirty="0"/>
          </a:p>
        </p:txBody>
      </p:sp>
    </p:spTree>
    <p:extLst>
      <p:ext uri="{BB962C8B-B14F-4D97-AF65-F5344CB8AC3E}">
        <p14:creationId xmlns:p14="http://schemas.microsoft.com/office/powerpoint/2010/main" val="15741796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Protective Covenants</a:t>
            </a:r>
            <a:endParaRPr lang="en-US" dirty="0"/>
          </a:p>
        </p:txBody>
      </p:sp>
      <p:sp>
        <p:nvSpPr>
          <p:cNvPr id="3" name="Content Placeholder 2"/>
          <p:cNvSpPr>
            <a:spLocks noGrp="1"/>
          </p:cNvSpPr>
          <p:nvPr>
            <p:ph idx="1"/>
          </p:nvPr>
        </p:nvSpPr>
        <p:spPr>
          <a:xfrm>
            <a:off x="498474" y="1600200"/>
            <a:ext cx="7832726" cy="4989286"/>
          </a:xfrm>
        </p:spPr>
        <p:txBody>
          <a:bodyPr>
            <a:normAutofit/>
          </a:bodyPr>
          <a:lstStyle/>
          <a:p>
            <a:pPr>
              <a:lnSpc>
                <a:spcPct val="80000"/>
              </a:lnSpc>
            </a:pPr>
            <a:r>
              <a:rPr lang="en-US" dirty="0">
                <a:solidFill>
                  <a:schemeClr val="tx1"/>
                </a:solidFill>
              </a:rPr>
              <a:t>A part of indenture limiting certain actions that might be taken during the term of the loan, usually to protect the lender’s interest.</a:t>
            </a:r>
          </a:p>
          <a:p>
            <a:pPr>
              <a:lnSpc>
                <a:spcPct val="80000"/>
              </a:lnSpc>
            </a:pPr>
            <a:r>
              <a:rPr lang="en-US" dirty="0">
                <a:solidFill>
                  <a:schemeClr val="tx1"/>
                </a:solidFill>
              </a:rPr>
              <a:t>Negative covenant: Thou shalt not:</a:t>
            </a:r>
          </a:p>
          <a:p>
            <a:pPr lvl="1">
              <a:lnSpc>
                <a:spcPct val="80000"/>
              </a:lnSpc>
            </a:pPr>
            <a:r>
              <a:rPr lang="en-US" sz="2000" dirty="0">
                <a:solidFill>
                  <a:schemeClr val="tx1"/>
                </a:solidFill>
              </a:rPr>
              <a:t>Pay dividends beyond specified amount. (prevent transfer of assets to shareholders)</a:t>
            </a:r>
          </a:p>
          <a:p>
            <a:pPr lvl="1">
              <a:lnSpc>
                <a:spcPct val="80000"/>
              </a:lnSpc>
            </a:pPr>
            <a:r>
              <a:rPr lang="en-US" sz="2000" dirty="0">
                <a:solidFill>
                  <a:schemeClr val="tx1"/>
                </a:solidFill>
              </a:rPr>
              <a:t>Sell or lease the assets without the approval of the lender. (prevent transfer of assets to shareholders)</a:t>
            </a:r>
          </a:p>
          <a:p>
            <a:pPr lvl="1">
              <a:lnSpc>
                <a:spcPct val="80000"/>
              </a:lnSpc>
            </a:pPr>
            <a:r>
              <a:rPr lang="en-US" sz="2000" dirty="0">
                <a:solidFill>
                  <a:schemeClr val="tx1"/>
                </a:solidFill>
              </a:rPr>
              <a:t>Sell more senior debt &amp; issue more than a certain amount of new debt. (restricts the dilution of claim of existing bondholders</a:t>
            </a:r>
            <a:r>
              <a:rPr lang="en-US" sz="2000" dirty="0" smtClean="0">
                <a:solidFill>
                  <a:schemeClr val="tx1"/>
                </a:solidFill>
              </a:rPr>
              <a:t>)</a:t>
            </a:r>
            <a:endParaRPr lang="en-US" sz="2000" dirty="0">
              <a:solidFill>
                <a:schemeClr val="tx1"/>
              </a:solidFill>
            </a:endParaRPr>
          </a:p>
          <a:p>
            <a:pPr>
              <a:lnSpc>
                <a:spcPct val="80000"/>
              </a:lnSpc>
            </a:pPr>
            <a:r>
              <a:rPr lang="en-US" sz="2100" dirty="0">
                <a:solidFill>
                  <a:schemeClr val="tx1"/>
                </a:solidFill>
              </a:rPr>
              <a:t>Positive covenant: Thou shall:</a:t>
            </a:r>
          </a:p>
          <a:p>
            <a:pPr lvl="1">
              <a:lnSpc>
                <a:spcPct val="80000"/>
              </a:lnSpc>
            </a:pPr>
            <a:r>
              <a:rPr lang="en-US" sz="2000" dirty="0">
                <a:solidFill>
                  <a:schemeClr val="tx1"/>
                </a:solidFill>
              </a:rPr>
              <a:t>Use proceeds from sale of assets for other assets.</a:t>
            </a:r>
          </a:p>
          <a:p>
            <a:pPr lvl="1">
              <a:lnSpc>
                <a:spcPct val="80000"/>
              </a:lnSpc>
            </a:pPr>
            <a:r>
              <a:rPr lang="en-US" sz="2000" dirty="0">
                <a:solidFill>
                  <a:schemeClr val="tx1"/>
                </a:solidFill>
              </a:rPr>
              <a:t>Maintain certain interest coverage ratio. (to prevent distortion in investment that lead to increases in risk)</a:t>
            </a:r>
          </a:p>
          <a:p>
            <a:pPr lvl="1">
              <a:lnSpc>
                <a:spcPct val="80000"/>
              </a:lnSpc>
            </a:pPr>
            <a:r>
              <a:rPr lang="en-US" sz="2000" dirty="0">
                <a:solidFill>
                  <a:schemeClr val="tx1"/>
                </a:solidFill>
              </a:rPr>
              <a:t>Maintain good condition of assets.</a:t>
            </a:r>
          </a:p>
          <a:p>
            <a:pPr lvl="1">
              <a:lnSpc>
                <a:spcPct val="80000"/>
              </a:lnSpc>
            </a:pPr>
            <a:r>
              <a:rPr lang="en-US" sz="2000" dirty="0">
                <a:solidFill>
                  <a:schemeClr val="tx1"/>
                </a:solidFill>
              </a:rPr>
              <a:t>Provide audited financial information.</a:t>
            </a:r>
          </a:p>
          <a:p>
            <a:endParaRPr lang="en-US" dirty="0"/>
          </a:p>
        </p:txBody>
      </p:sp>
    </p:spTree>
    <p:extLst>
      <p:ext uri="{BB962C8B-B14F-4D97-AF65-F5344CB8AC3E}">
        <p14:creationId xmlns:p14="http://schemas.microsoft.com/office/powerpoint/2010/main" val="18608253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and Example of Bond</a:t>
            </a:r>
          </a:p>
        </p:txBody>
      </p:sp>
      <p:sp>
        <p:nvSpPr>
          <p:cNvPr id="3" name="Content Placeholder 2"/>
          <p:cNvSpPr>
            <a:spLocks noGrp="1"/>
          </p:cNvSpPr>
          <p:nvPr>
            <p:ph idx="1"/>
          </p:nvPr>
        </p:nvSpPr>
        <p:spPr/>
        <p:txBody>
          <a:bodyPr/>
          <a:lstStyle/>
          <a:p>
            <a:r>
              <a:rPr lang="en-US" sz="2800" dirty="0"/>
              <a:t>A bond is a legally binding agreement between a borrower and a lender:</a:t>
            </a:r>
          </a:p>
          <a:p>
            <a:pPr lvl="1"/>
            <a:r>
              <a:rPr lang="en-US" dirty="0"/>
              <a:t>Specifies the principal amount of the loan.</a:t>
            </a:r>
          </a:p>
          <a:p>
            <a:pPr lvl="1"/>
            <a:r>
              <a:rPr lang="en-US" dirty="0"/>
              <a:t>Specifies the size and timing of the cash flows:</a:t>
            </a:r>
          </a:p>
          <a:p>
            <a:pPr lvl="2"/>
            <a:r>
              <a:rPr lang="en-US" dirty="0"/>
              <a:t>In dollar terms (fixed-rate borrowing)</a:t>
            </a:r>
          </a:p>
          <a:p>
            <a:pPr lvl="2"/>
            <a:r>
              <a:rPr lang="en-US" dirty="0"/>
              <a:t>As a formula (adjustable-rate borrowing)</a:t>
            </a:r>
          </a:p>
          <a:p>
            <a:endParaRPr lang="en-US" dirty="0"/>
          </a:p>
        </p:txBody>
      </p:sp>
    </p:spTree>
    <p:extLst>
      <p:ext uri="{BB962C8B-B14F-4D97-AF65-F5344CB8AC3E}">
        <p14:creationId xmlns:p14="http://schemas.microsoft.com/office/powerpoint/2010/main" val="20149445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Ratings</a:t>
            </a:r>
            <a:endParaRPr lang="en-US" dirty="0"/>
          </a:p>
        </p:txBody>
      </p:sp>
      <p:sp>
        <p:nvSpPr>
          <p:cNvPr id="3" name="Content Placeholder 2"/>
          <p:cNvSpPr>
            <a:spLocks noGrp="1"/>
          </p:cNvSpPr>
          <p:nvPr>
            <p:ph idx="1"/>
          </p:nvPr>
        </p:nvSpPr>
        <p:spPr>
          <a:xfrm>
            <a:off x="498474" y="1600200"/>
            <a:ext cx="7556313" cy="4525963"/>
          </a:xfrm>
        </p:spPr>
        <p:txBody>
          <a:bodyPr>
            <a:normAutofit fontScale="92500" lnSpcReduction="10000"/>
          </a:bodyPr>
          <a:lstStyle/>
          <a:p>
            <a:r>
              <a:rPr lang="en-US" dirty="0"/>
              <a:t>Firms frequently pay to have their debt rated.</a:t>
            </a:r>
          </a:p>
          <a:p>
            <a:r>
              <a:rPr lang="en-US" dirty="0"/>
              <a:t>Debt ratings are an assessment of the creditworthiness of the corporate issuer. </a:t>
            </a:r>
          </a:p>
          <a:p>
            <a:r>
              <a:rPr lang="en-US" dirty="0"/>
              <a:t>Creditworthiness: How likely is it for the firm to default? What kind of protections do the creditors have in case of a default?</a:t>
            </a:r>
          </a:p>
          <a:p>
            <a:r>
              <a:rPr lang="en-US" dirty="0"/>
              <a:t>Bond ratings reflect default risk.</a:t>
            </a:r>
          </a:p>
          <a:p>
            <a:r>
              <a:rPr lang="en-US" dirty="0"/>
              <a:t>There are three major credit rating agencies (S&amp;P, Moody’s, and Fitch). Their total market share is 95%.</a:t>
            </a:r>
          </a:p>
          <a:p>
            <a:r>
              <a:rPr lang="en-US" dirty="0"/>
              <a:t>These firms are considered by SEC “Nationally Recognized Statistical Rating Organizations.”</a:t>
            </a:r>
          </a:p>
          <a:p>
            <a:r>
              <a:rPr lang="en-US" dirty="0">
                <a:hlinkClick r:id="rId3"/>
              </a:rPr>
              <a:t>http://www.sec.gov/answers/nrsro.htm</a:t>
            </a:r>
            <a:endParaRPr lang="en-US" dirty="0"/>
          </a:p>
          <a:p>
            <a:endParaRPr lang="en-US" dirty="0"/>
          </a:p>
        </p:txBody>
      </p:sp>
    </p:spTree>
    <p:extLst>
      <p:ext uri="{BB962C8B-B14F-4D97-AF65-F5344CB8AC3E}">
        <p14:creationId xmlns:p14="http://schemas.microsoft.com/office/powerpoint/2010/main" val="23148032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Ratings</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6630" y="1350787"/>
            <a:ext cx="7068456" cy="5279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23738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Inflation and Interest rates</a:t>
            </a: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a:t>The nominal rate on an investment is the percentage change in the number of dollars you have.</a:t>
            </a:r>
          </a:p>
          <a:p>
            <a:pPr>
              <a:lnSpc>
                <a:spcPct val="110000"/>
              </a:lnSpc>
            </a:pPr>
            <a:r>
              <a:rPr lang="en-US" dirty="0"/>
              <a:t>The real rate on an investment is the percentage change in how much you can buy with your dollars (percentage change in your purchasing power). </a:t>
            </a:r>
          </a:p>
          <a:p>
            <a:pPr>
              <a:lnSpc>
                <a:spcPct val="110000"/>
              </a:lnSpc>
            </a:pPr>
            <a:r>
              <a:rPr lang="en-US" dirty="0"/>
              <a:t>Consider the relationship between interest rates and inflation, often referred to as the Fisher relationship:</a:t>
            </a:r>
          </a:p>
          <a:p>
            <a:pPr algn="ctr">
              <a:lnSpc>
                <a:spcPct val="110000"/>
              </a:lnSpc>
              <a:buFontTx/>
              <a:buNone/>
            </a:pPr>
            <a:r>
              <a:rPr lang="en-US" dirty="0"/>
              <a:t>(1 + Nominal Rate) = (1 + Real Rate) </a:t>
            </a:r>
            <a:r>
              <a:rPr lang="en-US" dirty="0">
                <a:cs typeface="Times New Roman" pitchFamily="18" charset="0"/>
              </a:rPr>
              <a:t>×</a:t>
            </a:r>
            <a:r>
              <a:rPr lang="en-US" dirty="0"/>
              <a:t> (1 + Inflation Rate)</a:t>
            </a:r>
          </a:p>
          <a:p>
            <a:pPr>
              <a:lnSpc>
                <a:spcPct val="110000"/>
              </a:lnSpc>
            </a:pPr>
            <a:r>
              <a:rPr lang="en-US" dirty="0"/>
              <a:t>For low rates of inflation, this is often approximated as </a:t>
            </a:r>
          </a:p>
          <a:p>
            <a:pPr algn="ctr">
              <a:lnSpc>
                <a:spcPct val="110000"/>
              </a:lnSpc>
              <a:buFontTx/>
              <a:buNone/>
            </a:pPr>
            <a:r>
              <a:rPr lang="en-US" dirty="0"/>
              <a:t>Real Rate </a:t>
            </a:r>
            <a:r>
              <a:rPr lang="en-US" dirty="0">
                <a:cs typeface="Times New Roman" pitchFamily="18" charset="0"/>
                <a:sym typeface="Symbol" pitchFamily="18" charset="2"/>
              </a:rPr>
              <a:t></a:t>
            </a:r>
            <a:r>
              <a:rPr lang="en-US" dirty="0"/>
              <a:t> Nominal Rate </a:t>
            </a:r>
            <a:r>
              <a:rPr lang="en-US" dirty="0">
                <a:cs typeface="Times New Roman" pitchFamily="18" charset="0"/>
              </a:rPr>
              <a:t>– </a:t>
            </a:r>
            <a:r>
              <a:rPr lang="en-US" dirty="0"/>
              <a:t>Inflation Rate</a:t>
            </a:r>
          </a:p>
          <a:p>
            <a:endParaRPr lang="en-US" dirty="0"/>
          </a:p>
        </p:txBody>
      </p:sp>
    </p:spTree>
    <p:extLst>
      <p:ext uri="{BB962C8B-B14F-4D97-AF65-F5344CB8AC3E}">
        <p14:creationId xmlns:p14="http://schemas.microsoft.com/office/powerpoint/2010/main" val="410275435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18992"/>
          </a:xfrm>
        </p:spPr>
        <p:txBody>
          <a:bodyPr/>
          <a:lstStyle/>
          <a:p>
            <a:r>
              <a:rPr lang="en-US" sz="3200" dirty="0" smtClean="0"/>
              <a:t>Factor Affecting Required Rate of Return</a:t>
            </a:r>
            <a:endParaRPr lang="en-US" sz="3200" dirty="0"/>
          </a:p>
        </p:txBody>
      </p:sp>
      <p:sp>
        <p:nvSpPr>
          <p:cNvPr id="4" name="TextBox 3"/>
          <p:cNvSpPr txBox="1"/>
          <p:nvPr/>
        </p:nvSpPr>
        <p:spPr>
          <a:xfrm>
            <a:off x="430305" y="2017059"/>
            <a:ext cx="2153323" cy="646331"/>
          </a:xfrm>
          <a:prstGeom prst="rect">
            <a:avLst/>
          </a:prstGeom>
          <a:noFill/>
        </p:spPr>
        <p:txBody>
          <a:bodyPr wrap="square" rtlCol="0">
            <a:spAutoFit/>
          </a:bodyPr>
          <a:lstStyle/>
          <a:p>
            <a:r>
              <a:rPr lang="en-US" dirty="0" smtClean="0"/>
              <a:t>Required Return </a:t>
            </a:r>
          </a:p>
          <a:p>
            <a:r>
              <a:rPr lang="en-US" dirty="0" smtClean="0"/>
              <a:t>on the investment</a:t>
            </a:r>
            <a:endParaRPr lang="en-US" dirty="0"/>
          </a:p>
        </p:txBody>
      </p:sp>
      <p:sp>
        <p:nvSpPr>
          <p:cNvPr id="5" name="TextBox 4"/>
          <p:cNvSpPr txBox="1"/>
          <p:nvPr/>
        </p:nvSpPr>
        <p:spPr>
          <a:xfrm>
            <a:off x="3106270" y="2030650"/>
            <a:ext cx="1293607" cy="646331"/>
          </a:xfrm>
          <a:prstGeom prst="rect">
            <a:avLst/>
          </a:prstGeom>
          <a:noFill/>
        </p:spPr>
        <p:txBody>
          <a:bodyPr wrap="square" rtlCol="0">
            <a:spAutoFit/>
          </a:bodyPr>
          <a:lstStyle/>
          <a:p>
            <a:r>
              <a:rPr lang="en-US" dirty="0" smtClean="0"/>
              <a:t>Real Rate </a:t>
            </a:r>
          </a:p>
          <a:p>
            <a:r>
              <a:rPr lang="en-US" dirty="0" smtClean="0"/>
              <a:t>of Return</a:t>
            </a:r>
            <a:endParaRPr lang="en-US" dirty="0"/>
          </a:p>
        </p:txBody>
      </p:sp>
      <p:sp>
        <p:nvSpPr>
          <p:cNvPr id="6" name="TextBox 5"/>
          <p:cNvSpPr txBox="1"/>
          <p:nvPr/>
        </p:nvSpPr>
        <p:spPr>
          <a:xfrm>
            <a:off x="4995581" y="2046039"/>
            <a:ext cx="1097617" cy="646331"/>
          </a:xfrm>
          <a:prstGeom prst="rect">
            <a:avLst/>
          </a:prstGeom>
          <a:noFill/>
        </p:spPr>
        <p:txBody>
          <a:bodyPr wrap="square" rtlCol="0">
            <a:spAutoFit/>
          </a:bodyPr>
          <a:lstStyle/>
          <a:p>
            <a:r>
              <a:rPr lang="en-US" dirty="0" smtClean="0"/>
              <a:t>Inflation Premium</a:t>
            </a:r>
            <a:endParaRPr lang="en-US" dirty="0"/>
          </a:p>
        </p:txBody>
      </p:sp>
      <p:sp>
        <p:nvSpPr>
          <p:cNvPr id="7" name="TextBox 6"/>
          <p:cNvSpPr txBox="1"/>
          <p:nvPr/>
        </p:nvSpPr>
        <p:spPr>
          <a:xfrm>
            <a:off x="6629624" y="2114145"/>
            <a:ext cx="1733326" cy="369332"/>
          </a:xfrm>
          <a:prstGeom prst="rect">
            <a:avLst/>
          </a:prstGeom>
          <a:noFill/>
        </p:spPr>
        <p:txBody>
          <a:bodyPr wrap="square" rtlCol="0">
            <a:spAutoFit/>
          </a:bodyPr>
          <a:lstStyle/>
          <a:p>
            <a:r>
              <a:rPr lang="en-US" dirty="0" smtClean="0"/>
              <a:t>Risk Premium</a:t>
            </a:r>
            <a:endParaRPr lang="en-US" dirty="0"/>
          </a:p>
        </p:txBody>
      </p:sp>
      <p:sp>
        <p:nvSpPr>
          <p:cNvPr id="8" name="TextBox 7"/>
          <p:cNvSpPr txBox="1"/>
          <p:nvPr/>
        </p:nvSpPr>
        <p:spPr>
          <a:xfrm>
            <a:off x="2702859" y="2138373"/>
            <a:ext cx="564776" cy="430887"/>
          </a:xfrm>
          <a:prstGeom prst="rect">
            <a:avLst/>
          </a:prstGeom>
          <a:noFill/>
        </p:spPr>
        <p:txBody>
          <a:bodyPr wrap="square" rtlCol="0">
            <a:spAutoFit/>
          </a:bodyPr>
          <a:lstStyle/>
          <a:p>
            <a:r>
              <a:rPr lang="en-US" sz="2200" dirty="0" smtClean="0"/>
              <a:t>=</a:t>
            </a:r>
            <a:endParaRPr lang="en-US" sz="2200" dirty="0"/>
          </a:p>
        </p:txBody>
      </p:sp>
      <p:sp>
        <p:nvSpPr>
          <p:cNvPr id="9" name="TextBox 8"/>
          <p:cNvSpPr txBox="1"/>
          <p:nvPr/>
        </p:nvSpPr>
        <p:spPr>
          <a:xfrm>
            <a:off x="4399877" y="2138373"/>
            <a:ext cx="378871" cy="461665"/>
          </a:xfrm>
          <a:prstGeom prst="rect">
            <a:avLst/>
          </a:prstGeom>
          <a:noFill/>
        </p:spPr>
        <p:txBody>
          <a:bodyPr wrap="square" rtlCol="0">
            <a:spAutoFit/>
          </a:bodyPr>
          <a:lstStyle/>
          <a:p>
            <a:r>
              <a:rPr lang="en-US" sz="2400" dirty="0" smtClean="0"/>
              <a:t>+</a:t>
            </a:r>
            <a:endParaRPr lang="en-US" sz="2400" dirty="0"/>
          </a:p>
        </p:txBody>
      </p:sp>
      <p:sp>
        <p:nvSpPr>
          <p:cNvPr id="10" name="TextBox 9"/>
          <p:cNvSpPr txBox="1"/>
          <p:nvPr/>
        </p:nvSpPr>
        <p:spPr>
          <a:xfrm>
            <a:off x="6213717" y="2122983"/>
            <a:ext cx="378871" cy="461665"/>
          </a:xfrm>
          <a:prstGeom prst="rect">
            <a:avLst/>
          </a:prstGeom>
          <a:noFill/>
        </p:spPr>
        <p:txBody>
          <a:bodyPr wrap="square" rtlCol="0">
            <a:spAutoFit/>
          </a:bodyPr>
          <a:lstStyle/>
          <a:p>
            <a:r>
              <a:rPr lang="en-US" sz="2400" dirty="0" smtClean="0"/>
              <a:t>+</a:t>
            </a:r>
            <a:endParaRPr lang="en-US" sz="2400" dirty="0"/>
          </a:p>
        </p:txBody>
      </p:sp>
      <p:sp>
        <p:nvSpPr>
          <p:cNvPr id="11" name="Text Box 11"/>
          <p:cNvSpPr txBox="1">
            <a:spLocks noChangeArrowheads="1"/>
          </p:cNvSpPr>
          <p:nvPr/>
        </p:nvSpPr>
        <p:spPr bwMode="auto">
          <a:xfrm>
            <a:off x="2151530" y="3387298"/>
            <a:ext cx="2895600" cy="1015663"/>
          </a:xfrm>
          <a:prstGeom prst="rect">
            <a:avLst/>
          </a:prstGeom>
          <a:noFill/>
          <a:ln w="9525">
            <a:noFill/>
            <a:miter lim="800000"/>
            <a:headEnd/>
            <a:tailEnd/>
          </a:ln>
          <a:effectLst/>
        </p:spPr>
        <p:txBody>
          <a:bodyPr wrap="square">
            <a:spAutoFit/>
          </a:bodyPr>
          <a:lstStyle/>
          <a:p>
            <a:pPr algn="ctr"/>
            <a:r>
              <a:rPr lang="en-US" sz="1200" dirty="0">
                <a:latin typeface="Trebuchet MS" pitchFamily="34" charset="0"/>
              </a:rPr>
              <a:t>The rate of return that could be </a:t>
            </a:r>
          </a:p>
          <a:p>
            <a:pPr algn="ctr"/>
            <a:r>
              <a:rPr lang="en-US" sz="1200" dirty="0">
                <a:latin typeface="Trebuchet MS" pitchFamily="34" charset="0"/>
              </a:rPr>
              <a:t>earned in a perfect world</a:t>
            </a:r>
          </a:p>
          <a:p>
            <a:pPr algn="ctr"/>
            <a:r>
              <a:rPr lang="en-US" sz="1200" dirty="0">
                <a:latin typeface="Trebuchet MS" pitchFamily="34" charset="0"/>
              </a:rPr>
              <a:t>where all outcomes were known</a:t>
            </a:r>
          </a:p>
          <a:p>
            <a:pPr algn="ctr"/>
            <a:r>
              <a:rPr lang="en-US" sz="1200" dirty="0">
                <a:latin typeface="Trebuchet MS" pitchFamily="34" charset="0"/>
              </a:rPr>
              <a:t>and certain-where there </a:t>
            </a:r>
          </a:p>
          <a:p>
            <a:pPr algn="ctr"/>
            <a:r>
              <a:rPr lang="en-US" sz="1200" dirty="0">
                <a:latin typeface="Trebuchet MS" pitchFamily="34" charset="0"/>
              </a:rPr>
              <a:t>was no risk.</a:t>
            </a:r>
            <a:endParaRPr lang="en-US" sz="1200" dirty="0"/>
          </a:p>
        </p:txBody>
      </p:sp>
      <p:sp>
        <p:nvSpPr>
          <p:cNvPr id="12" name="Text Box 13"/>
          <p:cNvSpPr txBox="1">
            <a:spLocks noChangeArrowheads="1"/>
          </p:cNvSpPr>
          <p:nvPr/>
        </p:nvSpPr>
        <p:spPr bwMode="auto">
          <a:xfrm>
            <a:off x="4778748" y="3387298"/>
            <a:ext cx="2057400" cy="1107996"/>
          </a:xfrm>
          <a:prstGeom prst="rect">
            <a:avLst/>
          </a:prstGeom>
          <a:noFill/>
          <a:ln w="9525">
            <a:noFill/>
            <a:miter lim="800000"/>
            <a:headEnd/>
            <a:tailEnd/>
          </a:ln>
          <a:effectLst/>
        </p:spPr>
        <p:txBody>
          <a:bodyPr>
            <a:spAutoFit/>
          </a:bodyPr>
          <a:lstStyle/>
          <a:p>
            <a:pPr>
              <a:spcBef>
                <a:spcPct val="50000"/>
              </a:spcBef>
            </a:pPr>
            <a:r>
              <a:rPr lang="en-US" sz="1200" dirty="0">
                <a:latin typeface="Trebuchet MS" pitchFamily="34" charset="0"/>
              </a:rPr>
              <a:t>The average rate of inflation expected in the future.</a:t>
            </a:r>
          </a:p>
          <a:p>
            <a:pPr>
              <a:spcBef>
                <a:spcPct val="50000"/>
              </a:spcBef>
            </a:pPr>
            <a:endParaRPr lang="en-US" sz="2000" dirty="0">
              <a:latin typeface="Trebuchet MS" pitchFamily="34" charset="0"/>
            </a:endParaRPr>
          </a:p>
        </p:txBody>
      </p:sp>
      <p:sp>
        <p:nvSpPr>
          <p:cNvPr id="13" name="Text Box 15"/>
          <p:cNvSpPr txBox="1">
            <a:spLocks noChangeArrowheads="1"/>
          </p:cNvSpPr>
          <p:nvPr/>
        </p:nvSpPr>
        <p:spPr bwMode="auto">
          <a:xfrm>
            <a:off x="6796186" y="3382816"/>
            <a:ext cx="2209800" cy="1015663"/>
          </a:xfrm>
          <a:prstGeom prst="rect">
            <a:avLst/>
          </a:prstGeom>
          <a:noFill/>
          <a:ln w="9525">
            <a:noFill/>
            <a:miter lim="800000"/>
            <a:headEnd/>
            <a:tailEnd/>
          </a:ln>
          <a:effectLst/>
        </p:spPr>
        <p:txBody>
          <a:bodyPr>
            <a:spAutoFit/>
          </a:bodyPr>
          <a:lstStyle/>
          <a:p>
            <a:pPr>
              <a:spcBef>
                <a:spcPct val="50000"/>
              </a:spcBef>
            </a:pPr>
            <a:r>
              <a:rPr lang="en-US" sz="1200" dirty="0">
                <a:latin typeface="Trebuchet MS" pitchFamily="34" charset="0"/>
              </a:rPr>
              <a:t>A return premium that reflects the issue and issuer </a:t>
            </a:r>
            <a:r>
              <a:rPr lang="en-US" sz="1200" dirty="0" smtClean="0">
                <a:latin typeface="Trebuchet MS" pitchFamily="34" charset="0"/>
              </a:rPr>
              <a:t>characteristic as </a:t>
            </a:r>
            <a:r>
              <a:rPr lang="en-US" sz="1200" dirty="0">
                <a:latin typeface="Trebuchet MS" pitchFamily="34" charset="0"/>
              </a:rPr>
              <a:t>associated with a given investment vehicle.</a:t>
            </a:r>
          </a:p>
        </p:txBody>
      </p:sp>
      <p:sp>
        <p:nvSpPr>
          <p:cNvPr id="14" name="Right Arrow 13"/>
          <p:cNvSpPr/>
          <p:nvPr/>
        </p:nvSpPr>
        <p:spPr>
          <a:xfrm rot="5400000">
            <a:off x="3427521" y="2835199"/>
            <a:ext cx="663388" cy="31977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rot="5400000">
            <a:off x="5212694" y="2891237"/>
            <a:ext cx="663388" cy="31977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rot="5400000">
            <a:off x="7164592" y="2895719"/>
            <a:ext cx="663388" cy="31977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Left Brace 16"/>
          <p:cNvSpPr/>
          <p:nvPr/>
        </p:nvSpPr>
        <p:spPr>
          <a:xfrm rot="16200000">
            <a:off x="4342127" y="2630514"/>
            <a:ext cx="430306" cy="4070621"/>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TextBox 17"/>
          <p:cNvSpPr txBox="1"/>
          <p:nvPr/>
        </p:nvSpPr>
        <p:spPr>
          <a:xfrm>
            <a:off x="3759215" y="5047140"/>
            <a:ext cx="2153323" cy="369332"/>
          </a:xfrm>
          <a:prstGeom prst="rect">
            <a:avLst/>
          </a:prstGeom>
          <a:noFill/>
        </p:spPr>
        <p:txBody>
          <a:bodyPr wrap="square" rtlCol="0">
            <a:spAutoFit/>
          </a:bodyPr>
          <a:lstStyle/>
          <a:p>
            <a:r>
              <a:rPr lang="en-US" dirty="0" smtClean="0"/>
              <a:t>Risk Free Rate</a:t>
            </a:r>
            <a:endParaRPr lang="en-US" dirty="0"/>
          </a:p>
        </p:txBody>
      </p:sp>
    </p:spTree>
    <p:extLst>
      <p:ext uri="{BB962C8B-B14F-4D97-AF65-F5344CB8AC3E}">
        <p14:creationId xmlns:p14="http://schemas.microsoft.com/office/powerpoint/2010/main" val="22874397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animBg="1"/>
      <p:bldP spid="15" grpId="0" animBg="1"/>
      <p:bldP spid="16" grpId="0" animBg="1"/>
      <p:bldP spid="17" grpId="0" animBg="1"/>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Real rate</a:t>
            </a:r>
          </a:p>
          <a:p>
            <a:r>
              <a:rPr lang="en-US" dirty="0"/>
              <a:t>Inflation premium</a:t>
            </a:r>
          </a:p>
          <a:p>
            <a:r>
              <a:rPr lang="en-US" dirty="0"/>
              <a:t>Interest rate risk premium</a:t>
            </a:r>
          </a:p>
          <a:p>
            <a:r>
              <a:rPr lang="en-US" dirty="0"/>
              <a:t>Default risk premium </a:t>
            </a:r>
          </a:p>
          <a:p>
            <a:r>
              <a:rPr lang="en-US" dirty="0"/>
              <a:t>Taxability premium </a:t>
            </a:r>
          </a:p>
          <a:p>
            <a:r>
              <a:rPr lang="en-US" dirty="0"/>
              <a:t>Liquidity premium – bonds that have more frequent trading will generally have lower required returns </a:t>
            </a:r>
          </a:p>
          <a:p>
            <a:r>
              <a:rPr lang="en-US" dirty="0"/>
              <a:t>Anything else that affects the risk of the cash flows to the bondholders will affect the required returns.</a:t>
            </a:r>
          </a:p>
          <a:p>
            <a:endParaRPr lang="en-US" dirty="0"/>
          </a:p>
        </p:txBody>
      </p:sp>
      <p:sp>
        <p:nvSpPr>
          <p:cNvPr id="5" name="Title 1"/>
          <p:cNvSpPr txBox="1">
            <a:spLocks/>
          </p:cNvSpPr>
          <p:nvPr/>
        </p:nvSpPr>
        <p:spPr>
          <a:xfrm>
            <a:off x="498474" y="484094"/>
            <a:ext cx="7556313" cy="61899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r>
              <a:rPr lang="en-US" sz="3200" smtClean="0"/>
              <a:t>Factor Affecting Required Rate of Return</a:t>
            </a:r>
            <a:endParaRPr lang="en-US" sz="3200" dirty="0"/>
          </a:p>
        </p:txBody>
      </p:sp>
    </p:spTree>
    <p:extLst>
      <p:ext uri="{BB962C8B-B14F-4D97-AF65-F5344CB8AC3E}">
        <p14:creationId xmlns:p14="http://schemas.microsoft.com/office/powerpoint/2010/main" val="3098840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One-year T-Bonds yields and Inflation</a:t>
            </a:r>
            <a:endParaRPr lang="en-US" sz="32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0" y="2040165"/>
            <a:ext cx="7286593" cy="4569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8939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Bond Yields</a:t>
            </a:r>
            <a:endParaRPr lang="en-US" dirty="0"/>
          </a:p>
        </p:txBody>
      </p:sp>
      <p:sp>
        <p:nvSpPr>
          <p:cNvPr id="3" name="Content Placeholder 2"/>
          <p:cNvSpPr>
            <a:spLocks noGrp="1"/>
          </p:cNvSpPr>
          <p:nvPr>
            <p:ph idx="1"/>
          </p:nvPr>
        </p:nvSpPr>
        <p:spPr/>
        <p:txBody>
          <a:bodyPr/>
          <a:lstStyle/>
          <a:p>
            <a:pPr marL="342900" indent="-342900">
              <a:lnSpc>
                <a:spcPct val="90000"/>
              </a:lnSpc>
            </a:pPr>
            <a:r>
              <a:rPr lang="en-US" dirty="0"/>
              <a:t>Term structure is the relationship between time to maturity and yields, all else equal.</a:t>
            </a:r>
          </a:p>
          <a:p>
            <a:pPr marL="342900" indent="-342900">
              <a:lnSpc>
                <a:spcPct val="90000"/>
              </a:lnSpc>
            </a:pPr>
            <a:r>
              <a:rPr lang="en-US" dirty="0"/>
              <a:t>It is important to recognize that we pull out the effect of default risk, different coupons, etc.</a:t>
            </a:r>
          </a:p>
          <a:p>
            <a:pPr marL="342900" indent="-342900">
              <a:lnSpc>
                <a:spcPct val="90000"/>
              </a:lnSpc>
            </a:pPr>
            <a:r>
              <a:rPr lang="en-US" dirty="0"/>
              <a:t>Yield curve – graphical representation of the term structure</a:t>
            </a:r>
          </a:p>
          <a:p>
            <a:pPr marL="742950" lvl="1" indent="-285750">
              <a:lnSpc>
                <a:spcPct val="90000"/>
              </a:lnSpc>
            </a:pPr>
            <a:r>
              <a:rPr lang="en-US" dirty="0"/>
              <a:t>Normal – upward-sloping, long-term yields are higher than short-term yields</a:t>
            </a:r>
          </a:p>
          <a:p>
            <a:pPr marL="742950" lvl="1" indent="-285750">
              <a:lnSpc>
                <a:spcPct val="90000"/>
              </a:lnSpc>
            </a:pPr>
            <a:r>
              <a:rPr lang="en-US" dirty="0"/>
              <a:t>Inverted – downward-sloping, long-term yields are lower than short-term yields</a:t>
            </a:r>
          </a:p>
          <a:p>
            <a:endParaRPr lang="en-US" dirty="0"/>
          </a:p>
        </p:txBody>
      </p:sp>
    </p:spTree>
    <p:extLst>
      <p:ext uri="{BB962C8B-B14F-4D97-AF65-F5344CB8AC3E}">
        <p14:creationId xmlns:p14="http://schemas.microsoft.com/office/powerpoint/2010/main" val="40918955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Interest Rates</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142" y="2039257"/>
            <a:ext cx="7038384" cy="397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44755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22837"/>
            <a:ext cx="7556313" cy="1116106"/>
          </a:xfrm>
        </p:spPr>
        <p:txBody>
          <a:bodyPr/>
          <a:lstStyle/>
          <a:p>
            <a:r>
              <a:rPr lang="en-US" dirty="0" smtClean="0"/>
              <a:t>Term-Structure of Interest Rates</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2675" y="1005114"/>
            <a:ext cx="442912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83772" y="6322145"/>
            <a:ext cx="8229600" cy="553998"/>
          </a:xfrm>
          <a:prstGeom prst="rect">
            <a:avLst/>
          </a:prstGeom>
        </p:spPr>
        <p:txBody>
          <a:bodyPr wrap="square">
            <a:spAutoFit/>
          </a:bodyPr>
          <a:lstStyle/>
          <a:p>
            <a:r>
              <a:rPr lang="en-US" sz="1200" dirty="0">
                <a:hlinkClick r:id="rId4"/>
              </a:rPr>
              <a:t>http://</a:t>
            </a:r>
            <a:r>
              <a:rPr lang="en-US" sz="1200" dirty="0" smtClean="0">
                <a:hlinkClick r:id="rId4"/>
              </a:rPr>
              <a:t>www.treasury.gov/resource-center/data-chart-center/interest-rates/Pages/Historic-Yield-Data-Visualization.aspx</a:t>
            </a:r>
            <a:endParaRPr lang="en-US" sz="1200" dirty="0" smtClean="0"/>
          </a:p>
          <a:p>
            <a:endParaRPr lang="en-US" sz="1800" dirty="0"/>
          </a:p>
        </p:txBody>
      </p:sp>
    </p:spTree>
    <p:extLst>
      <p:ext uri="{BB962C8B-B14F-4D97-AF65-F5344CB8AC3E}">
        <p14:creationId xmlns:p14="http://schemas.microsoft.com/office/powerpoint/2010/main" val="26136935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a:t>
            </a:r>
            <a:endParaRPr lang="en-US" dirty="0"/>
          </a:p>
        </p:txBody>
      </p:sp>
      <p:sp>
        <p:nvSpPr>
          <p:cNvPr id="3" name="Content Placeholder 2"/>
          <p:cNvSpPr>
            <a:spLocks noGrp="1"/>
          </p:cNvSpPr>
          <p:nvPr>
            <p:ph idx="1"/>
          </p:nvPr>
        </p:nvSpPr>
        <p:spPr/>
        <p:txBody>
          <a:bodyPr/>
          <a:lstStyle/>
          <a:p>
            <a:pPr marL="609600" indent="-609600">
              <a:buFontTx/>
              <a:buNone/>
            </a:pPr>
            <a:r>
              <a:rPr lang="en-US" dirty="0"/>
              <a:t>In this chapter, we used the time value of money formulae from previous chapters to value bonds.</a:t>
            </a:r>
          </a:p>
          <a:p>
            <a:pPr marL="609600" indent="-609600">
              <a:buFontTx/>
              <a:buAutoNum type="arabicPeriod"/>
            </a:pPr>
            <a:r>
              <a:rPr lang="en-US" dirty="0"/>
              <a:t>The value of a zero-coupon bond is</a:t>
            </a:r>
          </a:p>
          <a:p>
            <a:pPr marL="609600" indent="-609600">
              <a:buFontTx/>
              <a:buAutoNum type="arabicPeriod"/>
            </a:pPr>
            <a:endParaRPr lang="en-US" dirty="0"/>
          </a:p>
          <a:p>
            <a:pPr marL="609600" indent="-609600">
              <a:buFontTx/>
              <a:buAutoNum type="arabicPeriod"/>
            </a:pPr>
            <a:endParaRPr lang="en-US" dirty="0"/>
          </a:p>
          <a:p>
            <a:pPr marL="0" indent="0">
              <a:buNone/>
            </a:pPr>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204907397"/>
              </p:ext>
            </p:extLst>
          </p:nvPr>
        </p:nvGraphicFramePr>
        <p:xfrm>
          <a:off x="3619500" y="3345543"/>
          <a:ext cx="2362200" cy="1128713"/>
        </p:xfrm>
        <a:graphic>
          <a:graphicData uri="http://schemas.openxmlformats.org/presentationml/2006/ole">
            <mc:AlternateContent xmlns:mc="http://schemas.openxmlformats.org/markup-compatibility/2006">
              <mc:Choice xmlns:v="urn:schemas-microsoft-com:vml" Requires="v">
                <p:oleObj spid="_x0000_s33816" name="Equation" r:id="rId4" imgW="1156680" imgH="545760" progId="Equation.3">
                  <p:embed/>
                </p:oleObj>
              </mc:Choice>
              <mc:Fallback>
                <p:oleObj name="Equation" r:id="rId4" imgW="1156680" imgH="5457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9500" y="3345543"/>
                        <a:ext cx="23622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48501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and Example of Bond</a:t>
            </a:r>
          </a:p>
        </p:txBody>
      </p:sp>
      <p:sp>
        <p:nvSpPr>
          <p:cNvPr id="3" name="Content Placeholder 2"/>
          <p:cNvSpPr>
            <a:spLocks noGrp="1"/>
          </p:cNvSpPr>
          <p:nvPr>
            <p:ph idx="1"/>
          </p:nvPr>
        </p:nvSpPr>
        <p:spPr>
          <a:xfrm>
            <a:off x="498474" y="1313544"/>
            <a:ext cx="7556313" cy="3171370"/>
          </a:xfrm>
        </p:spPr>
        <p:txBody>
          <a:bodyPr>
            <a:normAutofit fontScale="92500" lnSpcReduction="20000"/>
          </a:bodyPr>
          <a:lstStyle/>
          <a:p>
            <a:r>
              <a:rPr lang="en-US" sz="2800" dirty="0">
                <a:solidFill>
                  <a:schemeClr val="tx1"/>
                </a:solidFill>
              </a:rPr>
              <a:t>Consider a U.S. government bond listed as 6.375% of December 2009.</a:t>
            </a:r>
          </a:p>
          <a:p>
            <a:pPr lvl="1"/>
            <a:r>
              <a:rPr lang="en-US" sz="2400" dirty="0">
                <a:solidFill>
                  <a:schemeClr val="tx1"/>
                </a:solidFill>
              </a:rPr>
              <a:t>The </a:t>
            </a:r>
            <a:r>
              <a:rPr lang="en-US" sz="2400" i="1" dirty="0">
                <a:solidFill>
                  <a:schemeClr val="tx1"/>
                </a:solidFill>
              </a:rPr>
              <a:t>Par Value</a:t>
            </a:r>
            <a:r>
              <a:rPr lang="en-US" sz="2400" dirty="0">
                <a:solidFill>
                  <a:schemeClr val="tx1"/>
                </a:solidFill>
              </a:rPr>
              <a:t> of the bond is $1,000.</a:t>
            </a:r>
          </a:p>
          <a:p>
            <a:pPr lvl="1"/>
            <a:r>
              <a:rPr lang="en-US" sz="2400" i="1" dirty="0">
                <a:solidFill>
                  <a:schemeClr val="tx1"/>
                </a:solidFill>
              </a:rPr>
              <a:t>Coupon payments</a:t>
            </a:r>
            <a:r>
              <a:rPr lang="en-US" sz="2400" dirty="0">
                <a:solidFill>
                  <a:schemeClr val="tx1"/>
                </a:solidFill>
              </a:rPr>
              <a:t> are made semi-annually (June 30 and December 31 for this particular bond).</a:t>
            </a:r>
          </a:p>
          <a:p>
            <a:pPr lvl="1"/>
            <a:r>
              <a:rPr lang="en-US" sz="2400" dirty="0">
                <a:solidFill>
                  <a:schemeClr val="tx1"/>
                </a:solidFill>
              </a:rPr>
              <a:t>Since the </a:t>
            </a:r>
            <a:r>
              <a:rPr lang="en-US" sz="2400" i="1" dirty="0">
                <a:solidFill>
                  <a:schemeClr val="tx1"/>
                </a:solidFill>
              </a:rPr>
              <a:t>coupon rate</a:t>
            </a:r>
            <a:r>
              <a:rPr lang="en-US" sz="2400" dirty="0">
                <a:solidFill>
                  <a:schemeClr val="tx1"/>
                </a:solidFill>
              </a:rPr>
              <a:t> is 6.375% the payment is $31.875.</a:t>
            </a:r>
          </a:p>
          <a:p>
            <a:pPr lvl="1"/>
            <a:r>
              <a:rPr lang="en-US" sz="2400" dirty="0">
                <a:solidFill>
                  <a:schemeClr val="tx1"/>
                </a:solidFill>
              </a:rPr>
              <a:t>On January 1, 2004 the size and timing of cash flows are:</a:t>
            </a:r>
          </a:p>
          <a:p>
            <a:endParaRPr lang="en-US" dirty="0"/>
          </a:p>
        </p:txBody>
      </p:sp>
      <p:sp>
        <p:nvSpPr>
          <p:cNvPr id="4" name="Text Box 17"/>
          <p:cNvSpPr txBox="1">
            <a:spLocks noChangeArrowheads="1"/>
          </p:cNvSpPr>
          <p:nvPr/>
        </p:nvSpPr>
        <p:spPr bwMode="auto">
          <a:xfrm>
            <a:off x="5522686" y="5938838"/>
            <a:ext cx="2743200" cy="45720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endParaRPr lang="en-US">
              <a:latin typeface="Book Antiqua" pitchFamily="18" charset="0"/>
            </a:endParaRPr>
          </a:p>
        </p:txBody>
      </p:sp>
      <p:grpSp>
        <p:nvGrpSpPr>
          <p:cNvPr id="5" name="Group 30"/>
          <p:cNvGrpSpPr>
            <a:grpSpLocks/>
          </p:cNvGrpSpPr>
          <p:nvPr/>
        </p:nvGrpSpPr>
        <p:grpSpPr bwMode="auto">
          <a:xfrm>
            <a:off x="1103086" y="5686426"/>
            <a:ext cx="6629400" cy="176212"/>
            <a:chOff x="816" y="3345"/>
            <a:chExt cx="4176" cy="111"/>
          </a:xfrm>
        </p:grpSpPr>
        <p:sp>
          <p:nvSpPr>
            <p:cNvPr id="6" name="Line 8"/>
            <p:cNvSpPr>
              <a:spLocks noChangeShapeType="1"/>
            </p:cNvSpPr>
            <p:nvPr/>
          </p:nvSpPr>
          <p:spPr bwMode="auto">
            <a:xfrm>
              <a:off x="816" y="3401"/>
              <a:ext cx="1968" cy="0"/>
            </a:xfrm>
            <a:prstGeom prst="line">
              <a:avLst/>
            </a:prstGeom>
            <a:noFill/>
            <a:ln w="38100">
              <a:solidFill>
                <a:schemeClr val="tx1"/>
              </a:solidFill>
              <a:round/>
              <a:headEnd type="none" w="sm" len="sm"/>
              <a:tailEnd type="none" w="sm" len="sm"/>
            </a:ln>
            <a:effectLst/>
          </p:spPr>
          <p:txBody>
            <a:bodyPr/>
            <a:lstStyle/>
            <a:p>
              <a:endParaRPr lang="en-US"/>
            </a:p>
          </p:txBody>
        </p:sp>
        <p:sp>
          <p:nvSpPr>
            <p:cNvPr id="7" name="Line 14"/>
            <p:cNvSpPr>
              <a:spLocks noChangeShapeType="1"/>
            </p:cNvSpPr>
            <p:nvPr/>
          </p:nvSpPr>
          <p:spPr bwMode="auto">
            <a:xfrm>
              <a:off x="3312" y="3401"/>
              <a:ext cx="1680" cy="0"/>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8" name="Object 20"/>
            <p:cNvGraphicFramePr>
              <a:graphicFrameLocks noChangeAspect="1"/>
            </p:cNvGraphicFramePr>
            <p:nvPr/>
          </p:nvGraphicFramePr>
          <p:xfrm>
            <a:off x="2928" y="3345"/>
            <a:ext cx="260" cy="111"/>
          </p:xfrm>
          <a:graphic>
            <a:graphicData uri="http://schemas.openxmlformats.org/presentationml/2006/ole">
              <mc:AlternateContent xmlns:mc="http://schemas.openxmlformats.org/markup-compatibility/2006">
                <mc:Choice xmlns:v="urn:schemas-microsoft-com:vml" Requires="v">
                  <p:oleObj spid="_x0000_s28814" name="Equation" r:id="rId4" imgW="177480" imgH="75960" progId="Equation.3">
                    <p:embed/>
                  </p:oleObj>
                </mc:Choice>
                <mc:Fallback>
                  <p:oleObj name="Equation" r:id="rId4" imgW="177480" imgH="75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 y="3345"/>
                          <a:ext cx="260" cy="1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 name="Group 31"/>
          <p:cNvGrpSpPr>
            <a:grpSpLocks/>
          </p:cNvGrpSpPr>
          <p:nvPr/>
        </p:nvGrpSpPr>
        <p:grpSpPr bwMode="auto">
          <a:xfrm>
            <a:off x="645886" y="5557838"/>
            <a:ext cx="838200" cy="892175"/>
            <a:chOff x="528" y="3264"/>
            <a:chExt cx="528" cy="562"/>
          </a:xfrm>
        </p:grpSpPr>
        <p:sp>
          <p:nvSpPr>
            <p:cNvPr id="10" name="Line 9"/>
            <p:cNvSpPr>
              <a:spLocks noChangeShapeType="1"/>
            </p:cNvSpPr>
            <p:nvPr/>
          </p:nvSpPr>
          <p:spPr bwMode="auto">
            <a:xfrm>
              <a:off x="816" y="3264"/>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1" name="Object 21"/>
            <p:cNvGraphicFramePr>
              <a:graphicFrameLocks noChangeAspect="1"/>
            </p:cNvGraphicFramePr>
            <p:nvPr/>
          </p:nvGraphicFramePr>
          <p:xfrm>
            <a:off x="528" y="3626"/>
            <a:ext cx="528" cy="200"/>
          </p:xfrm>
          <a:graphic>
            <a:graphicData uri="http://schemas.openxmlformats.org/presentationml/2006/ole">
              <mc:AlternateContent xmlns:mc="http://schemas.openxmlformats.org/markup-compatibility/2006">
                <mc:Choice xmlns:v="urn:schemas-microsoft-com:vml" Requires="v">
                  <p:oleObj spid="_x0000_s28815" name="Equation" r:id="rId6" imgW="469800" imgH="177480" progId="Equation.3">
                    <p:embed/>
                  </p:oleObj>
                </mc:Choice>
                <mc:Fallback>
                  <p:oleObj name="Equation" r:id="rId6" imgW="4698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8" y="3626"/>
                          <a:ext cx="528"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2" name="Group 32"/>
          <p:cNvGrpSpPr>
            <a:grpSpLocks/>
          </p:cNvGrpSpPr>
          <p:nvPr/>
        </p:nvGrpSpPr>
        <p:grpSpPr bwMode="auto">
          <a:xfrm>
            <a:off x="1636486" y="5038726"/>
            <a:ext cx="1239838" cy="1411287"/>
            <a:chOff x="1152" y="2937"/>
            <a:chExt cx="781" cy="889"/>
          </a:xfrm>
        </p:grpSpPr>
        <p:graphicFrame>
          <p:nvGraphicFramePr>
            <p:cNvPr id="13" name="Object 4"/>
            <p:cNvGraphicFramePr>
              <a:graphicFrameLocks noChangeAspect="1"/>
            </p:cNvGraphicFramePr>
            <p:nvPr/>
          </p:nvGraphicFramePr>
          <p:xfrm>
            <a:off x="1152" y="2937"/>
            <a:ext cx="781" cy="260"/>
          </p:xfrm>
          <a:graphic>
            <a:graphicData uri="http://schemas.openxmlformats.org/presentationml/2006/ole">
              <mc:AlternateContent xmlns:mc="http://schemas.openxmlformats.org/markup-compatibility/2006">
                <mc:Choice xmlns:v="urn:schemas-microsoft-com:vml" Requires="v">
                  <p:oleObj spid="_x0000_s28816" name="Equation" r:id="rId8" imgW="533160" imgH="177480" progId="Equation.3">
                    <p:embed/>
                  </p:oleObj>
                </mc:Choice>
                <mc:Fallback>
                  <p:oleObj name="Equation" r:id="rId8" imgW="533160" imgH="177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52" y="2937"/>
                          <a:ext cx="781"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Line 10"/>
            <p:cNvSpPr>
              <a:spLocks noChangeShapeType="1"/>
            </p:cNvSpPr>
            <p:nvPr/>
          </p:nvSpPr>
          <p:spPr bwMode="auto">
            <a:xfrm>
              <a:off x="1542" y="3264"/>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5" name="Object 22"/>
            <p:cNvGraphicFramePr>
              <a:graphicFrameLocks noChangeAspect="1"/>
            </p:cNvGraphicFramePr>
            <p:nvPr/>
          </p:nvGraphicFramePr>
          <p:xfrm>
            <a:off x="1207" y="3626"/>
            <a:ext cx="672" cy="200"/>
          </p:xfrm>
          <a:graphic>
            <a:graphicData uri="http://schemas.openxmlformats.org/presentationml/2006/ole">
              <mc:AlternateContent xmlns:mc="http://schemas.openxmlformats.org/markup-compatibility/2006">
                <mc:Choice xmlns:v="urn:schemas-microsoft-com:vml" Requires="v">
                  <p:oleObj spid="_x0000_s28817" name="Equation" r:id="rId10" imgW="596880" imgH="177480" progId="Equation.3">
                    <p:embed/>
                  </p:oleObj>
                </mc:Choice>
                <mc:Fallback>
                  <p:oleObj name="Equation" r:id="rId10" imgW="596880" imgH="177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07" y="3626"/>
                          <a:ext cx="672"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6" name="Group 33"/>
          <p:cNvGrpSpPr>
            <a:grpSpLocks/>
          </p:cNvGrpSpPr>
          <p:nvPr/>
        </p:nvGrpSpPr>
        <p:grpSpPr bwMode="auto">
          <a:xfrm>
            <a:off x="3187474" y="5027613"/>
            <a:ext cx="1241425" cy="1422400"/>
            <a:chOff x="2129" y="2930"/>
            <a:chExt cx="782" cy="896"/>
          </a:xfrm>
        </p:grpSpPr>
        <p:graphicFrame>
          <p:nvGraphicFramePr>
            <p:cNvPr id="17" name="Object 5"/>
            <p:cNvGraphicFramePr>
              <a:graphicFrameLocks noChangeAspect="1"/>
            </p:cNvGraphicFramePr>
            <p:nvPr/>
          </p:nvGraphicFramePr>
          <p:xfrm>
            <a:off x="2129" y="2930"/>
            <a:ext cx="782" cy="259"/>
          </p:xfrm>
          <a:graphic>
            <a:graphicData uri="http://schemas.openxmlformats.org/presentationml/2006/ole">
              <mc:AlternateContent xmlns:mc="http://schemas.openxmlformats.org/markup-compatibility/2006">
                <mc:Choice xmlns:v="urn:schemas-microsoft-com:vml" Requires="v">
                  <p:oleObj spid="_x0000_s28818" name="Equation" r:id="rId12" imgW="533160" imgH="177480" progId="Equation.3">
                    <p:embed/>
                  </p:oleObj>
                </mc:Choice>
                <mc:Fallback>
                  <p:oleObj name="Equation" r:id="rId12" imgW="533160" imgH="17748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9" y="2930"/>
                          <a:ext cx="782" cy="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Line 11"/>
            <p:cNvSpPr>
              <a:spLocks noChangeShapeType="1"/>
            </p:cNvSpPr>
            <p:nvPr/>
          </p:nvSpPr>
          <p:spPr bwMode="auto">
            <a:xfrm>
              <a:off x="2520" y="3264"/>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9" name="Object 23"/>
            <p:cNvGraphicFramePr>
              <a:graphicFrameLocks noChangeAspect="1"/>
            </p:cNvGraphicFramePr>
            <p:nvPr/>
          </p:nvGraphicFramePr>
          <p:xfrm>
            <a:off x="2136" y="3615"/>
            <a:ext cx="768" cy="211"/>
          </p:xfrm>
          <a:graphic>
            <a:graphicData uri="http://schemas.openxmlformats.org/presentationml/2006/ole">
              <mc:AlternateContent xmlns:mc="http://schemas.openxmlformats.org/markup-compatibility/2006">
                <mc:Choice xmlns:v="urn:schemas-microsoft-com:vml" Requires="v">
                  <p:oleObj spid="_x0000_s28819" name="Equation" r:id="rId14" imgW="647640" imgH="177480" progId="Equation.3">
                    <p:embed/>
                  </p:oleObj>
                </mc:Choice>
                <mc:Fallback>
                  <p:oleObj name="Equation" r:id="rId14" imgW="647640" imgH="177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36" y="3615"/>
                          <a:ext cx="768" cy="2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0" name="Group 34"/>
          <p:cNvGrpSpPr>
            <a:grpSpLocks/>
          </p:cNvGrpSpPr>
          <p:nvPr/>
        </p:nvGrpSpPr>
        <p:grpSpPr bwMode="auto">
          <a:xfrm>
            <a:off x="5121049" y="5024438"/>
            <a:ext cx="1239837" cy="1425575"/>
            <a:chOff x="3347" y="2928"/>
            <a:chExt cx="781" cy="898"/>
          </a:xfrm>
        </p:grpSpPr>
        <p:graphicFrame>
          <p:nvGraphicFramePr>
            <p:cNvPr id="21" name="Object 6"/>
            <p:cNvGraphicFramePr>
              <a:graphicFrameLocks noChangeAspect="1"/>
            </p:cNvGraphicFramePr>
            <p:nvPr/>
          </p:nvGraphicFramePr>
          <p:xfrm>
            <a:off x="3347" y="2928"/>
            <a:ext cx="781" cy="260"/>
          </p:xfrm>
          <a:graphic>
            <a:graphicData uri="http://schemas.openxmlformats.org/presentationml/2006/ole">
              <mc:AlternateContent xmlns:mc="http://schemas.openxmlformats.org/markup-compatibility/2006">
                <mc:Choice xmlns:v="urn:schemas-microsoft-com:vml" Requires="v">
                  <p:oleObj spid="_x0000_s28820" name="Equation" r:id="rId16" imgW="533160" imgH="177480" progId="Equation.3">
                    <p:embed/>
                  </p:oleObj>
                </mc:Choice>
                <mc:Fallback>
                  <p:oleObj name="Equation" r:id="rId16" imgW="53316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47" y="2928"/>
                          <a:ext cx="781"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Line 12"/>
            <p:cNvSpPr>
              <a:spLocks noChangeShapeType="1"/>
            </p:cNvSpPr>
            <p:nvPr/>
          </p:nvSpPr>
          <p:spPr bwMode="auto">
            <a:xfrm>
              <a:off x="3738" y="3264"/>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23" name="Object 28"/>
            <p:cNvGraphicFramePr>
              <a:graphicFrameLocks noChangeAspect="1"/>
            </p:cNvGraphicFramePr>
            <p:nvPr/>
          </p:nvGraphicFramePr>
          <p:xfrm>
            <a:off x="3402" y="3626"/>
            <a:ext cx="672" cy="200"/>
          </p:xfrm>
          <a:graphic>
            <a:graphicData uri="http://schemas.openxmlformats.org/presentationml/2006/ole">
              <mc:AlternateContent xmlns:mc="http://schemas.openxmlformats.org/markup-compatibility/2006">
                <mc:Choice xmlns:v="urn:schemas-microsoft-com:vml" Requires="v">
                  <p:oleObj spid="_x0000_s28821" name="Equation" r:id="rId18" imgW="596880" imgH="177480" progId="Equation.3">
                    <p:embed/>
                  </p:oleObj>
                </mc:Choice>
                <mc:Fallback>
                  <p:oleObj name="Equation" r:id="rId18" imgW="596880" imgH="17748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02" y="3626"/>
                          <a:ext cx="672"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 name="Group 35"/>
          <p:cNvGrpSpPr>
            <a:grpSpLocks/>
          </p:cNvGrpSpPr>
          <p:nvPr/>
        </p:nvGrpSpPr>
        <p:grpSpPr bwMode="auto">
          <a:xfrm>
            <a:off x="6916511" y="5043488"/>
            <a:ext cx="1654175" cy="1406525"/>
            <a:chOff x="4478" y="2940"/>
            <a:chExt cx="1042" cy="886"/>
          </a:xfrm>
        </p:grpSpPr>
        <p:graphicFrame>
          <p:nvGraphicFramePr>
            <p:cNvPr id="25" name="Object 7"/>
            <p:cNvGraphicFramePr>
              <a:graphicFrameLocks noChangeAspect="1"/>
            </p:cNvGraphicFramePr>
            <p:nvPr/>
          </p:nvGraphicFramePr>
          <p:xfrm>
            <a:off x="4478" y="2940"/>
            <a:ext cx="1042" cy="296"/>
          </p:xfrm>
          <a:graphic>
            <a:graphicData uri="http://schemas.openxmlformats.org/presentationml/2006/ole">
              <mc:AlternateContent xmlns:mc="http://schemas.openxmlformats.org/markup-compatibility/2006">
                <mc:Choice xmlns:v="urn:schemas-microsoft-com:vml" Requires="v">
                  <p:oleObj spid="_x0000_s28822" name="Equation" r:id="rId20" imgW="711000" imgH="203040" progId="Equation.3">
                    <p:embed/>
                  </p:oleObj>
                </mc:Choice>
                <mc:Fallback>
                  <p:oleObj name="Equation" r:id="rId20" imgW="711000" imgH="20304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478" y="2940"/>
                          <a:ext cx="1042" cy="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Line 13"/>
            <p:cNvSpPr>
              <a:spLocks noChangeShapeType="1"/>
            </p:cNvSpPr>
            <p:nvPr/>
          </p:nvSpPr>
          <p:spPr bwMode="auto">
            <a:xfrm>
              <a:off x="4992" y="3264"/>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27" name="Object 29"/>
            <p:cNvGraphicFramePr>
              <a:graphicFrameLocks noChangeAspect="1"/>
            </p:cNvGraphicFramePr>
            <p:nvPr/>
          </p:nvGraphicFramePr>
          <p:xfrm>
            <a:off x="4608" y="3615"/>
            <a:ext cx="768" cy="211"/>
          </p:xfrm>
          <a:graphic>
            <a:graphicData uri="http://schemas.openxmlformats.org/presentationml/2006/ole">
              <mc:AlternateContent xmlns:mc="http://schemas.openxmlformats.org/markup-compatibility/2006">
                <mc:Choice xmlns:v="urn:schemas-microsoft-com:vml" Requires="v">
                  <p:oleObj spid="_x0000_s28823" name="Equation" r:id="rId22" imgW="647640" imgH="177480" progId="Equation.3">
                    <p:embed/>
                  </p:oleObj>
                </mc:Choice>
                <mc:Fallback>
                  <p:oleObj name="Equation" r:id="rId22" imgW="647640" imgH="17748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608" y="3615"/>
                          <a:ext cx="768" cy="2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4437946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00"/>
                                        <p:tgtEl>
                                          <p:spTgt spid="20"/>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and Conclusion</a:t>
            </a:r>
          </a:p>
        </p:txBody>
      </p:sp>
      <p:sp>
        <p:nvSpPr>
          <p:cNvPr id="3" name="Content Placeholder 2"/>
          <p:cNvSpPr>
            <a:spLocks noGrp="1"/>
          </p:cNvSpPr>
          <p:nvPr>
            <p:ph idx="1"/>
          </p:nvPr>
        </p:nvSpPr>
        <p:spPr/>
        <p:txBody>
          <a:bodyPr/>
          <a:lstStyle/>
          <a:p>
            <a:pPr marL="0" indent="0">
              <a:buNone/>
            </a:pPr>
            <a:r>
              <a:rPr lang="en-US" dirty="0" smtClean="0"/>
              <a:t>2. The </a:t>
            </a:r>
            <a:r>
              <a:rPr lang="en-US" dirty="0"/>
              <a:t>value of a coupon bond is the sum of the PV of the annuity of coupon payments plus the PV of the par value at maturity</a:t>
            </a:r>
            <a:r>
              <a:rPr lang="en-US" dirty="0" smtClean="0"/>
              <a:t>.</a:t>
            </a:r>
          </a:p>
          <a:p>
            <a:pPr marL="0" indent="0">
              <a:buNone/>
            </a:pPr>
            <a:endParaRPr lang="en-US" dirty="0"/>
          </a:p>
          <a:p>
            <a:pPr marL="0" indent="0">
              <a:buNone/>
            </a:pPr>
            <a:endParaRPr lang="en-US" dirty="0" smtClean="0"/>
          </a:p>
          <a:p>
            <a:pPr marL="0" indent="0">
              <a:buNone/>
            </a:pPr>
            <a:endParaRPr lang="en-US" dirty="0" smtClean="0"/>
          </a:p>
          <a:p>
            <a:pPr marL="0" indent="0">
              <a:buNone/>
            </a:pPr>
            <a:r>
              <a:rPr lang="en-US" smtClean="0"/>
              <a:t>3. The </a:t>
            </a:r>
            <a:r>
              <a:rPr lang="en-US" dirty="0"/>
              <a:t>yield to maturity (YTM) of a bond is that single rate that discounts the payments on the bond to the purchase price.</a:t>
            </a:r>
          </a:p>
          <a:p>
            <a:pPr marL="0" indent="0">
              <a:buNone/>
            </a:pPr>
            <a:endParaRPr lang="en-US" dirty="0"/>
          </a:p>
          <a:p>
            <a:pPr marL="609600" indent="-609600">
              <a:buFontTx/>
              <a:buAutoNum type="arabicPeriod" startAt="3"/>
            </a:pPr>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471472760"/>
              </p:ext>
            </p:extLst>
          </p:nvPr>
        </p:nvGraphicFramePr>
        <p:xfrm>
          <a:off x="2235427" y="3145745"/>
          <a:ext cx="5092700" cy="1204912"/>
        </p:xfrm>
        <a:graphic>
          <a:graphicData uri="http://schemas.openxmlformats.org/presentationml/2006/ole">
            <mc:AlternateContent xmlns:mc="http://schemas.openxmlformats.org/markup-compatibility/2006">
              <mc:Choice xmlns:v="urn:schemas-microsoft-com:vml" Requires="v">
                <p:oleObj spid="_x0000_s34830" name="Equation" r:id="rId4" imgW="2567880" imgH="596520" progId="Equation.3">
                  <p:embed/>
                </p:oleObj>
              </mc:Choice>
              <mc:Fallback>
                <p:oleObj name="Equation" r:id="rId4" imgW="2567880" imgH="5965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5427" y="3145745"/>
                        <a:ext cx="50927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86860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Value Bonds</a:t>
            </a:r>
            <a:endParaRPr lang="en-US" dirty="0"/>
          </a:p>
        </p:txBody>
      </p:sp>
      <p:sp>
        <p:nvSpPr>
          <p:cNvPr id="3" name="Content Placeholder 2"/>
          <p:cNvSpPr>
            <a:spLocks noGrp="1"/>
          </p:cNvSpPr>
          <p:nvPr>
            <p:ph idx="1"/>
          </p:nvPr>
        </p:nvSpPr>
        <p:spPr/>
        <p:txBody>
          <a:bodyPr/>
          <a:lstStyle/>
          <a:p>
            <a:r>
              <a:rPr lang="en-US" dirty="0"/>
              <a:t>Identify the size and timing of cash flows.</a:t>
            </a:r>
          </a:p>
          <a:p>
            <a:r>
              <a:rPr lang="en-US" dirty="0"/>
              <a:t>Discount at the correct discount rate.</a:t>
            </a:r>
          </a:p>
          <a:p>
            <a:pPr lvl="1"/>
            <a:r>
              <a:rPr lang="en-US" dirty="0"/>
              <a:t>If you know the price of a bond and the size and timing of cash flows, the </a:t>
            </a:r>
            <a:r>
              <a:rPr lang="en-US" i="1" dirty="0"/>
              <a:t>yield to maturity</a:t>
            </a:r>
            <a:r>
              <a:rPr lang="en-US" dirty="0"/>
              <a:t> is the discount rate.</a:t>
            </a:r>
          </a:p>
          <a:p>
            <a:pPr marL="0" indent="0">
              <a:buNone/>
            </a:pPr>
            <a:endParaRPr lang="en-US" dirty="0"/>
          </a:p>
        </p:txBody>
      </p:sp>
    </p:spTree>
    <p:extLst>
      <p:ext uri="{BB962C8B-B14F-4D97-AF65-F5344CB8AC3E}">
        <p14:creationId xmlns:p14="http://schemas.microsoft.com/office/powerpoint/2010/main" val="28178499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 Discount Bonds</a:t>
            </a:r>
            <a:endParaRPr lang="en-US" dirty="0"/>
          </a:p>
        </p:txBody>
      </p:sp>
      <p:sp>
        <p:nvSpPr>
          <p:cNvPr id="3" name="Content Placeholder 2"/>
          <p:cNvSpPr>
            <a:spLocks noGrp="1"/>
          </p:cNvSpPr>
          <p:nvPr>
            <p:ph idx="1"/>
          </p:nvPr>
        </p:nvSpPr>
        <p:spPr>
          <a:xfrm>
            <a:off x="498474" y="1415144"/>
            <a:ext cx="7316789" cy="1589313"/>
          </a:xfrm>
        </p:spPr>
        <p:txBody>
          <a:bodyPr>
            <a:normAutofit fontScale="92500" lnSpcReduction="20000"/>
          </a:bodyPr>
          <a:lstStyle/>
          <a:p>
            <a:pPr>
              <a:lnSpc>
                <a:spcPct val="90000"/>
              </a:lnSpc>
              <a:buFontTx/>
              <a:buNone/>
            </a:pPr>
            <a:r>
              <a:rPr lang="en-US" sz="2800" dirty="0" smtClean="0"/>
              <a:t>Information needed for valuing pure discount bonds:</a:t>
            </a:r>
          </a:p>
          <a:p>
            <a:pPr lvl="1">
              <a:lnSpc>
                <a:spcPct val="90000"/>
              </a:lnSpc>
            </a:pPr>
            <a:r>
              <a:rPr lang="en-US" sz="2400" dirty="0" smtClean="0"/>
              <a:t>Time to maturity (</a:t>
            </a:r>
            <a:r>
              <a:rPr lang="en-US" sz="2400" i="1" dirty="0" smtClean="0"/>
              <a:t>T</a:t>
            </a:r>
            <a:r>
              <a:rPr lang="en-US" sz="2400" dirty="0" smtClean="0"/>
              <a:t>) = Maturity date - today’s date</a:t>
            </a:r>
          </a:p>
          <a:p>
            <a:pPr lvl="1">
              <a:lnSpc>
                <a:spcPct val="90000"/>
              </a:lnSpc>
            </a:pPr>
            <a:r>
              <a:rPr lang="en-US" sz="2400" dirty="0" smtClean="0"/>
              <a:t>Face value (</a:t>
            </a:r>
            <a:r>
              <a:rPr lang="en-US" sz="2400" i="1" dirty="0" smtClean="0"/>
              <a:t>F</a:t>
            </a:r>
            <a:r>
              <a:rPr lang="en-US" sz="2400" dirty="0" smtClean="0"/>
              <a:t>)</a:t>
            </a:r>
          </a:p>
          <a:p>
            <a:pPr lvl="1">
              <a:lnSpc>
                <a:spcPct val="90000"/>
              </a:lnSpc>
            </a:pPr>
            <a:r>
              <a:rPr lang="en-US" sz="2400" dirty="0" smtClean="0"/>
              <a:t>Discount rate (</a:t>
            </a:r>
            <a:r>
              <a:rPr lang="en-US" sz="2400" i="1" dirty="0" smtClean="0"/>
              <a:t>r</a:t>
            </a:r>
            <a:r>
              <a:rPr lang="en-US" sz="2400" dirty="0" smtClean="0"/>
              <a:t>)</a:t>
            </a:r>
          </a:p>
          <a:p>
            <a:endParaRPr lang="en-US" dirty="0"/>
          </a:p>
        </p:txBody>
      </p:sp>
      <p:grpSp>
        <p:nvGrpSpPr>
          <p:cNvPr id="4" name="Group 64"/>
          <p:cNvGrpSpPr>
            <a:grpSpLocks/>
          </p:cNvGrpSpPr>
          <p:nvPr/>
        </p:nvGrpSpPr>
        <p:grpSpPr bwMode="auto">
          <a:xfrm>
            <a:off x="903288" y="3323772"/>
            <a:ext cx="7313612" cy="1425575"/>
            <a:chOff x="721" y="1920"/>
            <a:chExt cx="4607" cy="898"/>
          </a:xfrm>
        </p:grpSpPr>
        <p:sp>
          <p:nvSpPr>
            <p:cNvPr id="5" name="Text Box 39"/>
            <p:cNvSpPr txBox="1">
              <a:spLocks noChangeArrowheads="1"/>
            </p:cNvSpPr>
            <p:nvPr/>
          </p:nvSpPr>
          <p:spPr bwMode="auto">
            <a:xfrm>
              <a:off x="3600" y="2496"/>
              <a:ext cx="1728" cy="288"/>
            </a:xfrm>
            <a:prstGeom prst="rect">
              <a:avLst/>
            </a:prstGeom>
            <a:noFill/>
            <a:ln w="12700">
              <a:noFill/>
              <a:miter lim="800000"/>
              <a:headEnd type="none" w="sm" len="sm"/>
              <a:tailEnd type="none" w="sm" len="sm"/>
            </a:ln>
            <a:effectLst/>
          </p:spPr>
          <p:txBody>
            <a:bodyPr>
              <a:spAutoFit/>
            </a:bodyPr>
            <a:lstStyle/>
            <a:p>
              <a:pPr eaLnBrk="0" hangingPunct="0">
                <a:spcBef>
                  <a:spcPct val="50000"/>
                </a:spcBef>
              </a:pPr>
              <a:endParaRPr lang="en-US">
                <a:latin typeface="Book Antiqua" pitchFamily="18" charset="0"/>
              </a:endParaRPr>
            </a:p>
          </p:txBody>
        </p:sp>
        <p:sp>
          <p:nvSpPr>
            <p:cNvPr id="6" name="Line 41"/>
            <p:cNvSpPr>
              <a:spLocks noChangeShapeType="1"/>
            </p:cNvSpPr>
            <p:nvPr/>
          </p:nvSpPr>
          <p:spPr bwMode="auto">
            <a:xfrm>
              <a:off x="816" y="2393"/>
              <a:ext cx="1968" cy="0"/>
            </a:xfrm>
            <a:prstGeom prst="line">
              <a:avLst/>
            </a:prstGeom>
            <a:noFill/>
            <a:ln w="38100">
              <a:solidFill>
                <a:schemeClr val="tx1"/>
              </a:solidFill>
              <a:round/>
              <a:headEnd type="none" w="sm" len="sm"/>
              <a:tailEnd type="none" w="sm" len="sm"/>
            </a:ln>
            <a:effectLst/>
          </p:spPr>
          <p:txBody>
            <a:bodyPr/>
            <a:lstStyle/>
            <a:p>
              <a:endParaRPr lang="en-US"/>
            </a:p>
          </p:txBody>
        </p:sp>
        <p:sp>
          <p:nvSpPr>
            <p:cNvPr id="7" name="Line 42"/>
            <p:cNvSpPr>
              <a:spLocks noChangeShapeType="1"/>
            </p:cNvSpPr>
            <p:nvPr/>
          </p:nvSpPr>
          <p:spPr bwMode="auto">
            <a:xfrm>
              <a:off x="3312" y="2393"/>
              <a:ext cx="1680" cy="0"/>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8" name="Object 43"/>
            <p:cNvGraphicFramePr>
              <a:graphicFrameLocks noChangeAspect="1"/>
            </p:cNvGraphicFramePr>
            <p:nvPr/>
          </p:nvGraphicFramePr>
          <p:xfrm>
            <a:off x="2928" y="2337"/>
            <a:ext cx="260" cy="111"/>
          </p:xfrm>
          <a:graphic>
            <a:graphicData uri="http://schemas.openxmlformats.org/presentationml/2006/ole">
              <mc:AlternateContent xmlns:mc="http://schemas.openxmlformats.org/markup-compatibility/2006">
                <mc:Choice xmlns:v="urn:schemas-microsoft-com:vml" Requires="v">
                  <p:oleObj spid="_x0000_s29842" name="Equation" r:id="rId4" imgW="177480" imgH="75960" progId="Equation.3">
                    <p:embed/>
                  </p:oleObj>
                </mc:Choice>
                <mc:Fallback>
                  <p:oleObj name="Equation" r:id="rId4" imgW="177480" imgH="75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 y="2337"/>
                          <a:ext cx="260" cy="1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Line 45"/>
            <p:cNvSpPr>
              <a:spLocks noChangeShapeType="1"/>
            </p:cNvSpPr>
            <p:nvPr/>
          </p:nvSpPr>
          <p:spPr bwMode="auto">
            <a:xfrm>
              <a:off x="816"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0" name="Object 46"/>
            <p:cNvGraphicFramePr>
              <a:graphicFrameLocks noChangeAspect="1"/>
            </p:cNvGraphicFramePr>
            <p:nvPr/>
          </p:nvGraphicFramePr>
          <p:xfrm>
            <a:off x="721" y="2618"/>
            <a:ext cx="142" cy="200"/>
          </p:xfrm>
          <a:graphic>
            <a:graphicData uri="http://schemas.openxmlformats.org/presentationml/2006/ole">
              <mc:AlternateContent xmlns:mc="http://schemas.openxmlformats.org/markup-compatibility/2006">
                <mc:Choice xmlns:v="urn:schemas-microsoft-com:vml" Requires="v">
                  <p:oleObj spid="_x0000_s29843" name="Equation" r:id="rId6" imgW="126720" imgH="177480" progId="Equation.3">
                    <p:embed/>
                  </p:oleObj>
                </mc:Choice>
                <mc:Fallback>
                  <p:oleObj name="Equation" r:id="rId6" imgW="12672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1" y="2618"/>
                          <a:ext cx="142"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48"/>
            <p:cNvGraphicFramePr>
              <a:graphicFrameLocks noChangeAspect="1"/>
            </p:cNvGraphicFramePr>
            <p:nvPr/>
          </p:nvGraphicFramePr>
          <p:xfrm>
            <a:off x="1403" y="1929"/>
            <a:ext cx="279" cy="260"/>
          </p:xfrm>
          <a:graphic>
            <a:graphicData uri="http://schemas.openxmlformats.org/presentationml/2006/ole">
              <mc:AlternateContent xmlns:mc="http://schemas.openxmlformats.org/markup-compatibility/2006">
                <mc:Choice xmlns:v="urn:schemas-microsoft-com:vml" Requires="v">
                  <p:oleObj spid="_x0000_s29844" name="Equation" r:id="rId8" imgW="190440" imgH="177480" progId="Equation.3">
                    <p:embed/>
                  </p:oleObj>
                </mc:Choice>
                <mc:Fallback>
                  <p:oleObj name="Equation" r:id="rId8" imgW="190440" imgH="177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03" y="1929"/>
                          <a:ext cx="279"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Line 49"/>
            <p:cNvSpPr>
              <a:spLocks noChangeShapeType="1"/>
            </p:cNvSpPr>
            <p:nvPr/>
          </p:nvSpPr>
          <p:spPr bwMode="auto">
            <a:xfrm>
              <a:off x="1542"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3" name="Object 50"/>
            <p:cNvGraphicFramePr>
              <a:graphicFrameLocks noChangeAspect="1"/>
            </p:cNvGraphicFramePr>
            <p:nvPr/>
          </p:nvGraphicFramePr>
          <p:xfrm>
            <a:off x="1493" y="2625"/>
            <a:ext cx="100" cy="186"/>
          </p:xfrm>
          <a:graphic>
            <a:graphicData uri="http://schemas.openxmlformats.org/presentationml/2006/ole">
              <mc:AlternateContent xmlns:mc="http://schemas.openxmlformats.org/markup-compatibility/2006">
                <mc:Choice xmlns:v="urn:schemas-microsoft-com:vml" Requires="v">
                  <p:oleObj spid="_x0000_s29845" name="Equation" r:id="rId10" imgW="88560" imgH="164880" progId="Equation.3">
                    <p:embed/>
                  </p:oleObj>
                </mc:Choice>
                <mc:Fallback>
                  <p:oleObj name="Equation" r:id="rId10" imgW="88560" imgH="1648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93" y="2625"/>
                          <a:ext cx="100"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52"/>
            <p:cNvGraphicFramePr>
              <a:graphicFrameLocks noChangeAspect="1"/>
            </p:cNvGraphicFramePr>
            <p:nvPr/>
          </p:nvGraphicFramePr>
          <p:xfrm>
            <a:off x="2380" y="1922"/>
            <a:ext cx="280" cy="259"/>
          </p:xfrm>
          <a:graphic>
            <a:graphicData uri="http://schemas.openxmlformats.org/presentationml/2006/ole">
              <mc:AlternateContent xmlns:mc="http://schemas.openxmlformats.org/markup-compatibility/2006">
                <mc:Choice xmlns:v="urn:schemas-microsoft-com:vml" Requires="v">
                  <p:oleObj spid="_x0000_s29846" name="Equation" r:id="rId12" imgW="190440" imgH="177480" progId="Equation.3">
                    <p:embed/>
                  </p:oleObj>
                </mc:Choice>
                <mc:Fallback>
                  <p:oleObj name="Equation" r:id="rId12" imgW="190440" imgH="17748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80" y="1922"/>
                          <a:ext cx="280" cy="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Line 53"/>
            <p:cNvSpPr>
              <a:spLocks noChangeShapeType="1"/>
            </p:cNvSpPr>
            <p:nvPr/>
          </p:nvSpPr>
          <p:spPr bwMode="auto">
            <a:xfrm>
              <a:off x="2520"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6" name="Object 54"/>
            <p:cNvGraphicFramePr>
              <a:graphicFrameLocks noChangeAspect="1"/>
            </p:cNvGraphicFramePr>
            <p:nvPr/>
          </p:nvGraphicFramePr>
          <p:xfrm>
            <a:off x="2445" y="2614"/>
            <a:ext cx="150" cy="196"/>
          </p:xfrm>
          <a:graphic>
            <a:graphicData uri="http://schemas.openxmlformats.org/presentationml/2006/ole">
              <mc:AlternateContent xmlns:mc="http://schemas.openxmlformats.org/markup-compatibility/2006">
                <mc:Choice xmlns:v="urn:schemas-microsoft-com:vml" Requires="v">
                  <p:oleObj spid="_x0000_s29847" name="Equation" r:id="rId14" imgW="126720" imgH="164880" progId="Equation.3">
                    <p:embed/>
                  </p:oleObj>
                </mc:Choice>
                <mc:Fallback>
                  <p:oleObj name="Equation" r:id="rId14" imgW="126720" imgH="1648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45" y="2614"/>
                          <a:ext cx="150" cy="1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56"/>
            <p:cNvGraphicFramePr>
              <a:graphicFrameLocks noChangeAspect="1"/>
            </p:cNvGraphicFramePr>
            <p:nvPr/>
          </p:nvGraphicFramePr>
          <p:xfrm>
            <a:off x="3598" y="1920"/>
            <a:ext cx="279" cy="260"/>
          </p:xfrm>
          <a:graphic>
            <a:graphicData uri="http://schemas.openxmlformats.org/presentationml/2006/ole">
              <mc:AlternateContent xmlns:mc="http://schemas.openxmlformats.org/markup-compatibility/2006">
                <mc:Choice xmlns:v="urn:schemas-microsoft-com:vml" Requires="v">
                  <p:oleObj spid="_x0000_s29848" name="Equation" r:id="rId16" imgW="190440" imgH="177480" progId="Equation.3">
                    <p:embed/>
                  </p:oleObj>
                </mc:Choice>
                <mc:Fallback>
                  <p:oleObj name="Equation" r:id="rId16" imgW="19044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98" y="1920"/>
                          <a:ext cx="279"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Line 57"/>
            <p:cNvSpPr>
              <a:spLocks noChangeShapeType="1"/>
            </p:cNvSpPr>
            <p:nvPr/>
          </p:nvSpPr>
          <p:spPr bwMode="auto">
            <a:xfrm>
              <a:off x="3738"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9" name="Object 58"/>
            <p:cNvGraphicFramePr>
              <a:graphicFrameLocks noChangeAspect="1"/>
            </p:cNvGraphicFramePr>
            <p:nvPr/>
          </p:nvGraphicFramePr>
          <p:xfrm>
            <a:off x="3559" y="2625"/>
            <a:ext cx="357" cy="186"/>
          </p:xfrm>
          <a:graphic>
            <a:graphicData uri="http://schemas.openxmlformats.org/presentationml/2006/ole">
              <mc:AlternateContent xmlns:mc="http://schemas.openxmlformats.org/markup-compatibility/2006">
                <mc:Choice xmlns:v="urn:schemas-microsoft-com:vml" Requires="v">
                  <p:oleObj spid="_x0000_s29849" name="Equation" r:id="rId18" imgW="317160" imgH="164880" progId="Equation.3">
                    <p:embed/>
                  </p:oleObj>
                </mc:Choice>
                <mc:Fallback>
                  <p:oleObj name="Equation" r:id="rId18" imgW="317160" imgH="16488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559" y="2625"/>
                          <a:ext cx="357"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0" name="Group 63"/>
            <p:cNvGrpSpPr>
              <a:grpSpLocks/>
            </p:cNvGrpSpPr>
            <p:nvPr/>
          </p:nvGrpSpPr>
          <p:grpSpPr bwMode="auto">
            <a:xfrm>
              <a:off x="4822" y="1950"/>
              <a:ext cx="354" cy="860"/>
              <a:chOff x="4822" y="1950"/>
              <a:chExt cx="354" cy="860"/>
            </a:xfrm>
          </p:grpSpPr>
          <p:graphicFrame>
            <p:nvGraphicFramePr>
              <p:cNvPr id="21" name="Object 60"/>
              <p:cNvGraphicFramePr>
                <a:graphicFrameLocks noChangeAspect="1"/>
              </p:cNvGraphicFramePr>
              <p:nvPr/>
            </p:nvGraphicFramePr>
            <p:xfrm>
              <a:off x="4822" y="1950"/>
              <a:ext cx="354" cy="259"/>
            </p:xfrm>
            <a:graphic>
              <a:graphicData uri="http://schemas.openxmlformats.org/presentationml/2006/ole">
                <mc:AlternateContent xmlns:mc="http://schemas.openxmlformats.org/markup-compatibility/2006">
                  <mc:Choice xmlns:v="urn:schemas-microsoft-com:vml" Requires="v">
                    <p:oleObj spid="_x0000_s29850" name="Equation" r:id="rId20" imgW="241200" imgH="177480" progId="Equation.3">
                      <p:embed/>
                    </p:oleObj>
                  </mc:Choice>
                  <mc:Fallback>
                    <p:oleObj name="Equation" r:id="rId20" imgW="241200" imgH="17748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822" y="1950"/>
                            <a:ext cx="354" cy="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Line 61"/>
              <p:cNvSpPr>
                <a:spLocks noChangeShapeType="1"/>
              </p:cNvSpPr>
              <p:nvPr/>
            </p:nvSpPr>
            <p:spPr bwMode="auto">
              <a:xfrm>
                <a:off x="4992"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23" name="Object 62"/>
              <p:cNvGraphicFramePr>
                <a:graphicFrameLocks noChangeAspect="1"/>
              </p:cNvGraphicFramePr>
              <p:nvPr/>
            </p:nvGraphicFramePr>
            <p:xfrm>
              <a:off x="4909" y="2614"/>
              <a:ext cx="166" cy="196"/>
            </p:xfrm>
            <a:graphic>
              <a:graphicData uri="http://schemas.openxmlformats.org/presentationml/2006/ole">
                <mc:AlternateContent xmlns:mc="http://schemas.openxmlformats.org/markup-compatibility/2006">
                  <mc:Choice xmlns:v="urn:schemas-microsoft-com:vml" Requires="v">
                    <p:oleObj spid="_x0000_s29851" name="Equation" r:id="rId22" imgW="139680" imgH="164880" progId="Equation.3">
                      <p:embed/>
                    </p:oleObj>
                  </mc:Choice>
                  <mc:Fallback>
                    <p:oleObj name="Equation" r:id="rId22" imgW="139680" imgH="16488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909" y="2614"/>
                            <a:ext cx="166" cy="1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24" name="Rectangle 14"/>
          <p:cNvSpPr>
            <a:spLocks noChangeArrowheads="1"/>
          </p:cNvSpPr>
          <p:nvPr/>
        </p:nvSpPr>
        <p:spPr bwMode="auto">
          <a:xfrm>
            <a:off x="990600" y="4833257"/>
            <a:ext cx="7162800" cy="457200"/>
          </a:xfrm>
          <a:prstGeom prst="rect">
            <a:avLst/>
          </a:prstGeom>
          <a:noFill/>
          <a:ln w="12700">
            <a:noFill/>
            <a:miter lim="800000"/>
            <a:headEnd/>
            <a:tailEnd/>
          </a:ln>
          <a:effectLst/>
        </p:spPr>
        <p:txBody>
          <a:bodyPr lIns="90488" tIns="44450" rIns="90488" bIns="44450"/>
          <a:lstStyle/>
          <a:p>
            <a:pPr marL="342900" indent="-342900" eaLnBrk="0" hangingPunct="0">
              <a:lnSpc>
                <a:spcPct val="90000"/>
              </a:lnSpc>
              <a:spcBef>
                <a:spcPct val="20000"/>
              </a:spcBef>
              <a:buSzPct val="90000"/>
              <a:buFont typeface="Symbol" pitchFamily="18" charset="2"/>
              <a:buNone/>
            </a:pPr>
            <a:r>
              <a:rPr lang="en-US" sz="2500" dirty="0"/>
              <a:t>Present value of a pure discount bond at time 0:</a:t>
            </a:r>
          </a:p>
        </p:txBody>
      </p:sp>
      <p:graphicFrame>
        <p:nvGraphicFramePr>
          <p:cNvPr id="25" name="Object 24"/>
          <p:cNvGraphicFramePr>
            <a:graphicFrameLocks noChangeAspect="1"/>
          </p:cNvGraphicFramePr>
          <p:nvPr>
            <p:extLst>
              <p:ext uri="{D42A27DB-BD31-4B8C-83A1-F6EECF244321}">
                <p14:modId xmlns:p14="http://schemas.microsoft.com/office/powerpoint/2010/main" val="4005994728"/>
              </p:ext>
            </p:extLst>
          </p:nvPr>
        </p:nvGraphicFramePr>
        <p:xfrm>
          <a:off x="3390900" y="5533572"/>
          <a:ext cx="2362200" cy="1128713"/>
        </p:xfrm>
        <a:graphic>
          <a:graphicData uri="http://schemas.openxmlformats.org/presentationml/2006/ole">
            <mc:AlternateContent xmlns:mc="http://schemas.openxmlformats.org/markup-compatibility/2006">
              <mc:Choice xmlns:v="urn:schemas-microsoft-com:vml" Requires="v">
                <p:oleObj spid="_x0000_s29852" name="Equation" r:id="rId24" imgW="28056600" imgH="13388040" progId="Equation.3">
                  <p:embed/>
                </p:oleObj>
              </mc:Choice>
              <mc:Fallback>
                <p:oleObj name="Equation" r:id="rId24" imgW="28056600" imgH="13388040" progId="Equation.3">
                  <p:embed/>
                  <p:pic>
                    <p:nvPicPr>
                      <p:cNvPr id="0" name="Object 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390900" y="5533572"/>
                        <a:ext cx="23622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229177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 calcmode="lin" valueType="num">
                                      <p:cBhvr additive="base">
                                        <p:cTn id="12"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 Discount Bonds: Example</a:t>
            </a:r>
            <a:endParaRPr lang="en-US" dirty="0"/>
          </a:p>
        </p:txBody>
      </p:sp>
      <p:sp>
        <p:nvSpPr>
          <p:cNvPr id="3" name="Content Placeholder 2"/>
          <p:cNvSpPr>
            <a:spLocks noGrp="1"/>
          </p:cNvSpPr>
          <p:nvPr>
            <p:ph idx="1"/>
          </p:nvPr>
        </p:nvSpPr>
        <p:spPr>
          <a:xfrm>
            <a:off x="396874" y="1476828"/>
            <a:ext cx="7556313" cy="1008743"/>
          </a:xfrm>
        </p:spPr>
        <p:txBody>
          <a:bodyPr/>
          <a:lstStyle/>
          <a:p>
            <a:r>
              <a:rPr lang="en-US" dirty="0"/>
              <a:t>Find the value of a 30-year zero-coupon bond with a $1,000 par value and a YTM of 6%.</a:t>
            </a:r>
          </a:p>
          <a:p>
            <a:endParaRPr lang="en-US" dirty="0"/>
          </a:p>
        </p:txBody>
      </p:sp>
      <p:grpSp>
        <p:nvGrpSpPr>
          <p:cNvPr id="4" name="Group 47"/>
          <p:cNvGrpSpPr>
            <a:grpSpLocks/>
          </p:cNvGrpSpPr>
          <p:nvPr/>
        </p:nvGrpSpPr>
        <p:grpSpPr bwMode="auto">
          <a:xfrm>
            <a:off x="713734" y="2563813"/>
            <a:ext cx="7332662" cy="1425575"/>
            <a:chOff x="721" y="1920"/>
            <a:chExt cx="4619" cy="898"/>
          </a:xfrm>
        </p:grpSpPr>
        <p:grpSp>
          <p:nvGrpSpPr>
            <p:cNvPr id="5" name="Group 26"/>
            <p:cNvGrpSpPr>
              <a:grpSpLocks/>
            </p:cNvGrpSpPr>
            <p:nvPr/>
          </p:nvGrpSpPr>
          <p:grpSpPr bwMode="auto">
            <a:xfrm>
              <a:off x="5224" y="2196"/>
              <a:ext cx="116" cy="288"/>
              <a:chOff x="-261878" y="902"/>
              <a:chExt cx="534412" cy="17242"/>
            </a:xfrm>
          </p:grpSpPr>
          <p:sp>
            <p:nvSpPr>
              <p:cNvPr id="23" name="Text Box 7"/>
              <p:cNvSpPr txBox="1">
                <a:spLocks noChangeArrowheads="1"/>
              </p:cNvSpPr>
              <p:nvPr/>
            </p:nvSpPr>
            <p:spPr bwMode="auto">
              <a:xfrm>
                <a:off x="-261878" y="902"/>
                <a:ext cx="534412" cy="17242"/>
              </a:xfrm>
              <a:prstGeom prst="rect">
                <a:avLst/>
              </a:prstGeom>
              <a:noFill/>
              <a:ln w="12700">
                <a:noFill/>
                <a:miter lim="800000"/>
                <a:headEnd type="none" w="sm" len="sm"/>
                <a:tailEnd type="none" w="sm" len="sm"/>
              </a:ln>
              <a:effectLst/>
            </p:spPr>
            <p:txBody>
              <a:bodyPr>
                <a:spAutoFit/>
              </a:bodyPr>
              <a:lstStyle/>
              <a:p>
                <a:pPr eaLnBrk="0" hangingPunct="0">
                  <a:spcBef>
                    <a:spcPct val="50000"/>
                  </a:spcBef>
                </a:pPr>
                <a:endParaRPr lang="en-US">
                  <a:latin typeface="Book Antiqua" pitchFamily="18" charset="0"/>
                </a:endParaRPr>
              </a:p>
            </p:txBody>
          </p:sp>
          <p:sp>
            <p:nvSpPr>
              <p:cNvPr id="24" name="Line 8"/>
              <p:cNvSpPr>
                <a:spLocks noChangeShapeType="1"/>
              </p:cNvSpPr>
              <p:nvPr/>
            </p:nvSpPr>
            <p:spPr bwMode="auto">
              <a:xfrm>
                <a:off x="816" y="2393"/>
                <a:ext cx="1968" cy="0"/>
              </a:xfrm>
              <a:prstGeom prst="line">
                <a:avLst/>
              </a:prstGeom>
              <a:noFill/>
              <a:ln w="38100">
                <a:solidFill>
                  <a:schemeClr val="tx1"/>
                </a:solidFill>
                <a:round/>
                <a:headEnd type="none" w="sm" len="sm"/>
                <a:tailEnd type="none" w="sm" len="sm"/>
              </a:ln>
              <a:effectLst/>
            </p:spPr>
            <p:txBody>
              <a:bodyPr/>
              <a:lstStyle/>
              <a:p>
                <a:endParaRPr lang="en-US"/>
              </a:p>
            </p:txBody>
          </p:sp>
          <p:sp>
            <p:nvSpPr>
              <p:cNvPr id="25" name="Line 9"/>
              <p:cNvSpPr>
                <a:spLocks noChangeShapeType="1"/>
              </p:cNvSpPr>
              <p:nvPr/>
            </p:nvSpPr>
            <p:spPr bwMode="auto">
              <a:xfrm>
                <a:off x="3312" y="2393"/>
                <a:ext cx="1680" cy="0"/>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26" name="Object 10"/>
              <p:cNvGraphicFramePr>
                <a:graphicFrameLocks noChangeAspect="1"/>
              </p:cNvGraphicFramePr>
              <p:nvPr/>
            </p:nvGraphicFramePr>
            <p:xfrm>
              <a:off x="2928" y="2337"/>
              <a:ext cx="260" cy="111"/>
            </p:xfrm>
            <a:graphic>
              <a:graphicData uri="http://schemas.openxmlformats.org/presentationml/2006/ole">
                <mc:AlternateContent xmlns:mc="http://schemas.openxmlformats.org/markup-compatibility/2006">
                  <mc:Choice xmlns:v="urn:schemas-microsoft-com:vml" Requires="v">
                    <p:oleObj spid="_x0000_s30996" name="Equation" r:id="rId4" imgW="177480" imgH="75960" progId="Equation.3">
                      <p:embed/>
                    </p:oleObj>
                  </mc:Choice>
                  <mc:Fallback>
                    <p:oleObj name="Equation" r:id="rId4" imgW="177480" imgH="75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 y="2337"/>
                            <a:ext cx="260" cy="1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Line 11"/>
              <p:cNvSpPr>
                <a:spLocks noChangeShapeType="1"/>
              </p:cNvSpPr>
              <p:nvPr/>
            </p:nvSpPr>
            <p:spPr bwMode="auto">
              <a:xfrm>
                <a:off x="816"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28" name="Object 12"/>
              <p:cNvGraphicFramePr>
                <a:graphicFrameLocks noChangeAspect="1"/>
              </p:cNvGraphicFramePr>
              <p:nvPr/>
            </p:nvGraphicFramePr>
            <p:xfrm>
              <a:off x="721" y="2618"/>
              <a:ext cx="142" cy="200"/>
            </p:xfrm>
            <a:graphic>
              <a:graphicData uri="http://schemas.openxmlformats.org/presentationml/2006/ole">
                <mc:AlternateContent xmlns:mc="http://schemas.openxmlformats.org/markup-compatibility/2006">
                  <mc:Choice xmlns:v="urn:schemas-microsoft-com:vml" Requires="v">
                    <p:oleObj spid="_x0000_s30997" name="Equation" r:id="rId6" imgW="126720" imgH="177480" progId="Equation.3">
                      <p:embed/>
                    </p:oleObj>
                  </mc:Choice>
                  <mc:Fallback>
                    <p:oleObj name="Equation" r:id="rId6" imgW="12672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1" y="2618"/>
                            <a:ext cx="142"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13"/>
              <p:cNvGraphicFramePr>
                <a:graphicFrameLocks noChangeAspect="1"/>
              </p:cNvGraphicFramePr>
              <p:nvPr/>
            </p:nvGraphicFramePr>
            <p:xfrm>
              <a:off x="1403" y="1929"/>
              <a:ext cx="279" cy="260"/>
            </p:xfrm>
            <a:graphic>
              <a:graphicData uri="http://schemas.openxmlformats.org/presentationml/2006/ole">
                <mc:AlternateContent xmlns:mc="http://schemas.openxmlformats.org/markup-compatibility/2006">
                  <mc:Choice xmlns:v="urn:schemas-microsoft-com:vml" Requires="v">
                    <p:oleObj spid="_x0000_s30998" name="Equation" r:id="rId8" imgW="190440" imgH="177480" progId="Equation.3">
                      <p:embed/>
                    </p:oleObj>
                  </mc:Choice>
                  <mc:Fallback>
                    <p:oleObj name="Equation" r:id="rId8" imgW="190440" imgH="177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03" y="1929"/>
                            <a:ext cx="279"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Line 14"/>
              <p:cNvSpPr>
                <a:spLocks noChangeShapeType="1"/>
              </p:cNvSpPr>
              <p:nvPr/>
            </p:nvSpPr>
            <p:spPr bwMode="auto">
              <a:xfrm>
                <a:off x="1542"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31" name="Object 15"/>
              <p:cNvGraphicFramePr>
                <a:graphicFrameLocks noChangeAspect="1"/>
              </p:cNvGraphicFramePr>
              <p:nvPr/>
            </p:nvGraphicFramePr>
            <p:xfrm>
              <a:off x="1493" y="2625"/>
              <a:ext cx="100" cy="186"/>
            </p:xfrm>
            <a:graphic>
              <a:graphicData uri="http://schemas.openxmlformats.org/presentationml/2006/ole">
                <mc:AlternateContent xmlns:mc="http://schemas.openxmlformats.org/markup-compatibility/2006">
                  <mc:Choice xmlns:v="urn:schemas-microsoft-com:vml" Requires="v">
                    <p:oleObj spid="_x0000_s30999" name="Equation" r:id="rId10" imgW="88560" imgH="164880" progId="Equation.3">
                      <p:embed/>
                    </p:oleObj>
                  </mc:Choice>
                  <mc:Fallback>
                    <p:oleObj name="Equation" r:id="rId10" imgW="88560" imgH="1648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93" y="2625"/>
                            <a:ext cx="100"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16"/>
              <p:cNvGraphicFramePr>
                <a:graphicFrameLocks noChangeAspect="1"/>
              </p:cNvGraphicFramePr>
              <p:nvPr/>
            </p:nvGraphicFramePr>
            <p:xfrm>
              <a:off x="2380" y="1922"/>
              <a:ext cx="280" cy="259"/>
            </p:xfrm>
            <a:graphic>
              <a:graphicData uri="http://schemas.openxmlformats.org/presentationml/2006/ole">
                <mc:AlternateContent xmlns:mc="http://schemas.openxmlformats.org/markup-compatibility/2006">
                  <mc:Choice xmlns:v="urn:schemas-microsoft-com:vml" Requires="v">
                    <p:oleObj spid="_x0000_s31000" name="Equation" r:id="rId12" imgW="190440" imgH="177480" progId="Equation.3">
                      <p:embed/>
                    </p:oleObj>
                  </mc:Choice>
                  <mc:Fallback>
                    <p:oleObj name="Equation" r:id="rId12" imgW="190440" imgH="17748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80" y="1922"/>
                            <a:ext cx="280" cy="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Line 17"/>
              <p:cNvSpPr>
                <a:spLocks noChangeShapeType="1"/>
              </p:cNvSpPr>
              <p:nvPr/>
            </p:nvSpPr>
            <p:spPr bwMode="auto">
              <a:xfrm>
                <a:off x="2520"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34" name="Object 18"/>
              <p:cNvGraphicFramePr>
                <a:graphicFrameLocks noChangeAspect="1"/>
              </p:cNvGraphicFramePr>
              <p:nvPr/>
            </p:nvGraphicFramePr>
            <p:xfrm>
              <a:off x="2445" y="2614"/>
              <a:ext cx="150" cy="196"/>
            </p:xfrm>
            <a:graphic>
              <a:graphicData uri="http://schemas.openxmlformats.org/presentationml/2006/ole">
                <mc:AlternateContent xmlns:mc="http://schemas.openxmlformats.org/markup-compatibility/2006">
                  <mc:Choice xmlns:v="urn:schemas-microsoft-com:vml" Requires="v">
                    <p:oleObj spid="_x0000_s31001" name="Equation" r:id="rId14" imgW="126720" imgH="164880" progId="Equation.3">
                      <p:embed/>
                    </p:oleObj>
                  </mc:Choice>
                  <mc:Fallback>
                    <p:oleObj name="Equation" r:id="rId14" imgW="126720" imgH="1648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45" y="2614"/>
                            <a:ext cx="150" cy="1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19"/>
              <p:cNvGraphicFramePr>
                <a:graphicFrameLocks noChangeAspect="1"/>
              </p:cNvGraphicFramePr>
              <p:nvPr/>
            </p:nvGraphicFramePr>
            <p:xfrm>
              <a:off x="3598" y="1920"/>
              <a:ext cx="279" cy="260"/>
            </p:xfrm>
            <a:graphic>
              <a:graphicData uri="http://schemas.openxmlformats.org/presentationml/2006/ole">
                <mc:AlternateContent xmlns:mc="http://schemas.openxmlformats.org/markup-compatibility/2006">
                  <mc:Choice xmlns:v="urn:schemas-microsoft-com:vml" Requires="v">
                    <p:oleObj spid="_x0000_s31002" name="Equation" r:id="rId16" imgW="190440" imgH="177480" progId="Equation.3">
                      <p:embed/>
                    </p:oleObj>
                  </mc:Choice>
                  <mc:Fallback>
                    <p:oleObj name="Equation" r:id="rId16" imgW="19044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98" y="1920"/>
                            <a:ext cx="279"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20"/>
              <p:cNvSpPr>
                <a:spLocks noChangeShapeType="1"/>
              </p:cNvSpPr>
              <p:nvPr/>
            </p:nvSpPr>
            <p:spPr bwMode="auto">
              <a:xfrm>
                <a:off x="3738"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37" name="Object 21"/>
              <p:cNvGraphicFramePr>
                <a:graphicFrameLocks noChangeAspect="1"/>
              </p:cNvGraphicFramePr>
              <p:nvPr/>
            </p:nvGraphicFramePr>
            <p:xfrm>
              <a:off x="3559" y="2625"/>
              <a:ext cx="357" cy="186"/>
            </p:xfrm>
            <a:graphic>
              <a:graphicData uri="http://schemas.openxmlformats.org/presentationml/2006/ole">
                <mc:AlternateContent xmlns:mc="http://schemas.openxmlformats.org/markup-compatibility/2006">
                  <mc:Choice xmlns:v="urn:schemas-microsoft-com:vml" Requires="v">
                    <p:oleObj spid="_x0000_s31003" name="Equation" r:id="rId18" imgW="203040" imgH="177480" progId="Equation.3">
                      <p:embed/>
                    </p:oleObj>
                  </mc:Choice>
                  <mc:Fallback>
                    <p:oleObj name="Equation" r:id="rId18" imgW="203040" imgH="17748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559" y="2625"/>
                            <a:ext cx="357"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23"/>
              <p:cNvGraphicFramePr>
                <a:graphicFrameLocks noChangeAspect="1"/>
              </p:cNvGraphicFramePr>
              <p:nvPr/>
            </p:nvGraphicFramePr>
            <p:xfrm>
              <a:off x="4822" y="1950"/>
              <a:ext cx="354" cy="259"/>
            </p:xfrm>
            <a:graphic>
              <a:graphicData uri="http://schemas.openxmlformats.org/presentationml/2006/ole">
                <mc:AlternateContent xmlns:mc="http://schemas.openxmlformats.org/markup-compatibility/2006">
                  <mc:Choice xmlns:v="urn:schemas-microsoft-com:vml" Requires="v">
                    <p:oleObj spid="_x0000_s31004" name="Equation" r:id="rId20" imgW="444240" imgH="203040" progId="Equation.3">
                      <p:embed/>
                    </p:oleObj>
                  </mc:Choice>
                  <mc:Fallback>
                    <p:oleObj name="Equation" r:id="rId20" imgW="444240" imgH="20304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822" y="1950"/>
                            <a:ext cx="354" cy="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Line 24"/>
              <p:cNvSpPr>
                <a:spLocks noChangeShapeType="1"/>
              </p:cNvSpPr>
              <p:nvPr/>
            </p:nvSpPr>
            <p:spPr bwMode="auto">
              <a:xfrm>
                <a:off x="4992"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40" name="Object 25"/>
              <p:cNvGraphicFramePr>
                <a:graphicFrameLocks noChangeAspect="1"/>
              </p:cNvGraphicFramePr>
              <p:nvPr/>
            </p:nvGraphicFramePr>
            <p:xfrm>
              <a:off x="4909" y="2614"/>
              <a:ext cx="166" cy="196"/>
            </p:xfrm>
            <a:graphic>
              <a:graphicData uri="http://schemas.openxmlformats.org/presentationml/2006/ole">
                <mc:AlternateContent xmlns:mc="http://schemas.openxmlformats.org/markup-compatibility/2006">
                  <mc:Choice xmlns:v="urn:schemas-microsoft-com:vml" Requires="v">
                    <p:oleObj spid="_x0000_s31005" name="Equation" r:id="rId22" imgW="190440" imgH="177480" progId="Equation.3">
                      <p:embed/>
                    </p:oleObj>
                  </mc:Choice>
                  <mc:Fallback>
                    <p:oleObj name="Equation" r:id="rId22" imgW="190440" imgH="17748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909" y="2614"/>
                            <a:ext cx="166" cy="1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 name="Line 29"/>
            <p:cNvSpPr>
              <a:spLocks noChangeShapeType="1"/>
            </p:cNvSpPr>
            <p:nvPr/>
          </p:nvSpPr>
          <p:spPr bwMode="auto">
            <a:xfrm>
              <a:off x="816" y="2393"/>
              <a:ext cx="1968" cy="0"/>
            </a:xfrm>
            <a:prstGeom prst="line">
              <a:avLst/>
            </a:prstGeom>
            <a:noFill/>
            <a:ln w="38100">
              <a:solidFill>
                <a:schemeClr val="tx1"/>
              </a:solidFill>
              <a:round/>
              <a:headEnd type="none" w="sm" len="sm"/>
              <a:tailEnd type="none" w="sm" len="sm"/>
            </a:ln>
            <a:effectLst/>
          </p:spPr>
          <p:txBody>
            <a:bodyPr/>
            <a:lstStyle/>
            <a:p>
              <a:endParaRPr lang="en-US"/>
            </a:p>
          </p:txBody>
        </p:sp>
        <p:sp>
          <p:nvSpPr>
            <p:cNvPr id="7" name="Line 30"/>
            <p:cNvSpPr>
              <a:spLocks noChangeShapeType="1"/>
            </p:cNvSpPr>
            <p:nvPr/>
          </p:nvSpPr>
          <p:spPr bwMode="auto">
            <a:xfrm>
              <a:off x="3312" y="2393"/>
              <a:ext cx="1680" cy="0"/>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8" name="Object 31"/>
            <p:cNvGraphicFramePr>
              <a:graphicFrameLocks noChangeAspect="1"/>
            </p:cNvGraphicFramePr>
            <p:nvPr/>
          </p:nvGraphicFramePr>
          <p:xfrm>
            <a:off x="2928" y="2337"/>
            <a:ext cx="260" cy="111"/>
          </p:xfrm>
          <a:graphic>
            <a:graphicData uri="http://schemas.openxmlformats.org/presentationml/2006/ole">
              <mc:AlternateContent xmlns:mc="http://schemas.openxmlformats.org/markup-compatibility/2006">
                <mc:Choice xmlns:v="urn:schemas-microsoft-com:vml" Requires="v">
                  <p:oleObj spid="_x0000_s31006" name="Equation" r:id="rId24" imgW="177480" imgH="75960" progId="Equation.3">
                    <p:embed/>
                  </p:oleObj>
                </mc:Choice>
                <mc:Fallback>
                  <p:oleObj name="Equation" r:id="rId24" imgW="177480" imgH="75960"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928" y="2337"/>
                          <a:ext cx="260" cy="1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Line 32"/>
            <p:cNvSpPr>
              <a:spLocks noChangeShapeType="1"/>
            </p:cNvSpPr>
            <p:nvPr/>
          </p:nvSpPr>
          <p:spPr bwMode="auto">
            <a:xfrm>
              <a:off x="816"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0" name="Object 33"/>
            <p:cNvGraphicFramePr>
              <a:graphicFrameLocks noChangeAspect="1"/>
            </p:cNvGraphicFramePr>
            <p:nvPr/>
          </p:nvGraphicFramePr>
          <p:xfrm>
            <a:off x="721" y="2618"/>
            <a:ext cx="142" cy="200"/>
          </p:xfrm>
          <a:graphic>
            <a:graphicData uri="http://schemas.openxmlformats.org/presentationml/2006/ole">
              <mc:AlternateContent xmlns:mc="http://schemas.openxmlformats.org/markup-compatibility/2006">
                <mc:Choice xmlns:v="urn:schemas-microsoft-com:vml" Requires="v">
                  <p:oleObj spid="_x0000_s31007" name="Equation" r:id="rId26" imgW="126720" imgH="177480" progId="Equation.3">
                    <p:embed/>
                  </p:oleObj>
                </mc:Choice>
                <mc:Fallback>
                  <p:oleObj name="Equation" r:id="rId26" imgW="126720" imgH="177480"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721" y="2618"/>
                          <a:ext cx="142"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34"/>
            <p:cNvGraphicFramePr>
              <a:graphicFrameLocks noChangeAspect="1"/>
            </p:cNvGraphicFramePr>
            <p:nvPr/>
          </p:nvGraphicFramePr>
          <p:xfrm>
            <a:off x="1403" y="1929"/>
            <a:ext cx="279" cy="260"/>
          </p:xfrm>
          <a:graphic>
            <a:graphicData uri="http://schemas.openxmlformats.org/presentationml/2006/ole">
              <mc:AlternateContent xmlns:mc="http://schemas.openxmlformats.org/markup-compatibility/2006">
                <mc:Choice xmlns:v="urn:schemas-microsoft-com:vml" Requires="v">
                  <p:oleObj spid="_x0000_s31008" name="Equation" r:id="rId28" imgW="190440" imgH="177480" progId="Equation.3">
                    <p:embed/>
                  </p:oleObj>
                </mc:Choice>
                <mc:Fallback>
                  <p:oleObj name="Equation" r:id="rId28" imgW="190440" imgH="177480" progId="Equation.3">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403" y="1929"/>
                          <a:ext cx="279"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Line 35"/>
            <p:cNvSpPr>
              <a:spLocks noChangeShapeType="1"/>
            </p:cNvSpPr>
            <p:nvPr/>
          </p:nvSpPr>
          <p:spPr bwMode="auto">
            <a:xfrm>
              <a:off x="1542"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3" name="Object 36"/>
            <p:cNvGraphicFramePr>
              <a:graphicFrameLocks noChangeAspect="1"/>
            </p:cNvGraphicFramePr>
            <p:nvPr/>
          </p:nvGraphicFramePr>
          <p:xfrm>
            <a:off x="1493" y="2625"/>
            <a:ext cx="100" cy="186"/>
          </p:xfrm>
          <a:graphic>
            <a:graphicData uri="http://schemas.openxmlformats.org/presentationml/2006/ole">
              <mc:AlternateContent xmlns:mc="http://schemas.openxmlformats.org/markup-compatibility/2006">
                <mc:Choice xmlns:v="urn:schemas-microsoft-com:vml" Requires="v">
                  <p:oleObj spid="_x0000_s31009" name="Equation" r:id="rId30" imgW="88560" imgH="164880" progId="Equation.3">
                    <p:embed/>
                  </p:oleObj>
                </mc:Choice>
                <mc:Fallback>
                  <p:oleObj name="Equation" r:id="rId30" imgW="88560" imgH="164880" progId="Equation.3">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493" y="2625"/>
                          <a:ext cx="100"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37"/>
            <p:cNvGraphicFramePr>
              <a:graphicFrameLocks noChangeAspect="1"/>
            </p:cNvGraphicFramePr>
            <p:nvPr/>
          </p:nvGraphicFramePr>
          <p:xfrm>
            <a:off x="2380" y="1922"/>
            <a:ext cx="280" cy="259"/>
          </p:xfrm>
          <a:graphic>
            <a:graphicData uri="http://schemas.openxmlformats.org/presentationml/2006/ole">
              <mc:AlternateContent xmlns:mc="http://schemas.openxmlformats.org/markup-compatibility/2006">
                <mc:Choice xmlns:v="urn:schemas-microsoft-com:vml" Requires="v">
                  <p:oleObj spid="_x0000_s31010" name="Equation" r:id="rId32" imgW="190440" imgH="177480" progId="Equation.3">
                    <p:embed/>
                  </p:oleObj>
                </mc:Choice>
                <mc:Fallback>
                  <p:oleObj name="Equation" r:id="rId32" imgW="190440" imgH="177480" progId="Equation.3">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2380" y="1922"/>
                          <a:ext cx="280" cy="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Line 38"/>
            <p:cNvSpPr>
              <a:spLocks noChangeShapeType="1"/>
            </p:cNvSpPr>
            <p:nvPr/>
          </p:nvSpPr>
          <p:spPr bwMode="auto">
            <a:xfrm>
              <a:off x="2520"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6" name="Object 39"/>
            <p:cNvGraphicFramePr>
              <a:graphicFrameLocks noChangeAspect="1"/>
            </p:cNvGraphicFramePr>
            <p:nvPr/>
          </p:nvGraphicFramePr>
          <p:xfrm>
            <a:off x="2445" y="2614"/>
            <a:ext cx="150" cy="196"/>
          </p:xfrm>
          <a:graphic>
            <a:graphicData uri="http://schemas.openxmlformats.org/presentationml/2006/ole">
              <mc:AlternateContent xmlns:mc="http://schemas.openxmlformats.org/markup-compatibility/2006">
                <mc:Choice xmlns:v="urn:schemas-microsoft-com:vml" Requires="v">
                  <p:oleObj spid="_x0000_s31011" name="Equation" r:id="rId34" imgW="126720" imgH="164880" progId="Equation.3">
                    <p:embed/>
                  </p:oleObj>
                </mc:Choice>
                <mc:Fallback>
                  <p:oleObj name="Equation" r:id="rId34" imgW="126720" imgH="164880" progId="Equation.3">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445" y="2614"/>
                          <a:ext cx="150" cy="1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40"/>
            <p:cNvGraphicFramePr>
              <a:graphicFrameLocks noChangeAspect="1"/>
            </p:cNvGraphicFramePr>
            <p:nvPr/>
          </p:nvGraphicFramePr>
          <p:xfrm>
            <a:off x="3598" y="1920"/>
            <a:ext cx="279" cy="260"/>
          </p:xfrm>
          <a:graphic>
            <a:graphicData uri="http://schemas.openxmlformats.org/presentationml/2006/ole">
              <mc:AlternateContent xmlns:mc="http://schemas.openxmlformats.org/markup-compatibility/2006">
                <mc:Choice xmlns:v="urn:schemas-microsoft-com:vml" Requires="v">
                  <p:oleObj spid="_x0000_s31012" name="Equation" r:id="rId36" imgW="190440" imgH="177480" progId="Equation.3">
                    <p:embed/>
                  </p:oleObj>
                </mc:Choice>
                <mc:Fallback>
                  <p:oleObj name="Equation" r:id="rId36" imgW="190440" imgH="177480" progId="Equation.3">
                    <p:embed/>
                    <p:pic>
                      <p:nvPicPr>
                        <p:cNvPr id="0" name=""/>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598" y="1920"/>
                          <a:ext cx="279"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Line 41"/>
            <p:cNvSpPr>
              <a:spLocks noChangeShapeType="1"/>
            </p:cNvSpPr>
            <p:nvPr/>
          </p:nvSpPr>
          <p:spPr bwMode="auto">
            <a:xfrm>
              <a:off x="3738"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9" name="Object 42"/>
            <p:cNvGraphicFramePr>
              <a:graphicFrameLocks noChangeAspect="1"/>
            </p:cNvGraphicFramePr>
            <p:nvPr/>
          </p:nvGraphicFramePr>
          <p:xfrm>
            <a:off x="3623" y="2618"/>
            <a:ext cx="228" cy="200"/>
          </p:xfrm>
          <a:graphic>
            <a:graphicData uri="http://schemas.openxmlformats.org/presentationml/2006/ole">
              <mc:AlternateContent xmlns:mc="http://schemas.openxmlformats.org/markup-compatibility/2006">
                <mc:Choice xmlns:v="urn:schemas-microsoft-com:vml" Requires="v">
                  <p:oleObj spid="_x0000_s31013" name="Equation" r:id="rId38" imgW="203040" imgH="177480" progId="Equation.3">
                    <p:embed/>
                  </p:oleObj>
                </mc:Choice>
                <mc:Fallback>
                  <p:oleObj name="Equation" r:id="rId38" imgW="203040" imgH="177480" progId="Equation.3">
                    <p:embed/>
                    <p:pic>
                      <p:nvPicPr>
                        <p:cNvPr id="0" name=""/>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623" y="2618"/>
                          <a:ext cx="228"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44"/>
            <p:cNvGraphicFramePr>
              <a:graphicFrameLocks noChangeAspect="1"/>
            </p:cNvGraphicFramePr>
            <p:nvPr/>
          </p:nvGraphicFramePr>
          <p:xfrm>
            <a:off x="4673" y="1932"/>
            <a:ext cx="652" cy="296"/>
          </p:xfrm>
          <a:graphic>
            <a:graphicData uri="http://schemas.openxmlformats.org/presentationml/2006/ole">
              <mc:AlternateContent xmlns:mc="http://schemas.openxmlformats.org/markup-compatibility/2006">
                <mc:Choice xmlns:v="urn:schemas-microsoft-com:vml" Requires="v">
                  <p:oleObj spid="_x0000_s31014" name="Equation" r:id="rId40" imgW="444240" imgH="203040" progId="Equation.3">
                    <p:embed/>
                  </p:oleObj>
                </mc:Choice>
                <mc:Fallback>
                  <p:oleObj name="Equation" r:id="rId40" imgW="444240" imgH="203040" progId="Equation.3">
                    <p:embed/>
                    <p:pic>
                      <p:nvPicPr>
                        <p:cNvPr id="0" name=""/>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4673" y="1932"/>
                          <a:ext cx="652" cy="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Line 45"/>
            <p:cNvSpPr>
              <a:spLocks noChangeShapeType="1"/>
            </p:cNvSpPr>
            <p:nvPr/>
          </p:nvSpPr>
          <p:spPr bwMode="auto">
            <a:xfrm>
              <a:off x="4992"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22" name="Object 46"/>
            <p:cNvGraphicFramePr>
              <a:graphicFrameLocks noChangeAspect="1"/>
            </p:cNvGraphicFramePr>
            <p:nvPr/>
          </p:nvGraphicFramePr>
          <p:xfrm>
            <a:off x="4879" y="2607"/>
            <a:ext cx="226" cy="211"/>
          </p:xfrm>
          <a:graphic>
            <a:graphicData uri="http://schemas.openxmlformats.org/presentationml/2006/ole">
              <mc:AlternateContent xmlns:mc="http://schemas.openxmlformats.org/markup-compatibility/2006">
                <mc:Choice xmlns:v="urn:schemas-microsoft-com:vml" Requires="v">
                  <p:oleObj spid="_x0000_s31015" name="Equation" r:id="rId42" imgW="190440" imgH="177480" progId="Equation.3">
                    <p:embed/>
                  </p:oleObj>
                </mc:Choice>
                <mc:Fallback>
                  <p:oleObj name="Equation" r:id="rId42" imgW="190440" imgH="177480" progId="Equation.3">
                    <p:embed/>
                    <p:pic>
                      <p:nvPicPr>
                        <p:cNvPr id="0" name=""/>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4879" y="2607"/>
                          <a:ext cx="226" cy="2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1" name="Object 40"/>
          <p:cNvGraphicFramePr>
            <a:graphicFrameLocks noChangeAspect="1"/>
          </p:cNvGraphicFramePr>
          <p:nvPr>
            <p:extLst>
              <p:ext uri="{D42A27DB-BD31-4B8C-83A1-F6EECF244321}">
                <p14:modId xmlns:p14="http://schemas.microsoft.com/office/powerpoint/2010/main" val="4258099501"/>
              </p:ext>
            </p:extLst>
          </p:nvPr>
        </p:nvGraphicFramePr>
        <p:xfrm>
          <a:off x="1737671" y="4942114"/>
          <a:ext cx="5784850" cy="1128713"/>
        </p:xfrm>
        <a:graphic>
          <a:graphicData uri="http://schemas.openxmlformats.org/presentationml/2006/ole">
            <mc:AlternateContent xmlns:mc="http://schemas.openxmlformats.org/markup-compatibility/2006">
              <mc:Choice xmlns:v="urn:schemas-microsoft-com:vml" Requires="v">
                <p:oleObj spid="_x0000_s31016" name="Equation" r:id="rId44" imgW="68736600" imgH="13388040" progId="Equation.3">
                  <p:embed/>
                </p:oleObj>
              </mc:Choice>
              <mc:Fallback>
                <p:oleObj name="Equation" r:id="rId44" imgW="68736600" imgH="13388040" progId="Equation.3">
                  <p:embed/>
                  <p:pic>
                    <p:nvPicPr>
                      <p:cNvPr id="0" name="Object 4"/>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737671" y="4942114"/>
                        <a:ext cx="578485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786699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additive="base">
                                        <p:cTn id="12" dur="500" fill="hold"/>
                                        <p:tgtEl>
                                          <p:spTgt spid="41"/>
                                        </p:tgtEl>
                                        <p:attrNameLst>
                                          <p:attrName>ppt_x</p:attrName>
                                        </p:attrNameLst>
                                      </p:cBhvr>
                                      <p:tavLst>
                                        <p:tav tm="0">
                                          <p:val>
                                            <p:strVal val="#ppt_x"/>
                                          </p:val>
                                        </p:tav>
                                        <p:tav tm="100000">
                                          <p:val>
                                            <p:strVal val="#ppt_x"/>
                                          </p:val>
                                        </p:tav>
                                      </p:tavLst>
                                    </p:anim>
                                    <p:anim calcmode="lin" valueType="num">
                                      <p:cBhvr additive="base">
                                        <p:cTn id="13"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Pure Discount Bonds: Example</a:t>
            </a:r>
          </a:p>
        </p:txBody>
      </p:sp>
      <p:sp>
        <p:nvSpPr>
          <p:cNvPr id="3" name="Content Placeholder 2"/>
          <p:cNvSpPr>
            <a:spLocks noGrp="1"/>
          </p:cNvSpPr>
          <p:nvPr>
            <p:ph idx="1"/>
          </p:nvPr>
        </p:nvSpPr>
        <p:spPr>
          <a:xfrm>
            <a:off x="498474" y="1371600"/>
            <a:ext cx="7556313" cy="1008743"/>
          </a:xfrm>
        </p:spPr>
        <p:txBody>
          <a:bodyPr/>
          <a:lstStyle/>
          <a:p>
            <a:r>
              <a:rPr lang="en-US" dirty="0"/>
              <a:t>Find the value of a 30-year zero-coupon bond with a $1,000 par value and a YTM of 6</a:t>
            </a:r>
            <a:r>
              <a:rPr lang="en-US" dirty="0" smtClean="0"/>
              <a:t>%.</a:t>
            </a:r>
            <a:endParaRPr lang="en-US" dirty="0"/>
          </a:p>
        </p:txBody>
      </p:sp>
      <p:sp>
        <p:nvSpPr>
          <p:cNvPr id="4" name="Text Box 4"/>
          <p:cNvSpPr txBox="1">
            <a:spLocks noChangeArrowheads="1"/>
          </p:cNvSpPr>
          <p:nvPr/>
        </p:nvSpPr>
        <p:spPr bwMode="auto">
          <a:xfrm>
            <a:off x="2400300" y="4151314"/>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PMT</a:t>
            </a:r>
          </a:p>
        </p:txBody>
      </p:sp>
      <p:sp>
        <p:nvSpPr>
          <p:cNvPr id="5" name="Text Box 5"/>
          <p:cNvSpPr txBox="1">
            <a:spLocks noChangeArrowheads="1"/>
          </p:cNvSpPr>
          <p:nvPr/>
        </p:nvSpPr>
        <p:spPr bwMode="auto">
          <a:xfrm>
            <a:off x="2400300" y="3403600"/>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I/Y</a:t>
            </a:r>
          </a:p>
        </p:txBody>
      </p:sp>
      <p:sp>
        <p:nvSpPr>
          <p:cNvPr id="6" name="Text Box 6"/>
          <p:cNvSpPr txBox="1">
            <a:spLocks noChangeArrowheads="1"/>
          </p:cNvSpPr>
          <p:nvPr/>
        </p:nvSpPr>
        <p:spPr bwMode="auto">
          <a:xfrm>
            <a:off x="2400300" y="4930776"/>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FV</a:t>
            </a:r>
          </a:p>
        </p:txBody>
      </p:sp>
      <p:sp>
        <p:nvSpPr>
          <p:cNvPr id="7" name="Text Box 7"/>
          <p:cNvSpPr txBox="1">
            <a:spLocks noChangeArrowheads="1"/>
          </p:cNvSpPr>
          <p:nvPr/>
        </p:nvSpPr>
        <p:spPr bwMode="auto">
          <a:xfrm>
            <a:off x="2430780" y="5857558"/>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PV</a:t>
            </a:r>
          </a:p>
        </p:txBody>
      </p:sp>
      <p:sp>
        <p:nvSpPr>
          <p:cNvPr id="8" name="Text Box 8"/>
          <p:cNvSpPr txBox="1">
            <a:spLocks noChangeArrowheads="1"/>
          </p:cNvSpPr>
          <p:nvPr/>
        </p:nvSpPr>
        <p:spPr bwMode="auto">
          <a:xfrm>
            <a:off x="2400300" y="2603500"/>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N</a:t>
            </a:r>
          </a:p>
        </p:txBody>
      </p:sp>
      <p:sp>
        <p:nvSpPr>
          <p:cNvPr id="9" name="Text Box 9"/>
          <p:cNvSpPr txBox="1">
            <a:spLocks noChangeArrowheads="1"/>
          </p:cNvSpPr>
          <p:nvPr/>
        </p:nvSpPr>
        <p:spPr bwMode="auto">
          <a:xfrm>
            <a:off x="2430780" y="5857558"/>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a:spcBef>
                <a:spcPct val="50000"/>
              </a:spcBef>
            </a:pPr>
            <a:r>
              <a:rPr lang="en-US">
                <a:solidFill>
                  <a:schemeClr val="tx2"/>
                </a:solidFill>
              </a:rPr>
              <a:t>PV</a:t>
            </a:r>
          </a:p>
        </p:txBody>
      </p:sp>
      <p:sp>
        <p:nvSpPr>
          <p:cNvPr id="10" name="Text Box 10"/>
          <p:cNvSpPr txBox="1">
            <a:spLocks noChangeArrowheads="1"/>
          </p:cNvSpPr>
          <p:nvPr/>
        </p:nvSpPr>
        <p:spPr bwMode="auto">
          <a:xfrm>
            <a:off x="4259580" y="5946458"/>
            <a:ext cx="20574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solidFill>
                  <a:srgbClr val="644A1A"/>
                </a:solidFill>
              </a:rPr>
              <a:t>174.11</a:t>
            </a:r>
          </a:p>
        </p:txBody>
      </p:sp>
      <p:sp>
        <p:nvSpPr>
          <p:cNvPr id="11" name="Text Box 11"/>
          <p:cNvSpPr txBox="1">
            <a:spLocks noChangeArrowheads="1"/>
          </p:cNvSpPr>
          <p:nvPr/>
        </p:nvSpPr>
        <p:spPr bwMode="auto">
          <a:xfrm>
            <a:off x="4229100" y="3403600"/>
            <a:ext cx="1143000" cy="45720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a:solidFill>
                  <a:srgbClr val="644A1A"/>
                </a:solidFill>
              </a:rPr>
              <a:t>6</a:t>
            </a:r>
          </a:p>
        </p:txBody>
      </p:sp>
      <p:sp>
        <p:nvSpPr>
          <p:cNvPr id="12" name="Text Box 12"/>
          <p:cNvSpPr txBox="1">
            <a:spLocks noChangeArrowheads="1"/>
          </p:cNvSpPr>
          <p:nvPr/>
        </p:nvSpPr>
        <p:spPr bwMode="auto">
          <a:xfrm>
            <a:off x="4229100" y="4930776"/>
            <a:ext cx="914400" cy="45720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a:solidFill>
                  <a:srgbClr val="644A1A"/>
                </a:solidFill>
              </a:rPr>
              <a:t>1,000</a:t>
            </a:r>
          </a:p>
        </p:txBody>
      </p:sp>
      <p:sp>
        <p:nvSpPr>
          <p:cNvPr id="13" name="Text Box 13"/>
          <p:cNvSpPr txBox="1">
            <a:spLocks noChangeArrowheads="1"/>
          </p:cNvSpPr>
          <p:nvPr/>
        </p:nvSpPr>
        <p:spPr bwMode="auto">
          <a:xfrm>
            <a:off x="4229100" y="2603500"/>
            <a:ext cx="914400" cy="45720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a:solidFill>
                  <a:srgbClr val="644A1A"/>
                </a:solidFill>
              </a:rPr>
              <a:t>30</a:t>
            </a:r>
          </a:p>
        </p:txBody>
      </p:sp>
      <p:sp>
        <p:nvSpPr>
          <p:cNvPr id="14" name="Text Box 14"/>
          <p:cNvSpPr txBox="1">
            <a:spLocks noChangeArrowheads="1"/>
          </p:cNvSpPr>
          <p:nvPr/>
        </p:nvSpPr>
        <p:spPr bwMode="auto">
          <a:xfrm>
            <a:off x="4381500" y="4105276"/>
            <a:ext cx="914400" cy="45720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a:solidFill>
                  <a:srgbClr val="644A1A"/>
                </a:solidFill>
              </a:rPr>
              <a:t>0</a:t>
            </a:r>
          </a:p>
        </p:txBody>
      </p:sp>
    </p:spTree>
    <p:extLst>
      <p:ext uri="{BB962C8B-B14F-4D97-AF65-F5344CB8AC3E}">
        <p14:creationId xmlns:p14="http://schemas.microsoft.com/office/powerpoint/2010/main" val="28736641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91563"/>
          </a:xfrm>
        </p:spPr>
        <p:txBody>
          <a:bodyPr/>
          <a:lstStyle/>
          <a:p>
            <a:r>
              <a:rPr lang="en-US" dirty="0" smtClean="0"/>
              <a:t>Level-Coupon Bonds</a:t>
            </a:r>
            <a:endParaRPr lang="en-US" dirty="0"/>
          </a:p>
        </p:txBody>
      </p:sp>
      <p:sp>
        <p:nvSpPr>
          <p:cNvPr id="3" name="Content Placeholder 2"/>
          <p:cNvSpPr>
            <a:spLocks noGrp="1"/>
          </p:cNvSpPr>
          <p:nvPr>
            <p:ph idx="1"/>
          </p:nvPr>
        </p:nvSpPr>
        <p:spPr>
          <a:xfrm>
            <a:off x="498474" y="1299030"/>
            <a:ext cx="7556313" cy="1603827"/>
          </a:xfrm>
        </p:spPr>
        <p:txBody>
          <a:bodyPr>
            <a:normAutofit fontScale="92500"/>
          </a:bodyPr>
          <a:lstStyle/>
          <a:p>
            <a:pPr>
              <a:lnSpc>
                <a:spcPct val="90000"/>
              </a:lnSpc>
              <a:buFontTx/>
              <a:buNone/>
            </a:pPr>
            <a:r>
              <a:rPr lang="en-US" sz="2800" dirty="0"/>
              <a:t>Information needed to value level-coupon bonds:</a:t>
            </a:r>
          </a:p>
          <a:p>
            <a:pPr lvl="1">
              <a:lnSpc>
                <a:spcPct val="90000"/>
              </a:lnSpc>
            </a:pPr>
            <a:r>
              <a:rPr lang="en-US" sz="2400" dirty="0"/>
              <a:t>Coupon payment dates and time to maturity (T) </a:t>
            </a:r>
          </a:p>
          <a:p>
            <a:pPr lvl="1">
              <a:lnSpc>
                <a:spcPct val="90000"/>
              </a:lnSpc>
            </a:pPr>
            <a:r>
              <a:rPr lang="en-US" sz="2400" dirty="0"/>
              <a:t>Coupon payment (C) per period and Face value (F) </a:t>
            </a:r>
          </a:p>
          <a:p>
            <a:pPr lvl="1">
              <a:lnSpc>
                <a:spcPct val="90000"/>
              </a:lnSpc>
            </a:pPr>
            <a:r>
              <a:rPr lang="en-US" sz="2400" dirty="0"/>
              <a:t>Discount </a:t>
            </a:r>
            <a:r>
              <a:rPr lang="en-US" sz="2400" dirty="0" smtClean="0"/>
              <a:t>rate</a:t>
            </a:r>
            <a:endParaRPr lang="en-US" sz="2400" dirty="0"/>
          </a:p>
        </p:txBody>
      </p:sp>
      <p:grpSp>
        <p:nvGrpSpPr>
          <p:cNvPr id="4" name="Group 37"/>
          <p:cNvGrpSpPr>
            <a:grpSpLocks/>
          </p:cNvGrpSpPr>
          <p:nvPr/>
        </p:nvGrpSpPr>
        <p:grpSpPr bwMode="auto">
          <a:xfrm>
            <a:off x="931069" y="3011489"/>
            <a:ext cx="7427912" cy="1425575"/>
            <a:chOff x="721" y="1920"/>
            <a:chExt cx="4679" cy="898"/>
          </a:xfrm>
        </p:grpSpPr>
        <p:sp>
          <p:nvSpPr>
            <p:cNvPr id="5" name="Text Box 18"/>
            <p:cNvSpPr txBox="1">
              <a:spLocks noChangeArrowheads="1"/>
            </p:cNvSpPr>
            <p:nvPr/>
          </p:nvSpPr>
          <p:spPr bwMode="auto">
            <a:xfrm>
              <a:off x="3600" y="2496"/>
              <a:ext cx="1728" cy="288"/>
            </a:xfrm>
            <a:prstGeom prst="rect">
              <a:avLst/>
            </a:prstGeom>
            <a:noFill/>
            <a:ln w="12700">
              <a:noFill/>
              <a:miter lim="800000"/>
              <a:headEnd type="none" w="sm" len="sm"/>
              <a:tailEnd type="none" w="sm" len="sm"/>
            </a:ln>
            <a:effectLst/>
          </p:spPr>
          <p:txBody>
            <a:bodyPr>
              <a:spAutoFit/>
            </a:bodyPr>
            <a:lstStyle/>
            <a:p>
              <a:pPr eaLnBrk="0" hangingPunct="0">
                <a:spcBef>
                  <a:spcPct val="50000"/>
                </a:spcBef>
              </a:pPr>
              <a:endParaRPr lang="en-US">
                <a:latin typeface="Book Antiqua" pitchFamily="18" charset="0"/>
              </a:endParaRPr>
            </a:p>
          </p:txBody>
        </p:sp>
        <p:sp>
          <p:nvSpPr>
            <p:cNvPr id="6" name="Line 19"/>
            <p:cNvSpPr>
              <a:spLocks noChangeShapeType="1"/>
            </p:cNvSpPr>
            <p:nvPr/>
          </p:nvSpPr>
          <p:spPr bwMode="auto">
            <a:xfrm>
              <a:off x="816" y="2393"/>
              <a:ext cx="1968" cy="0"/>
            </a:xfrm>
            <a:prstGeom prst="line">
              <a:avLst/>
            </a:prstGeom>
            <a:noFill/>
            <a:ln w="38100">
              <a:solidFill>
                <a:schemeClr val="tx1"/>
              </a:solidFill>
              <a:round/>
              <a:headEnd type="none" w="sm" len="sm"/>
              <a:tailEnd type="none" w="sm" len="sm"/>
            </a:ln>
            <a:effectLst/>
          </p:spPr>
          <p:txBody>
            <a:bodyPr/>
            <a:lstStyle/>
            <a:p>
              <a:endParaRPr lang="en-US"/>
            </a:p>
          </p:txBody>
        </p:sp>
        <p:sp>
          <p:nvSpPr>
            <p:cNvPr id="7" name="Line 20"/>
            <p:cNvSpPr>
              <a:spLocks noChangeShapeType="1"/>
            </p:cNvSpPr>
            <p:nvPr/>
          </p:nvSpPr>
          <p:spPr bwMode="auto">
            <a:xfrm>
              <a:off x="3312" y="2393"/>
              <a:ext cx="1680" cy="0"/>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8" name="Object 21"/>
            <p:cNvGraphicFramePr>
              <a:graphicFrameLocks noChangeAspect="1"/>
            </p:cNvGraphicFramePr>
            <p:nvPr/>
          </p:nvGraphicFramePr>
          <p:xfrm>
            <a:off x="2928" y="2337"/>
            <a:ext cx="260" cy="111"/>
          </p:xfrm>
          <a:graphic>
            <a:graphicData uri="http://schemas.openxmlformats.org/presentationml/2006/ole">
              <mc:AlternateContent xmlns:mc="http://schemas.openxmlformats.org/markup-compatibility/2006">
                <mc:Choice xmlns:v="urn:schemas-microsoft-com:vml" Requires="v">
                  <p:oleObj spid="_x0000_s31879" name="Equation" r:id="rId4" imgW="177480" imgH="75960" progId="Equation.3">
                    <p:embed/>
                  </p:oleObj>
                </mc:Choice>
                <mc:Fallback>
                  <p:oleObj name="Equation" r:id="rId4" imgW="177480" imgH="75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 y="2337"/>
                          <a:ext cx="260" cy="1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Line 22"/>
            <p:cNvSpPr>
              <a:spLocks noChangeShapeType="1"/>
            </p:cNvSpPr>
            <p:nvPr/>
          </p:nvSpPr>
          <p:spPr bwMode="auto">
            <a:xfrm>
              <a:off x="816"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0" name="Object 23"/>
            <p:cNvGraphicFramePr>
              <a:graphicFrameLocks noChangeAspect="1"/>
            </p:cNvGraphicFramePr>
            <p:nvPr/>
          </p:nvGraphicFramePr>
          <p:xfrm>
            <a:off x="721" y="2618"/>
            <a:ext cx="142" cy="200"/>
          </p:xfrm>
          <a:graphic>
            <a:graphicData uri="http://schemas.openxmlformats.org/presentationml/2006/ole">
              <mc:AlternateContent xmlns:mc="http://schemas.openxmlformats.org/markup-compatibility/2006">
                <mc:Choice xmlns:v="urn:schemas-microsoft-com:vml" Requires="v">
                  <p:oleObj spid="_x0000_s31880" name="Equation" r:id="rId6" imgW="126720" imgH="177480" progId="Equation.3">
                    <p:embed/>
                  </p:oleObj>
                </mc:Choice>
                <mc:Fallback>
                  <p:oleObj name="Equation" r:id="rId6" imgW="12672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1" y="2618"/>
                          <a:ext cx="142"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4"/>
            <p:cNvGraphicFramePr>
              <a:graphicFrameLocks noChangeAspect="1"/>
            </p:cNvGraphicFramePr>
            <p:nvPr/>
          </p:nvGraphicFramePr>
          <p:xfrm>
            <a:off x="1376" y="1929"/>
            <a:ext cx="334" cy="260"/>
          </p:xfrm>
          <a:graphic>
            <a:graphicData uri="http://schemas.openxmlformats.org/presentationml/2006/ole">
              <mc:AlternateContent xmlns:mc="http://schemas.openxmlformats.org/markup-compatibility/2006">
                <mc:Choice xmlns:v="urn:schemas-microsoft-com:vml" Requires="v">
                  <p:oleObj spid="_x0000_s31881" name="Equation" r:id="rId8" imgW="228600" imgH="177480" progId="Equation.3">
                    <p:embed/>
                  </p:oleObj>
                </mc:Choice>
                <mc:Fallback>
                  <p:oleObj name="Equation" r:id="rId8" imgW="228600" imgH="177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6" y="1929"/>
                          <a:ext cx="334"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Line 25"/>
            <p:cNvSpPr>
              <a:spLocks noChangeShapeType="1"/>
            </p:cNvSpPr>
            <p:nvPr/>
          </p:nvSpPr>
          <p:spPr bwMode="auto">
            <a:xfrm>
              <a:off x="1542"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3" name="Object 26"/>
            <p:cNvGraphicFramePr>
              <a:graphicFrameLocks noChangeAspect="1"/>
            </p:cNvGraphicFramePr>
            <p:nvPr/>
          </p:nvGraphicFramePr>
          <p:xfrm>
            <a:off x="1493" y="2625"/>
            <a:ext cx="100" cy="186"/>
          </p:xfrm>
          <a:graphic>
            <a:graphicData uri="http://schemas.openxmlformats.org/presentationml/2006/ole">
              <mc:AlternateContent xmlns:mc="http://schemas.openxmlformats.org/markup-compatibility/2006">
                <mc:Choice xmlns:v="urn:schemas-microsoft-com:vml" Requires="v">
                  <p:oleObj spid="_x0000_s31882" name="Equation" r:id="rId10" imgW="88560" imgH="164880" progId="Equation.3">
                    <p:embed/>
                  </p:oleObj>
                </mc:Choice>
                <mc:Fallback>
                  <p:oleObj name="Equation" r:id="rId10" imgW="88560" imgH="1648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93" y="2625"/>
                          <a:ext cx="100"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27"/>
            <p:cNvGraphicFramePr>
              <a:graphicFrameLocks noChangeAspect="1"/>
            </p:cNvGraphicFramePr>
            <p:nvPr/>
          </p:nvGraphicFramePr>
          <p:xfrm>
            <a:off x="2352" y="1922"/>
            <a:ext cx="336" cy="259"/>
          </p:xfrm>
          <a:graphic>
            <a:graphicData uri="http://schemas.openxmlformats.org/presentationml/2006/ole">
              <mc:AlternateContent xmlns:mc="http://schemas.openxmlformats.org/markup-compatibility/2006">
                <mc:Choice xmlns:v="urn:schemas-microsoft-com:vml" Requires="v">
                  <p:oleObj spid="_x0000_s31883" name="Equation" r:id="rId12" imgW="228600" imgH="177480" progId="Equation.3">
                    <p:embed/>
                  </p:oleObj>
                </mc:Choice>
                <mc:Fallback>
                  <p:oleObj name="Equation" r:id="rId12" imgW="228600" imgH="17748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52" y="1922"/>
                          <a:ext cx="336" cy="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Line 28"/>
            <p:cNvSpPr>
              <a:spLocks noChangeShapeType="1"/>
            </p:cNvSpPr>
            <p:nvPr/>
          </p:nvSpPr>
          <p:spPr bwMode="auto">
            <a:xfrm>
              <a:off x="2520"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6" name="Object 29"/>
            <p:cNvGraphicFramePr>
              <a:graphicFrameLocks noChangeAspect="1"/>
            </p:cNvGraphicFramePr>
            <p:nvPr/>
          </p:nvGraphicFramePr>
          <p:xfrm>
            <a:off x="2445" y="2614"/>
            <a:ext cx="150" cy="196"/>
          </p:xfrm>
          <a:graphic>
            <a:graphicData uri="http://schemas.openxmlformats.org/presentationml/2006/ole">
              <mc:AlternateContent xmlns:mc="http://schemas.openxmlformats.org/markup-compatibility/2006">
                <mc:Choice xmlns:v="urn:schemas-microsoft-com:vml" Requires="v">
                  <p:oleObj spid="_x0000_s31884" name="Equation" r:id="rId14" imgW="126720" imgH="164880" progId="Equation.3">
                    <p:embed/>
                  </p:oleObj>
                </mc:Choice>
                <mc:Fallback>
                  <p:oleObj name="Equation" r:id="rId14" imgW="126720" imgH="1648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45" y="2614"/>
                          <a:ext cx="150" cy="1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30"/>
            <p:cNvGraphicFramePr>
              <a:graphicFrameLocks noChangeAspect="1"/>
            </p:cNvGraphicFramePr>
            <p:nvPr/>
          </p:nvGraphicFramePr>
          <p:xfrm>
            <a:off x="3571" y="1920"/>
            <a:ext cx="334" cy="260"/>
          </p:xfrm>
          <a:graphic>
            <a:graphicData uri="http://schemas.openxmlformats.org/presentationml/2006/ole">
              <mc:AlternateContent xmlns:mc="http://schemas.openxmlformats.org/markup-compatibility/2006">
                <mc:Choice xmlns:v="urn:schemas-microsoft-com:vml" Requires="v">
                  <p:oleObj spid="_x0000_s31885" name="Equation" r:id="rId16" imgW="228600" imgH="177480" progId="Equation.3">
                    <p:embed/>
                  </p:oleObj>
                </mc:Choice>
                <mc:Fallback>
                  <p:oleObj name="Equation" r:id="rId16" imgW="22860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71" y="1920"/>
                          <a:ext cx="334"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Line 31"/>
            <p:cNvSpPr>
              <a:spLocks noChangeShapeType="1"/>
            </p:cNvSpPr>
            <p:nvPr/>
          </p:nvSpPr>
          <p:spPr bwMode="auto">
            <a:xfrm>
              <a:off x="3738"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9" name="Object 32"/>
            <p:cNvGraphicFramePr>
              <a:graphicFrameLocks noChangeAspect="1"/>
            </p:cNvGraphicFramePr>
            <p:nvPr/>
          </p:nvGraphicFramePr>
          <p:xfrm>
            <a:off x="3559" y="2625"/>
            <a:ext cx="357" cy="186"/>
          </p:xfrm>
          <a:graphic>
            <a:graphicData uri="http://schemas.openxmlformats.org/presentationml/2006/ole">
              <mc:AlternateContent xmlns:mc="http://schemas.openxmlformats.org/markup-compatibility/2006">
                <mc:Choice xmlns:v="urn:schemas-microsoft-com:vml" Requires="v">
                  <p:oleObj spid="_x0000_s31886" name="Equation" r:id="rId18" imgW="317160" imgH="164880" progId="Equation.3">
                    <p:embed/>
                  </p:oleObj>
                </mc:Choice>
                <mc:Fallback>
                  <p:oleObj name="Equation" r:id="rId18" imgW="317160" imgH="16488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559" y="2625"/>
                          <a:ext cx="357"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34"/>
            <p:cNvGraphicFramePr>
              <a:graphicFrameLocks noChangeAspect="1"/>
            </p:cNvGraphicFramePr>
            <p:nvPr/>
          </p:nvGraphicFramePr>
          <p:xfrm>
            <a:off x="4599" y="1950"/>
            <a:ext cx="801" cy="259"/>
          </p:xfrm>
          <a:graphic>
            <a:graphicData uri="http://schemas.openxmlformats.org/presentationml/2006/ole">
              <mc:AlternateContent xmlns:mc="http://schemas.openxmlformats.org/markup-compatibility/2006">
                <mc:Choice xmlns:v="urn:schemas-microsoft-com:vml" Requires="v">
                  <p:oleObj spid="_x0000_s31887" name="Equation" r:id="rId20" imgW="545760" imgH="177480" progId="Equation.3">
                    <p:embed/>
                  </p:oleObj>
                </mc:Choice>
                <mc:Fallback>
                  <p:oleObj name="Equation" r:id="rId20" imgW="545760" imgH="17748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99" y="1950"/>
                          <a:ext cx="801" cy="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Line 35"/>
            <p:cNvSpPr>
              <a:spLocks noChangeShapeType="1"/>
            </p:cNvSpPr>
            <p:nvPr/>
          </p:nvSpPr>
          <p:spPr bwMode="auto">
            <a:xfrm>
              <a:off x="4992" y="2256"/>
              <a:ext cx="0" cy="288"/>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22" name="Object 36"/>
            <p:cNvGraphicFramePr>
              <a:graphicFrameLocks noChangeAspect="1"/>
            </p:cNvGraphicFramePr>
            <p:nvPr/>
          </p:nvGraphicFramePr>
          <p:xfrm>
            <a:off x="4909" y="2614"/>
            <a:ext cx="166" cy="196"/>
          </p:xfrm>
          <a:graphic>
            <a:graphicData uri="http://schemas.openxmlformats.org/presentationml/2006/ole">
              <mc:AlternateContent xmlns:mc="http://schemas.openxmlformats.org/markup-compatibility/2006">
                <mc:Choice xmlns:v="urn:schemas-microsoft-com:vml" Requires="v">
                  <p:oleObj spid="_x0000_s31888" name="Equation" r:id="rId22" imgW="139680" imgH="164880" progId="Equation.3">
                    <p:embed/>
                  </p:oleObj>
                </mc:Choice>
                <mc:Fallback>
                  <p:oleObj name="Equation" r:id="rId22" imgW="139680" imgH="16488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909" y="2614"/>
                          <a:ext cx="166" cy="1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3" name="Rectangle 5"/>
          <p:cNvSpPr>
            <a:spLocks noChangeArrowheads="1"/>
          </p:cNvSpPr>
          <p:nvPr/>
        </p:nvSpPr>
        <p:spPr bwMode="auto">
          <a:xfrm>
            <a:off x="498473" y="4501241"/>
            <a:ext cx="8239919" cy="947057"/>
          </a:xfrm>
          <a:prstGeom prst="rect">
            <a:avLst/>
          </a:prstGeom>
          <a:noFill/>
          <a:ln w="12700">
            <a:noFill/>
            <a:miter lim="800000"/>
            <a:headEnd/>
            <a:tailEnd/>
          </a:ln>
          <a:effectLst/>
        </p:spPr>
        <p:txBody>
          <a:bodyPr lIns="90488" tIns="44450" rIns="90488" bIns="44450"/>
          <a:lstStyle/>
          <a:p>
            <a:pPr marL="342900" indent="-342900" eaLnBrk="0" hangingPunct="0">
              <a:lnSpc>
                <a:spcPct val="80000"/>
              </a:lnSpc>
              <a:spcBef>
                <a:spcPct val="20000"/>
              </a:spcBef>
              <a:buSzPct val="90000"/>
              <a:buFont typeface="Symbol" pitchFamily="18" charset="2"/>
              <a:buNone/>
            </a:pPr>
            <a:r>
              <a:rPr lang="en-US" sz="2200" dirty="0"/>
              <a:t>Value of a Level-coupon bond</a:t>
            </a:r>
          </a:p>
          <a:p>
            <a:pPr marL="742950" lvl="1" indent="-285750" algn="r" eaLnBrk="0" hangingPunct="0">
              <a:lnSpc>
                <a:spcPct val="80000"/>
              </a:lnSpc>
              <a:spcBef>
                <a:spcPct val="20000"/>
              </a:spcBef>
              <a:buSzPct val="70000"/>
              <a:buFont typeface="Symbol" pitchFamily="18" charset="2"/>
              <a:buNone/>
            </a:pPr>
            <a:r>
              <a:rPr lang="en-US" sz="2200" dirty="0"/>
              <a:t>= PV of coupon payment annuity + PV of face value</a:t>
            </a:r>
          </a:p>
        </p:txBody>
      </p:sp>
      <p:graphicFrame>
        <p:nvGraphicFramePr>
          <p:cNvPr id="24" name="Object 23"/>
          <p:cNvGraphicFramePr>
            <a:graphicFrameLocks noChangeAspect="1"/>
          </p:cNvGraphicFramePr>
          <p:nvPr>
            <p:extLst>
              <p:ext uri="{D42A27DB-BD31-4B8C-83A1-F6EECF244321}">
                <p14:modId xmlns:p14="http://schemas.microsoft.com/office/powerpoint/2010/main" val="2236420003"/>
              </p:ext>
            </p:extLst>
          </p:nvPr>
        </p:nvGraphicFramePr>
        <p:xfrm>
          <a:off x="2016520" y="5437413"/>
          <a:ext cx="5203825" cy="1230313"/>
        </p:xfrm>
        <a:graphic>
          <a:graphicData uri="http://schemas.openxmlformats.org/presentationml/2006/ole">
            <mc:AlternateContent xmlns:mc="http://schemas.openxmlformats.org/markup-compatibility/2006">
              <mc:Choice xmlns:v="urn:schemas-microsoft-com:vml" Requires="v">
                <p:oleObj spid="_x0000_s31889" name="Equation" r:id="rId24" imgW="61821000" imgH="14606280" progId="Equation.3">
                  <p:embed/>
                </p:oleObj>
              </mc:Choice>
              <mc:Fallback>
                <p:oleObj name="Equation" r:id="rId24" imgW="61821000" imgH="14606280" progId="Equation.3">
                  <p:embed/>
                  <p:pic>
                    <p:nvPicPr>
                      <p:cNvPr id="0" name="Object 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016520" y="5437413"/>
                        <a:ext cx="520382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89490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Zafer">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1">
      <a:majorFont>
        <a:latin typeface="Arial Unicode MS"/>
        <a:ea typeface=""/>
        <a:cs typeface=""/>
      </a:majorFont>
      <a:minorFont>
        <a:latin typeface="Arial Unicode MS"/>
        <a:ea typeface=""/>
        <a:cs typeface=""/>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Zafer</Template>
  <TotalTime>10983</TotalTime>
  <Words>2229</Words>
  <Application>Microsoft Office PowerPoint</Application>
  <PresentationFormat>On-screen Show (4:3)</PresentationFormat>
  <Paragraphs>307</Paragraphs>
  <Slides>40</Slides>
  <Notes>39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Zafer</vt:lpstr>
      <vt:lpstr>Equation</vt:lpstr>
      <vt:lpstr>PowerPoint Presentation</vt:lpstr>
      <vt:lpstr>Valuation of Bonds and Stocks</vt:lpstr>
      <vt:lpstr>Definition and Example of Bond</vt:lpstr>
      <vt:lpstr>Definition and Example of Bond</vt:lpstr>
      <vt:lpstr>How to Value Bonds</vt:lpstr>
      <vt:lpstr>Pure Discount Bonds</vt:lpstr>
      <vt:lpstr>Pure Discount Bonds: Example</vt:lpstr>
      <vt:lpstr>Pure Discount Bonds: Example</vt:lpstr>
      <vt:lpstr>Level-Coupon Bonds</vt:lpstr>
      <vt:lpstr>Level-Coupon Bonds: Example</vt:lpstr>
      <vt:lpstr>Level-Coupon Bonds: Example</vt:lpstr>
      <vt:lpstr>Bond Concepts</vt:lpstr>
      <vt:lpstr>Yield to Maturity</vt:lpstr>
      <vt:lpstr>Current Yield</vt:lpstr>
      <vt:lpstr>Bond Concepts (continued)</vt:lpstr>
      <vt:lpstr>YTM and Bond Value</vt:lpstr>
      <vt:lpstr>PowerPoint Presentation</vt:lpstr>
      <vt:lpstr>Example</vt:lpstr>
      <vt:lpstr>Coupon Rate and Bond Price Volatility</vt:lpstr>
      <vt:lpstr>Example</vt:lpstr>
      <vt:lpstr>Bonds’ Features</vt:lpstr>
      <vt:lpstr>Bonds’ Features</vt:lpstr>
      <vt:lpstr>Bonds’ Features</vt:lpstr>
      <vt:lpstr>Long-Term Debt: The Basics</vt:lpstr>
      <vt:lpstr>Indenture</vt:lpstr>
      <vt:lpstr>Different Types of Bonds</vt:lpstr>
      <vt:lpstr>Seniority</vt:lpstr>
      <vt:lpstr>Repayment</vt:lpstr>
      <vt:lpstr>Protective Covenants</vt:lpstr>
      <vt:lpstr>Bond Ratings</vt:lpstr>
      <vt:lpstr>Bond Ratings</vt:lpstr>
      <vt:lpstr>Inflation and Interest rates</vt:lpstr>
      <vt:lpstr>Factor Affecting Required Rate of Return</vt:lpstr>
      <vt:lpstr>PowerPoint Presentation</vt:lpstr>
      <vt:lpstr>One-year T-Bonds yields and Inflation</vt:lpstr>
      <vt:lpstr>Determinants of Bond Yields</vt:lpstr>
      <vt:lpstr>US Interest Rates</vt:lpstr>
      <vt:lpstr>Term-Structure of Interest Rates</vt:lpstr>
      <vt:lpstr>Summary and Conclusion</vt:lpstr>
      <vt:lpstr>Summary and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Tulane University</dc:title>
  <dc:creator>Web Communications</dc:creator>
  <cp:lastModifiedBy>Zafer Yuksel</cp:lastModifiedBy>
  <cp:revision>316</cp:revision>
  <cp:lastPrinted>2013-09-16T18:37:46Z</cp:lastPrinted>
  <dcterms:created xsi:type="dcterms:W3CDTF">2012-03-02T21:40:08Z</dcterms:created>
  <dcterms:modified xsi:type="dcterms:W3CDTF">2014-03-03T19:24:16Z</dcterms:modified>
</cp:coreProperties>
</file>