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5"/>
  </p:notesMasterIdLst>
  <p:handoutMasterIdLst>
    <p:handoutMasterId r:id="rId26"/>
  </p:handout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4" r:id="rId14"/>
    <p:sldId id="270" r:id="rId15"/>
    <p:sldId id="277" r:id="rId16"/>
    <p:sldId id="278" r:id="rId17"/>
    <p:sldId id="279" r:id="rId18"/>
    <p:sldId id="280" r:id="rId19"/>
    <p:sldId id="281" r:id="rId20"/>
    <p:sldId id="282" r:id="rId21"/>
    <p:sldId id="283" r:id="rId22"/>
    <p:sldId id="284" r:id="rId23"/>
    <p:sldId id="285"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13" autoAdjust="0"/>
  </p:normalViewPr>
  <p:slideViewPr>
    <p:cSldViewPr snapToGrid="0" snapToObjects="1">
      <p:cViewPr varScale="1">
        <p:scale>
          <a:sx n="78" d="100"/>
          <a:sy n="78" d="100"/>
        </p:scale>
        <p:origin x="17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430F4AD-0A6C-41E1-9699-DC726AF61EEB}" type="datetimeFigureOut">
              <a:rPr lang="en-US" smtClean="0"/>
              <a:t>11/9/2017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F681858-F37B-4B18-AB9E-51B77FBFE3AC}" type="slidenum">
              <a:rPr lang="en-US" smtClean="0"/>
              <a:t>‹#›</a:t>
            </a:fld>
            <a:endParaRPr lang="en-US"/>
          </a:p>
        </p:txBody>
      </p:sp>
    </p:spTree>
    <p:extLst>
      <p:ext uri="{BB962C8B-B14F-4D97-AF65-F5344CB8AC3E}">
        <p14:creationId xmlns:p14="http://schemas.microsoft.com/office/powerpoint/2010/main" val="1923724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301528-1483-4855-89AF-A6F5FB2D5247}" type="datetimeFigureOut">
              <a:rPr lang="en-US" smtClean="0"/>
              <a:t>11/9/2017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2E505C3-16E3-435D-BC3A-8D399E3FBD21}" type="slidenum">
              <a:rPr lang="en-US" smtClean="0"/>
              <a:t>‹#›</a:t>
            </a:fld>
            <a:endParaRPr lang="en-US"/>
          </a:p>
        </p:txBody>
      </p:sp>
    </p:spTree>
    <p:extLst>
      <p:ext uri="{BB962C8B-B14F-4D97-AF65-F5344CB8AC3E}">
        <p14:creationId xmlns:p14="http://schemas.microsoft.com/office/powerpoint/2010/main" val="4142710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a:t>
            </a:fld>
            <a:endParaRPr lang="en-US"/>
          </a:p>
        </p:txBody>
      </p:sp>
    </p:spTree>
    <p:extLst>
      <p:ext uri="{BB962C8B-B14F-4D97-AF65-F5344CB8AC3E}">
        <p14:creationId xmlns:p14="http://schemas.microsoft.com/office/powerpoint/2010/main" val="3463065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10</a:t>
            </a:fld>
            <a:endParaRPr lang="en-US"/>
          </a:p>
        </p:txBody>
      </p:sp>
    </p:spTree>
    <p:extLst>
      <p:ext uri="{BB962C8B-B14F-4D97-AF65-F5344CB8AC3E}">
        <p14:creationId xmlns:p14="http://schemas.microsoft.com/office/powerpoint/2010/main" val="777545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11</a:t>
            </a:fld>
            <a:endParaRPr lang="en-US"/>
          </a:p>
        </p:txBody>
      </p:sp>
    </p:spTree>
    <p:extLst>
      <p:ext uri="{BB962C8B-B14F-4D97-AF65-F5344CB8AC3E}">
        <p14:creationId xmlns:p14="http://schemas.microsoft.com/office/powerpoint/2010/main" val="3781541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a simple return…. What are the components?</a:t>
            </a:r>
            <a:endParaRPr lang="en-US" dirty="0"/>
          </a:p>
        </p:txBody>
      </p:sp>
      <p:sp>
        <p:nvSpPr>
          <p:cNvPr id="4" name="Slide Number Placeholder 3"/>
          <p:cNvSpPr>
            <a:spLocks noGrp="1"/>
          </p:cNvSpPr>
          <p:nvPr>
            <p:ph type="sldNum" sz="quarter" idx="10"/>
          </p:nvPr>
        </p:nvSpPr>
        <p:spPr/>
        <p:txBody>
          <a:bodyPr/>
          <a:lstStyle/>
          <a:p>
            <a:fld id="{D2E505C3-16E3-435D-BC3A-8D399E3FBD21}" type="slidenum">
              <a:rPr lang="en-US" smtClean="0"/>
              <a:t>12</a:t>
            </a:fld>
            <a:endParaRPr lang="en-US"/>
          </a:p>
        </p:txBody>
      </p:sp>
    </p:spTree>
    <p:extLst>
      <p:ext uri="{BB962C8B-B14F-4D97-AF65-F5344CB8AC3E}">
        <p14:creationId xmlns:p14="http://schemas.microsoft.com/office/powerpoint/2010/main" val="56772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13</a:t>
            </a:fld>
            <a:endParaRPr lang="en-US"/>
          </a:p>
        </p:txBody>
      </p:sp>
    </p:spTree>
    <p:extLst>
      <p:ext uri="{BB962C8B-B14F-4D97-AF65-F5344CB8AC3E}">
        <p14:creationId xmlns:p14="http://schemas.microsoft.com/office/powerpoint/2010/main" val="4181703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14</a:t>
            </a:fld>
            <a:endParaRPr lang="en-US"/>
          </a:p>
        </p:txBody>
      </p:sp>
    </p:spTree>
    <p:extLst>
      <p:ext uri="{BB962C8B-B14F-4D97-AF65-F5344CB8AC3E}">
        <p14:creationId xmlns:p14="http://schemas.microsoft.com/office/powerpoint/2010/main" val="570197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15</a:t>
            </a:fld>
            <a:endParaRPr lang="en-US"/>
          </a:p>
        </p:txBody>
      </p:sp>
    </p:spTree>
    <p:extLst>
      <p:ext uri="{BB962C8B-B14F-4D97-AF65-F5344CB8AC3E}">
        <p14:creationId xmlns:p14="http://schemas.microsoft.com/office/powerpoint/2010/main" val="1563629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16</a:t>
            </a:fld>
            <a:endParaRPr lang="en-US"/>
          </a:p>
        </p:txBody>
      </p:sp>
    </p:spTree>
    <p:extLst>
      <p:ext uri="{BB962C8B-B14F-4D97-AF65-F5344CB8AC3E}">
        <p14:creationId xmlns:p14="http://schemas.microsoft.com/office/powerpoint/2010/main" val="4245732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17</a:t>
            </a:fld>
            <a:endParaRPr lang="en-US"/>
          </a:p>
        </p:txBody>
      </p:sp>
    </p:spTree>
    <p:extLst>
      <p:ext uri="{BB962C8B-B14F-4D97-AF65-F5344CB8AC3E}">
        <p14:creationId xmlns:p14="http://schemas.microsoft.com/office/powerpoint/2010/main" val="3073272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18</a:t>
            </a:fld>
            <a:endParaRPr lang="en-US"/>
          </a:p>
        </p:txBody>
      </p:sp>
    </p:spTree>
    <p:extLst>
      <p:ext uri="{BB962C8B-B14F-4D97-AF65-F5344CB8AC3E}">
        <p14:creationId xmlns:p14="http://schemas.microsoft.com/office/powerpoint/2010/main" val="2479043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19</a:t>
            </a:fld>
            <a:endParaRPr lang="en-US"/>
          </a:p>
        </p:txBody>
      </p:sp>
    </p:spTree>
    <p:extLst>
      <p:ext uri="{BB962C8B-B14F-4D97-AF65-F5344CB8AC3E}">
        <p14:creationId xmlns:p14="http://schemas.microsoft.com/office/powerpoint/2010/main" val="1970282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a:t>
            </a:fld>
            <a:endParaRPr lang="en-US"/>
          </a:p>
        </p:txBody>
      </p:sp>
    </p:spTree>
    <p:extLst>
      <p:ext uri="{BB962C8B-B14F-4D97-AF65-F5344CB8AC3E}">
        <p14:creationId xmlns:p14="http://schemas.microsoft.com/office/powerpoint/2010/main" val="19178918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20</a:t>
            </a:fld>
            <a:endParaRPr lang="en-US"/>
          </a:p>
        </p:txBody>
      </p:sp>
    </p:spTree>
    <p:extLst>
      <p:ext uri="{BB962C8B-B14F-4D97-AF65-F5344CB8AC3E}">
        <p14:creationId xmlns:p14="http://schemas.microsoft.com/office/powerpoint/2010/main" val="41074856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21</a:t>
            </a:fld>
            <a:endParaRPr lang="en-US"/>
          </a:p>
        </p:txBody>
      </p:sp>
    </p:spTree>
    <p:extLst>
      <p:ext uri="{BB962C8B-B14F-4D97-AF65-F5344CB8AC3E}">
        <p14:creationId xmlns:p14="http://schemas.microsoft.com/office/powerpoint/2010/main" val="774035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22</a:t>
            </a:fld>
            <a:endParaRPr lang="en-US"/>
          </a:p>
        </p:txBody>
      </p:sp>
    </p:spTree>
    <p:extLst>
      <p:ext uri="{BB962C8B-B14F-4D97-AF65-F5344CB8AC3E}">
        <p14:creationId xmlns:p14="http://schemas.microsoft.com/office/powerpoint/2010/main" val="8489172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23</a:t>
            </a:fld>
            <a:endParaRPr lang="en-US"/>
          </a:p>
        </p:txBody>
      </p:sp>
    </p:spTree>
    <p:extLst>
      <p:ext uri="{BB962C8B-B14F-4D97-AF65-F5344CB8AC3E}">
        <p14:creationId xmlns:p14="http://schemas.microsoft.com/office/powerpoint/2010/main" val="228519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a:t>
            </a:fld>
            <a:endParaRPr lang="en-US"/>
          </a:p>
        </p:txBody>
      </p:sp>
    </p:spTree>
    <p:extLst>
      <p:ext uri="{BB962C8B-B14F-4D97-AF65-F5344CB8AC3E}">
        <p14:creationId xmlns:p14="http://schemas.microsoft.com/office/powerpoint/2010/main" val="4271203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4</a:t>
            </a:fld>
            <a:endParaRPr lang="en-US"/>
          </a:p>
        </p:txBody>
      </p:sp>
    </p:spTree>
    <p:extLst>
      <p:ext uri="{BB962C8B-B14F-4D97-AF65-F5344CB8AC3E}">
        <p14:creationId xmlns:p14="http://schemas.microsoft.com/office/powerpoint/2010/main" val="3222534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5</a:t>
            </a:fld>
            <a:endParaRPr lang="en-US"/>
          </a:p>
        </p:txBody>
      </p:sp>
    </p:spTree>
    <p:extLst>
      <p:ext uri="{BB962C8B-B14F-4D97-AF65-F5344CB8AC3E}">
        <p14:creationId xmlns:p14="http://schemas.microsoft.com/office/powerpoint/2010/main" val="1959143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6</a:t>
            </a:fld>
            <a:endParaRPr lang="en-US"/>
          </a:p>
        </p:txBody>
      </p:sp>
    </p:spTree>
    <p:extLst>
      <p:ext uri="{BB962C8B-B14F-4D97-AF65-F5344CB8AC3E}">
        <p14:creationId xmlns:p14="http://schemas.microsoft.com/office/powerpoint/2010/main" val="152807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7</a:t>
            </a:fld>
            <a:endParaRPr lang="en-US"/>
          </a:p>
        </p:txBody>
      </p:sp>
    </p:spTree>
    <p:extLst>
      <p:ext uri="{BB962C8B-B14F-4D97-AF65-F5344CB8AC3E}">
        <p14:creationId xmlns:p14="http://schemas.microsoft.com/office/powerpoint/2010/main" val="3988833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8</a:t>
            </a:fld>
            <a:endParaRPr lang="en-US"/>
          </a:p>
        </p:txBody>
      </p:sp>
    </p:spTree>
    <p:extLst>
      <p:ext uri="{BB962C8B-B14F-4D97-AF65-F5344CB8AC3E}">
        <p14:creationId xmlns:p14="http://schemas.microsoft.com/office/powerpoint/2010/main" val="1509398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9</a:t>
            </a:fld>
            <a:endParaRPr lang="en-US"/>
          </a:p>
        </p:txBody>
      </p:sp>
    </p:spTree>
    <p:extLst>
      <p:ext uri="{BB962C8B-B14F-4D97-AF65-F5344CB8AC3E}">
        <p14:creationId xmlns:p14="http://schemas.microsoft.com/office/powerpoint/2010/main" val="2598089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4D8DEE8-7A87-4E01-8ADE-4C49CDD43F74}" type="datetime1">
              <a:rPr lang="en-US" smtClean="0"/>
              <a:pPr/>
              <a:t>11/9/2017</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EC43563C-D9B3-4432-B336-144C997D6215}" type="datetime1">
              <a:rPr lang="en-US" smtClean="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CF13737-8506-438E-ABC0-0BE7E06DCCA6}" type="datetime1">
              <a:rPr lang="en-US" smtClean="0"/>
              <a:pPr/>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41D58AA-1C84-40C9-BFEE-631CCB17636C}" type="datetime1">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36542C1-4E96-413B-B72E-6C4B39D85C9D}" type="datetime1">
              <a:rPr lang="en-US" smtClean="0"/>
              <a:pPr/>
              <a:t>11/9/2017</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0542AA2-D442-471A-9D69-80392E1E581D}" type="datetime1">
              <a:rPr lang="en-US" smtClean="0"/>
              <a:pPr/>
              <a:t>11/9/2017</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3563C-D9B3-4432-B336-144C997D6215}" type="datetime1">
              <a:rPr lang="en-US" smtClean="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EC43563C-D9B3-4432-B336-144C997D6215}" type="datetime1">
              <a:rPr lang="en-US" smtClean="0"/>
              <a:pPr/>
              <a:t>11/9/2017</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EC43563C-D9B3-4432-B336-144C997D6215}" type="datetime1">
              <a:rPr lang="en-US" smtClean="0"/>
              <a:pPr/>
              <a:t>11/9/2017</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C43563C-D9B3-4432-B336-144C997D6215}" type="datetime1">
              <a:rPr lang="en-US" smtClean="0"/>
              <a:pPr/>
              <a:t>11/9/2017</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F8F9461-E3EB-40CD-B93F-E5CBBBD8E0BA}"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EFF424-F111-43CB-9C75-D52325012943}" type="datetime1">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0578FA3-38AD-400D-A4D2-18E8EF129E5F}" type="datetime1">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cSld name="1_Section Header">
    <p:spTree>
      <p:nvGrpSpPr>
        <p:cNvPr id="1" name=""/>
        <p:cNvGrpSpPr/>
        <p:nvPr/>
      </p:nvGrpSpPr>
      <p:grpSpPr>
        <a:xfrm>
          <a:off x="0" y="0"/>
          <a:ext cx="0" cy="0"/>
          <a:chOff x="0" y="0"/>
          <a:chExt cx="0" cy="0"/>
        </a:xfrm>
      </p:grpSpPr>
      <p:sp>
        <p:nvSpPr>
          <p:cNvPr id="9" name="Rectangle 8"/>
          <p:cNvSpPr/>
          <p:nvPr/>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EC43563C-D9B3-4432-B336-144C997D6215}" type="datetime1">
              <a:rPr lang="en-US" smtClean="0"/>
              <a:pPr/>
              <a:t>11/9/2017</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p>
        </p:txBody>
      </p:sp>
      <p:sp>
        <p:nvSpPr>
          <p:cNvPr id="13" name="Slide Number Placeholder 12"/>
          <p:cNvSpPr>
            <a:spLocks noGrp="1"/>
          </p:cNvSpPr>
          <p:nvPr>
            <p:ph type="sldNum" sz="quarter" idx="12"/>
          </p:nvPr>
        </p:nvSpPr>
        <p:spPr>
          <a:xfrm>
            <a:off x="6477000" y="6477000"/>
            <a:ext cx="1021080" cy="304800"/>
          </a:xfrm>
        </p:spPr>
        <p:txBody>
          <a:bodyPr anchor="ctr"/>
          <a:lstStyle/>
          <a:p>
            <a:pPr algn="r"/>
            <a:fld id="{F7886C9C-DC18-4195-8FD5-A50AA931D419}" type="slidenum">
              <a:rPr lang="en-US" smtClean="0"/>
              <a:pPr algn="r"/>
              <a:t>‹#›</a:t>
            </a:fld>
            <a:endParaRPr lang="en-US" dirty="0"/>
          </a:p>
        </p:txBody>
      </p:sp>
      <p:sp>
        <p:nvSpPr>
          <p:cNvPr id="11" name="Rectangle 10"/>
          <p:cNvSpPr/>
          <p:nvPr/>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C43563C-D9B3-4432-B336-144C997D6215}" type="datetime1">
              <a:rPr lang="en-US" smtClean="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C43563C-D9B3-4432-B336-144C997D6215}" type="datetime1">
              <a:rPr lang="en-US" smtClean="0"/>
              <a:pPr/>
              <a:t>11/9/2017</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74A8BBF0-342D-409A-9C0A-B1B451E92883}" type="datetime1">
              <a:rPr lang="en-US" smtClean="0"/>
              <a:pPr/>
              <a:t>11/9/2017</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pPr algn="r"/>
            <a:fld id="{F7886C9C-DC18-4195-8FD5-A50AA931D419}" type="slidenum">
              <a:rPr lang="en-US" smtClean="0"/>
              <a:pPr algn="r"/>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45DA190-4BDC-4D39-B5BB-A14B3E8B1B3D}" type="datetime1">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81D52F2-9B11-4FC0-9217-7D20B3AC9849}" type="datetime1">
              <a:rPr lang="en-US" smtClean="0"/>
              <a:pPr/>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C43563C-D9B3-4432-B336-144C997D6215}" type="datetime1">
              <a:rPr lang="en-US" smtClean="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pPr algn="r"/>
            <a:fld id="{F7886C9C-DC18-4195-8FD5-A50AA931D419}" type="slidenum">
              <a:rPr lang="en-US" smtClean="0"/>
              <a:pPr algn="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C43563C-D9B3-4432-B336-144C997D6215}" type="datetime1">
              <a:rPr lang="en-US" smtClean="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EC43563C-D9B3-4432-B336-144C997D6215}" type="datetime1">
              <a:rPr lang="en-US" smtClean="0"/>
              <a:pPr/>
              <a:t>11/9/2017</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1.wmf"/><Relationship Id="rId18" Type="http://schemas.openxmlformats.org/officeDocument/2006/relationships/oleObject" Target="../embeddings/oleObject14.bin"/><Relationship Id="rId3" Type="http://schemas.openxmlformats.org/officeDocument/2006/relationships/notesSlide" Target="../notesSlides/notesSlide11.xml"/><Relationship Id="rId21" Type="http://schemas.openxmlformats.org/officeDocument/2006/relationships/image" Target="../media/image15.wmf"/><Relationship Id="rId7" Type="http://schemas.openxmlformats.org/officeDocument/2006/relationships/image" Target="../media/image8.wmf"/><Relationship Id="rId12" Type="http://schemas.openxmlformats.org/officeDocument/2006/relationships/oleObject" Target="../embeddings/oleObject11.bin"/><Relationship Id="rId17" Type="http://schemas.openxmlformats.org/officeDocument/2006/relationships/image" Target="../media/image13.wmf"/><Relationship Id="rId2" Type="http://schemas.openxmlformats.org/officeDocument/2006/relationships/slideLayout" Target="../slideLayouts/slideLayout2.xml"/><Relationship Id="rId16" Type="http://schemas.openxmlformats.org/officeDocument/2006/relationships/oleObject" Target="../embeddings/oleObject13.bin"/><Relationship Id="rId20" Type="http://schemas.openxmlformats.org/officeDocument/2006/relationships/oleObject" Target="../embeddings/oleObject15.bin"/><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0.wmf"/><Relationship Id="rId5" Type="http://schemas.openxmlformats.org/officeDocument/2006/relationships/image" Target="../media/image7.wmf"/><Relationship Id="rId15" Type="http://schemas.openxmlformats.org/officeDocument/2006/relationships/image" Target="../media/image12.wmf"/><Relationship Id="rId10" Type="http://schemas.openxmlformats.org/officeDocument/2006/relationships/oleObject" Target="../embeddings/oleObject10.bin"/><Relationship Id="rId19" Type="http://schemas.openxmlformats.org/officeDocument/2006/relationships/image" Target="../media/image14.wmf"/><Relationship Id="rId4" Type="http://schemas.openxmlformats.org/officeDocument/2006/relationships/oleObject" Target="../embeddings/oleObject7.bin"/><Relationship Id="rId9" Type="http://schemas.openxmlformats.org/officeDocument/2006/relationships/image" Target="../media/image9.wmf"/><Relationship Id="rId1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7.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15621" y="4761235"/>
            <a:ext cx="6494666" cy="681622"/>
          </a:xfrm>
        </p:spPr>
        <p:txBody>
          <a:bodyPr>
            <a:normAutofit/>
          </a:bodyPr>
          <a:lstStyle/>
          <a:p>
            <a:pPr algn="ctr"/>
            <a:r>
              <a:rPr lang="en-US" sz="3600" dirty="0" smtClean="0"/>
              <a:t>Stock Valuation</a:t>
            </a:r>
            <a:endParaRPr lang="en-US" sz="3600" dirty="0"/>
          </a:p>
        </p:txBody>
      </p:sp>
      <p:sp>
        <p:nvSpPr>
          <p:cNvPr id="4" name="Subtitle 1"/>
          <p:cNvSpPr txBox="1">
            <a:spLocks/>
          </p:cNvSpPr>
          <p:nvPr/>
        </p:nvSpPr>
        <p:spPr>
          <a:xfrm>
            <a:off x="1568021" y="5813521"/>
            <a:ext cx="6494666" cy="681622"/>
          </a:xfrm>
          <a:prstGeom prst="rect">
            <a:avLst/>
          </a:prstGeom>
        </p:spPr>
        <p:txBody>
          <a:bodyPr vert="horz" lIns="91440" tIns="45720" rIns="91440" bIns="4572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pPr algn="ctr"/>
            <a:r>
              <a:rPr lang="en-US" sz="2400" dirty="0" smtClean="0"/>
              <a:t>RWJ-Chapter 8</a:t>
            </a:r>
          </a:p>
          <a:p>
            <a:pPr algn="ctr"/>
            <a:endParaRPr lang="en-US" sz="2400" dirty="0"/>
          </a:p>
        </p:txBody>
      </p:sp>
    </p:spTree>
    <p:extLst>
      <p:ext uri="{BB962C8B-B14F-4D97-AF65-F5344CB8AC3E}">
        <p14:creationId xmlns:p14="http://schemas.microsoft.com/office/powerpoint/2010/main" val="4315509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 Differential Growth</a:t>
            </a:r>
            <a:endParaRPr lang="en-US" dirty="0"/>
          </a:p>
        </p:txBody>
      </p:sp>
      <p:sp>
        <p:nvSpPr>
          <p:cNvPr id="3" name="Content Placeholder 2"/>
          <p:cNvSpPr>
            <a:spLocks noGrp="1"/>
          </p:cNvSpPr>
          <p:nvPr>
            <p:ph idx="1"/>
          </p:nvPr>
        </p:nvSpPr>
        <p:spPr/>
        <p:txBody>
          <a:bodyPr/>
          <a:lstStyle/>
          <a:p>
            <a:pPr>
              <a:buFontTx/>
              <a:buNone/>
            </a:pPr>
            <a:r>
              <a:rPr lang="en-US" dirty="0"/>
              <a:t>A common stock just paid a dividend of $2. The dividend is expected to grow at 8% for 3 years, then it will grow at 4% in perpetuity. </a:t>
            </a:r>
          </a:p>
          <a:p>
            <a:pPr>
              <a:buFontTx/>
              <a:buNone/>
            </a:pPr>
            <a:r>
              <a:rPr lang="en-US" dirty="0"/>
              <a:t>What is the stock worth? The discount rate is 12%.</a:t>
            </a:r>
          </a:p>
          <a:p>
            <a:endParaRPr lang="en-US" dirty="0"/>
          </a:p>
        </p:txBody>
      </p:sp>
    </p:spTree>
    <p:extLst>
      <p:ext uri="{BB962C8B-B14F-4D97-AF65-F5344CB8AC3E}">
        <p14:creationId xmlns:p14="http://schemas.microsoft.com/office/powerpoint/2010/main" val="25190230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Example-Continued</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99800557"/>
              </p:ext>
            </p:extLst>
          </p:nvPr>
        </p:nvGraphicFramePr>
        <p:xfrm>
          <a:off x="882651" y="1400175"/>
          <a:ext cx="1298575" cy="471488"/>
        </p:xfrm>
        <a:graphic>
          <a:graphicData uri="http://schemas.openxmlformats.org/presentationml/2006/ole">
            <mc:AlternateContent xmlns:mc="http://schemas.openxmlformats.org/markup-compatibility/2006">
              <mc:Choice xmlns:v="urn:schemas-microsoft-com:vml" Requires="v">
                <p:oleObj spid="_x0000_s31872" name="Equation" r:id="rId4" imgW="558720" imgH="203040" progId="Equation.3">
                  <p:embed/>
                </p:oleObj>
              </mc:Choice>
              <mc:Fallback>
                <p:oleObj name="Equation" r:id="rId4" imgW="558720" imgH="203040" progId="Equation.3">
                  <p:embed/>
                  <p:pic>
                    <p:nvPicPr>
                      <p:cNvPr id="0" name=""/>
                      <p:cNvPicPr>
                        <a:picLocks noChangeAspect="1" noChangeArrowheads="1"/>
                      </p:cNvPicPr>
                      <p:nvPr/>
                    </p:nvPicPr>
                    <p:blipFill>
                      <a:blip r:embed="rId5"/>
                      <a:srcRect/>
                      <a:stretch>
                        <a:fillRect/>
                      </a:stretch>
                    </p:blipFill>
                    <p:spPr bwMode="auto">
                      <a:xfrm>
                        <a:off x="882651" y="1400175"/>
                        <a:ext cx="1298575" cy="471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289458575"/>
              </p:ext>
            </p:extLst>
          </p:nvPr>
        </p:nvGraphicFramePr>
        <p:xfrm>
          <a:off x="2524126" y="1360488"/>
          <a:ext cx="1447800" cy="530225"/>
        </p:xfrm>
        <a:graphic>
          <a:graphicData uri="http://schemas.openxmlformats.org/presentationml/2006/ole">
            <mc:AlternateContent xmlns:mc="http://schemas.openxmlformats.org/markup-compatibility/2006">
              <mc:Choice xmlns:v="urn:schemas-microsoft-com:vml" Requires="v">
                <p:oleObj spid="_x0000_s31873" name="Equation" r:id="rId6" imgW="622080" imgH="228600" progId="Equation.3">
                  <p:embed/>
                </p:oleObj>
              </mc:Choice>
              <mc:Fallback>
                <p:oleObj name="Equation" r:id="rId6" imgW="622080" imgH="228600" progId="Equation.3">
                  <p:embed/>
                  <p:pic>
                    <p:nvPicPr>
                      <p:cNvPr id="0" name=""/>
                      <p:cNvPicPr>
                        <a:picLocks noChangeAspect="1" noChangeArrowheads="1"/>
                      </p:cNvPicPr>
                      <p:nvPr/>
                    </p:nvPicPr>
                    <p:blipFill>
                      <a:blip r:embed="rId7"/>
                      <a:srcRect/>
                      <a:stretch>
                        <a:fillRect/>
                      </a:stretch>
                    </p:blipFill>
                    <p:spPr bwMode="auto">
                      <a:xfrm>
                        <a:off x="2524126" y="1360488"/>
                        <a:ext cx="1447800"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Line 5"/>
          <p:cNvSpPr>
            <a:spLocks noChangeShapeType="1"/>
          </p:cNvSpPr>
          <p:nvPr/>
        </p:nvSpPr>
        <p:spPr bwMode="auto">
          <a:xfrm>
            <a:off x="542926" y="2133600"/>
            <a:ext cx="6781800" cy="0"/>
          </a:xfrm>
          <a:prstGeom prst="line">
            <a:avLst/>
          </a:prstGeom>
          <a:noFill/>
          <a:ln w="38100">
            <a:solidFill>
              <a:schemeClr val="tx1"/>
            </a:solidFill>
            <a:round/>
            <a:headEnd type="none" w="sm" len="sm"/>
            <a:tailEnd type="none" w="sm" len="sm"/>
          </a:ln>
          <a:effectLst/>
        </p:spPr>
        <p:txBody>
          <a:bodyPr/>
          <a:lstStyle/>
          <a:p>
            <a:endParaRPr lang="en-US"/>
          </a:p>
        </p:txBody>
      </p:sp>
      <p:sp>
        <p:nvSpPr>
          <p:cNvPr id="7" name="Line 6"/>
          <p:cNvSpPr>
            <a:spLocks noChangeShapeType="1"/>
          </p:cNvSpPr>
          <p:nvPr/>
        </p:nvSpPr>
        <p:spPr bwMode="auto">
          <a:xfrm>
            <a:off x="542926" y="1905000"/>
            <a:ext cx="0" cy="457200"/>
          </a:xfrm>
          <a:prstGeom prst="line">
            <a:avLst/>
          </a:prstGeom>
          <a:noFill/>
          <a:ln w="38100">
            <a:solidFill>
              <a:schemeClr val="tx1"/>
            </a:solidFill>
            <a:round/>
            <a:headEnd type="none" w="sm" len="sm"/>
            <a:tailEnd type="none" w="sm" len="sm"/>
          </a:ln>
          <a:effectLst/>
        </p:spPr>
        <p:txBody>
          <a:bodyPr/>
          <a:lstStyle/>
          <a:p>
            <a:endParaRPr lang="en-US"/>
          </a:p>
        </p:txBody>
      </p:sp>
      <p:sp>
        <p:nvSpPr>
          <p:cNvPr id="8" name="Line 7"/>
          <p:cNvSpPr>
            <a:spLocks noChangeShapeType="1"/>
          </p:cNvSpPr>
          <p:nvPr/>
        </p:nvSpPr>
        <p:spPr bwMode="auto">
          <a:xfrm>
            <a:off x="1685926" y="1905000"/>
            <a:ext cx="0" cy="457200"/>
          </a:xfrm>
          <a:prstGeom prst="line">
            <a:avLst/>
          </a:prstGeom>
          <a:noFill/>
          <a:ln w="38100">
            <a:solidFill>
              <a:schemeClr val="tx1"/>
            </a:solidFill>
            <a:round/>
            <a:headEnd type="none" w="sm" len="sm"/>
            <a:tailEnd type="none" w="sm" len="sm"/>
          </a:ln>
          <a:effectLst/>
        </p:spPr>
        <p:txBody>
          <a:bodyPr/>
          <a:lstStyle/>
          <a:p>
            <a:endParaRPr lang="en-US"/>
          </a:p>
        </p:txBody>
      </p:sp>
      <p:sp>
        <p:nvSpPr>
          <p:cNvPr id="9" name="Line 8"/>
          <p:cNvSpPr>
            <a:spLocks noChangeShapeType="1"/>
          </p:cNvSpPr>
          <p:nvPr/>
        </p:nvSpPr>
        <p:spPr bwMode="auto">
          <a:xfrm>
            <a:off x="3209926" y="1905000"/>
            <a:ext cx="0" cy="457200"/>
          </a:xfrm>
          <a:prstGeom prst="line">
            <a:avLst/>
          </a:prstGeom>
          <a:noFill/>
          <a:ln w="38100">
            <a:solidFill>
              <a:schemeClr val="tx1"/>
            </a:solidFill>
            <a:round/>
            <a:headEnd type="none" w="sm" len="sm"/>
            <a:tailEnd type="none" w="sm" len="sm"/>
          </a:ln>
          <a:effectLst/>
        </p:spPr>
        <p:txBody>
          <a:bodyPr/>
          <a:lstStyle/>
          <a:p>
            <a:endParaRPr lang="en-US"/>
          </a:p>
        </p:txBody>
      </p:sp>
      <p:sp>
        <p:nvSpPr>
          <p:cNvPr id="10" name="Text Box 9"/>
          <p:cNvSpPr txBox="1">
            <a:spLocks noChangeArrowheads="1"/>
          </p:cNvSpPr>
          <p:nvPr/>
        </p:nvSpPr>
        <p:spPr bwMode="auto">
          <a:xfrm>
            <a:off x="7324726" y="1752600"/>
            <a:ext cx="609600" cy="579438"/>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en-US" sz="3200">
                <a:latin typeface="Book Antiqua" pitchFamily="18" charset="0"/>
              </a:rPr>
              <a:t>…</a:t>
            </a:r>
          </a:p>
        </p:txBody>
      </p:sp>
      <p:sp>
        <p:nvSpPr>
          <p:cNvPr id="11" name="Text Box 10"/>
          <p:cNvSpPr txBox="1">
            <a:spLocks noChangeArrowheads="1"/>
          </p:cNvSpPr>
          <p:nvPr/>
        </p:nvSpPr>
        <p:spPr bwMode="auto">
          <a:xfrm>
            <a:off x="314326" y="2438400"/>
            <a:ext cx="7467600" cy="457200"/>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en-US" dirty="0">
                <a:solidFill>
                  <a:srgbClr val="010004"/>
                </a:solidFill>
                <a:latin typeface="Book Antiqua" pitchFamily="18" charset="0"/>
              </a:rPr>
              <a:t>0	    1	        	2		3		4</a:t>
            </a:r>
          </a:p>
        </p:txBody>
      </p:sp>
      <p:sp>
        <p:nvSpPr>
          <p:cNvPr id="12" name="Line 11"/>
          <p:cNvSpPr>
            <a:spLocks noChangeShapeType="1"/>
          </p:cNvSpPr>
          <p:nvPr/>
        </p:nvSpPr>
        <p:spPr bwMode="auto">
          <a:xfrm>
            <a:off x="5038726" y="1905000"/>
            <a:ext cx="0" cy="457200"/>
          </a:xfrm>
          <a:prstGeom prst="line">
            <a:avLst/>
          </a:prstGeom>
          <a:noFill/>
          <a:ln w="38100">
            <a:solidFill>
              <a:schemeClr val="tx1"/>
            </a:solidFill>
            <a:round/>
            <a:headEnd type="none" w="sm" len="sm"/>
            <a:tailEnd type="none" w="sm" len="sm"/>
          </a:ln>
          <a:effectLst/>
        </p:spPr>
        <p:txBody>
          <a:bodyPr/>
          <a:lstStyle/>
          <a:p>
            <a:endParaRPr lang="en-US"/>
          </a:p>
        </p:txBody>
      </p:sp>
      <p:sp>
        <p:nvSpPr>
          <p:cNvPr id="13" name="Line 12"/>
          <p:cNvSpPr>
            <a:spLocks noChangeShapeType="1"/>
          </p:cNvSpPr>
          <p:nvPr/>
        </p:nvSpPr>
        <p:spPr bwMode="auto">
          <a:xfrm>
            <a:off x="6791326" y="1905000"/>
            <a:ext cx="0" cy="457200"/>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2304071769"/>
              </p:ext>
            </p:extLst>
          </p:nvPr>
        </p:nvGraphicFramePr>
        <p:xfrm>
          <a:off x="4291013" y="1295400"/>
          <a:ext cx="1419225" cy="530225"/>
        </p:xfrm>
        <a:graphic>
          <a:graphicData uri="http://schemas.openxmlformats.org/presentationml/2006/ole">
            <mc:AlternateContent xmlns:mc="http://schemas.openxmlformats.org/markup-compatibility/2006">
              <mc:Choice xmlns:v="urn:schemas-microsoft-com:vml" Requires="v">
                <p:oleObj spid="_x0000_s31874" name="Equation" r:id="rId8" imgW="609480" imgH="228600" progId="Equation.3">
                  <p:embed/>
                </p:oleObj>
              </mc:Choice>
              <mc:Fallback>
                <p:oleObj name="Equation" r:id="rId8" imgW="609480" imgH="228600" progId="Equation.3">
                  <p:embed/>
                  <p:pic>
                    <p:nvPicPr>
                      <p:cNvPr id="0" name=""/>
                      <p:cNvPicPr>
                        <a:picLocks noChangeAspect="1" noChangeArrowheads="1"/>
                      </p:cNvPicPr>
                      <p:nvPr/>
                    </p:nvPicPr>
                    <p:blipFill>
                      <a:blip r:embed="rId9"/>
                      <a:srcRect/>
                      <a:stretch>
                        <a:fillRect/>
                      </a:stretch>
                    </p:blipFill>
                    <p:spPr bwMode="auto">
                      <a:xfrm>
                        <a:off x="4291013" y="1295400"/>
                        <a:ext cx="1419225"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378894012"/>
              </p:ext>
            </p:extLst>
          </p:nvPr>
        </p:nvGraphicFramePr>
        <p:xfrm>
          <a:off x="5768976" y="1295400"/>
          <a:ext cx="2274887" cy="530225"/>
        </p:xfrm>
        <a:graphic>
          <a:graphicData uri="http://schemas.openxmlformats.org/presentationml/2006/ole">
            <mc:AlternateContent xmlns:mc="http://schemas.openxmlformats.org/markup-compatibility/2006">
              <mc:Choice xmlns:v="urn:schemas-microsoft-com:vml" Requires="v">
                <p:oleObj spid="_x0000_s31875" name="Equation" r:id="rId10" imgW="977760" imgH="228600" progId="Equation.3">
                  <p:embed/>
                </p:oleObj>
              </mc:Choice>
              <mc:Fallback>
                <p:oleObj name="Equation" r:id="rId10" imgW="977760" imgH="228600" progId="Equation.3">
                  <p:embed/>
                  <p:pic>
                    <p:nvPicPr>
                      <p:cNvPr id="0" name=""/>
                      <p:cNvPicPr>
                        <a:picLocks noChangeAspect="1" noChangeArrowheads="1"/>
                      </p:cNvPicPr>
                      <p:nvPr/>
                    </p:nvPicPr>
                    <p:blipFill>
                      <a:blip r:embed="rId11"/>
                      <a:srcRect/>
                      <a:stretch>
                        <a:fillRect/>
                      </a:stretch>
                    </p:blipFill>
                    <p:spPr bwMode="auto">
                      <a:xfrm>
                        <a:off x="5768976" y="1295400"/>
                        <a:ext cx="2274887"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071109073"/>
              </p:ext>
            </p:extLst>
          </p:nvPr>
        </p:nvGraphicFramePr>
        <p:xfrm>
          <a:off x="1055688" y="3609975"/>
          <a:ext cx="884238" cy="412750"/>
        </p:xfrm>
        <a:graphic>
          <a:graphicData uri="http://schemas.openxmlformats.org/presentationml/2006/ole">
            <mc:AlternateContent xmlns:mc="http://schemas.openxmlformats.org/markup-compatibility/2006">
              <mc:Choice xmlns:v="urn:schemas-microsoft-com:vml" Requires="v">
                <p:oleObj spid="_x0000_s31876" name="Equation" r:id="rId12" imgW="380880" imgH="177480" progId="Equation.3">
                  <p:embed/>
                </p:oleObj>
              </mc:Choice>
              <mc:Fallback>
                <p:oleObj name="Equation" r:id="rId12" imgW="380880" imgH="177480" progId="Equation.3">
                  <p:embed/>
                  <p:pic>
                    <p:nvPicPr>
                      <p:cNvPr id="0" name=""/>
                      <p:cNvPicPr>
                        <a:picLocks noChangeAspect="1" noChangeArrowheads="1"/>
                      </p:cNvPicPr>
                      <p:nvPr/>
                    </p:nvPicPr>
                    <p:blipFill>
                      <a:blip r:embed="rId13"/>
                      <a:srcRect/>
                      <a:stretch>
                        <a:fillRect/>
                      </a:stretch>
                    </p:blipFill>
                    <p:spPr bwMode="auto">
                      <a:xfrm>
                        <a:off x="1055688" y="3609975"/>
                        <a:ext cx="884238"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4227583854"/>
              </p:ext>
            </p:extLst>
          </p:nvPr>
        </p:nvGraphicFramePr>
        <p:xfrm>
          <a:off x="2770188" y="3600450"/>
          <a:ext cx="887413" cy="412750"/>
        </p:xfrm>
        <a:graphic>
          <a:graphicData uri="http://schemas.openxmlformats.org/presentationml/2006/ole">
            <mc:AlternateContent xmlns:mc="http://schemas.openxmlformats.org/markup-compatibility/2006">
              <mc:Choice xmlns:v="urn:schemas-microsoft-com:vml" Requires="v">
                <p:oleObj spid="_x0000_s31877" name="Equation" r:id="rId14" imgW="380880" imgH="177480" progId="Equation.3">
                  <p:embed/>
                </p:oleObj>
              </mc:Choice>
              <mc:Fallback>
                <p:oleObj name="Equation" r:id="rId14" imgW="380880" imgH="177480" progId="Equation.3">
                  <p:embed/>
                  <p:pic>
                    <p:nvPicPr>
                      <p:cNvPr id="0" name=""/>
                      <p:cNvPicPr>
                        <a:picLocks noChangeAspect="1" noChangeArrowheads="1"/>
                      </p:cNvPicPr>
                      <p:nvPr/>
                    </p:nvPicPr>
                    <p:blipFill>
                      <a:blip r:embed="rId15"/>
                      <a:srcRect/>
                      <a:stretch>
                        <a:fillRect/>
                      </a:stretch>
                    </p:blipFill>
                    <p:spPr bwMode="auto">
                      <a:xfrm>
                        <a:off x="2770188" y="3600450"/>
                        <a:ext cx="887413"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Line 17"/>
          <p:cNvSpPr>
            <a:spLocks noChangeShapeType="1"/>
          </p:cNvSpPr>
          <p:nvPr/>
        </p:nvSpPr>
        <p:spPr bwMode="auto">
          <a:xfrm>
            <a:off x="542926" y="4371975"/>
            <a:ext cx="4495800" cy="0"/>
          </a:xfrm>
          <a:prstGeom prst="line">
            <a:avLst/>
          </a:prstGeom>
          <a:noFill/>
          <a:ln w="38100">
            <a:solidFill>
              <a:schemeClr val="tx1"/>
            </a:solidFill>
            <a:round/>
            <a:headEnd type="none" w="sm" len="sm"/>
            <a:tailEnd type="none" w="sm" len="sm"/>
          </a:ln>
          <a:effectLst/>
        </p:spPr>
        <p:txBody>
          <a:bodyPr/>
          <a:lstStyle/>
          <a:p>
            <a:endParaRPr lang="en-US"/>
          </a:p>
        </p:txBody>
      </p:sp>
      <p:sp>
        <p:nvSpPr>
          <p:cNvPr id="19" name="Line 18"/>
          <p:cNvSpPr>
            <a:spLocks noChangeShapeType="1"/>
          </p:cNvSpPr>
          <p:nvPr/>
        </p:nvSpPr>
        <p:spPr bwMode="auto">
          <a:xfrm>
            <a:off x="542926" y="4114800"/>
            <a:ext cx="0" cy="457200"/>
          </a:xfrm>
          <a:prstGeom prst="line">
            <a:avLst/>
          </a:prstGeom>
          <a:noFill/>
          <a:ln w="38100">
            <a:solidFill>
              <a:schemeClr val="tx1"/>
            </a:solidFill>
            <a:round/>
            <a:headEnd type="none" w="sm" len="sm"/>
            <a:tailEnd type="none" w="sm" len="sm"/>
          </a:ln>
          <a:effectLst/>
        </p:spPr>
        <p:txBody>
          <a:bodyPr/>
          <a:lstStyle/>
          <a:p>
            <a:endParaRPr lang="en-US"/>
          </a:p>
        </p:txBody>
      </p:sp>
      <p:sp>
        <p:nvSpPr>
          <p:cNvPr id="20" name="Line 19"/>
          <p:cNvSpPr>
            <a:spLocks noChangeShapeType="1"/>
          </p:cNvSpPr>
          <p:nvPr/>
        </p:nvSpPr>
        <p:spPr bwMode="auto">
          <a:xfrm>
            <a:off x="1652588" y="4114800"/>
            <a:ext cx="0" cy="457200"/>
          </a:xfrm>
          <a:prstGeom prst="line">
            <a:avLst/>
          </a:prstGeom>
          <a:noFill/>
          <a:ln w="38100">
            <a:solidFill>
              <a:schemeClr val="tx1"/>
            </a:solidFill>
            <a:round/>
            <a:headEnd type="none" w="sm" len="sm"/>
            <a:tailEnd type="none" w="sm" len="sm"/>
          </a:ln>
          <a:effectLst/>
        </p:spPr>
        <p:txBody>
          <a:bodyPr/>
          <a:lstStyle/>
          <a:p>
            <a:endParaRPr lang="en-US"/>
          </a:p>
        </p:txBody>
      </p:sp>
      <p:sp>
        <p:nvSpPr>
          <p:cNvPr id="21" name="Line 20"/>
          <p:cNvSpPr>
            <a:spLocks noChangeShapeType="1"/>
          </p:cNvSpPr>
          <p:nvPr/>
        </p:nvSpPr>
        <p:spPr bwMode="auto">
          <a:xfrm>
            <a:off x="3176588" y="4114800"/>
            <a:ext cx="0" cy="457200"/>
          </a:xfrm>
          <a:prstGeom prst="line">
            <a:avLst/>
          </a:prstGeom>
          <a:noFill/>
          <a:ln w="38100">
            <a:solidFill>
              <a:schemeClr val="tx1"/>
            </a:solidFill>
            <a:round/>
            <a:headEnd type="none" w="sm" len="sm"/>
            <a:tailEnd type="none" w="sm" len="sm"/>
          </a:ln>
          <a:effectLst/>
        </p:spPr>
        <p:txBody>
          <a:bodyPr/>
          <a:lstStyle/>
          <a:p>
            <a:endParaRPr lang="en-US"/>
          </a:p>
        </p:txBody>
      </p:sp>
      <p:sp>
        <p:nvSpPr>
          <p:cNvPr id="22" name="Text Box 21"/>
          <p:cNvSpPr txBox="1">
            <a:spLocks noChangeArrowheads="1"/>
          </p:cNvSpPr>
          <p:nvPr/>
        </p:nvSpPr>
        <p:spPr bwMode="auto">
          <a:xfrm>
            <a:off x="390526" y="4572000"/>
            <a:ext cx="7467600" cy="457200"/>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en-US" dirty="0">
                <a:solidFill>
                  <a:srgbClr val="010004"/>
                </a:solidFill>
                <a:latin typeface="Book Antiqua" pitchFamily="18" charset="0"/>
              </a:rPr>
              <a:t>0	  1	          2	           3		</a:t>
            </a:r>
          </a:p>
        </p:txBody>
      </p:sp>
      <p:sp>
        <p:nvSpPr>
          <p:cNvPr id="23" name="Line 22"/>
          <p:cNvSpPr>
            <a:spLocks noChangeShapeType="1"/>
          </p:cNvSpPr>
          <p:nvPr/>
        </p:nvSpPr>
        <p:spPr bwMode="auto">
          <a:xfrm>
            <a:off x="5038726" y="4114800"/>
            <a:ext cx="0" cy="457200"/>
          </a:xfrm>
          <a:prstGeom prst="line">
            <a:avLst/>
          </a:prstGeom>
          <a:noFill/>
          <a:ln w="38100">
            <a:solidFill>
              <a:schemeClr val="tx1"/>
            </a:solidFill>
            <a:round/>
            <a:headEnd type="none" w="sm" len="sm"/>
            <a:tailEnd type="none" w="sm" len="sm"/>
          </a:ln>
          <a:effectLst/>
        </p:spPr>
        <p:txBody>
          <a:bodyPr/>
          <a:lstStyle/>
          <a:p>
            <a:endParaRPr lang="en-US"/>
          </a:p>
        </p:txBody>
      </p:sp>
      <p:graphicFrame>
        <p:nvGraphicFramePr>
          <p:cNvPr id="24" name="Object 23"/>
          <p:cNvGraphicFramePr>
            <a:graphicFrameLocks noChangeAspect="1"/>
          </p:cNvGraphicFramePr>
          <p:nvPr>
            <p:extLst>
              <p:ext uri="{D42A27DB-BD31-4B8C-83A1-F6EECF244321}">
                <p14:modId xmlns:p14="http://schemas.microsoft.com/office/powerpoint/2010/main" val="397893792"/>
              </p:ext>
            </p:extLst>
          </p:nvPr>
        </p:nvGraphicFramePr>
        <p:xfrm>
          <a:off x="4114801" y="3352800"/>
          <a:ext cx="2066925" cy="914400"/>
        </p:xfrm>
        <a:graphic>
          <a:graphicData uri="http://schemas.openxmlformats.org/presentationml/2006/ole">
            <mc:AlternateContent xmlns:mc="http://schemas.openxmlformats.org/markup-compatibility/2006">
              <mc:Choice xmlns:v="urn:schemas-microsoft-com:vml" Requires="v">
                <p:oleObj spid="_x0000_s31878" name="Equation" r:id="rId16" imgW="888840" imgH="393480" progId="Equation.3">
                  <p:embed/>
                </p:oleObj>
              </mc:Choice>
              <mc:Fallback>
                <p:oleObj name="Equation" r:id="rId16" imgW="888840" imgH="393480" progId="Equation.3">
                  <p:embed/>
                  <p:pic>
                    <p:nvPicPr>
                      <p:cNvPr id="0" name=""/>
                      <p:cNvPicPr>
                        <a:picLocks noChangeAspect="1" noChangeArrowheads="1"/>
                      </p:cNvPicPr>
                      <p:nvPr/>
                    </p:nvPicPr>
                    <p:blipFill>
                      <a:blip r:embed="rId17"/>
                      <a:srcRect/>
                      <a:stretch>
                        <a:fillRect/>
                      </a:stretch>
                    </p:blipFill>
                    <p:spPr bwMode="auto">
                      <a:xfrm>
                        <a:off x="4114801" y="3352800"/>
                        <a:ext cx="206692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594342436"/>
              </p:ext>
            </p:extLst>
          </p:nvPr>
        </p:nvGraphicFramePr>
        <p:xfrm>
          <a:off x="398463" y="5588000"/>
          <a:ext cx="6731000" cy="973138"/>
        </p:xfrm>
        <a:graphic>
          <a:graphicData uri="http://schemas.openxmlformats.org/presentationml/2006/ole">
            <mc:AlternateContent xmlns:mc="http://schemas.openxmlformats.org/markup-compatibility/2006">
              <mc:Choice xmlns:v="urn:schemas-microsoft-com:vml" Requires="v">
                <p:oleObj spid="_x0000_s31879" name="Equation" r:id="rId18" imgW="2895480" imgH="419040" progId="Equation.3">
                  <p:embed/>
                </p:oleObj>
              </mc:Choice>
              <mc:Fallback>
                <p:oleObj name="Equation" r:id="rId18" imgW="2895480" imgH="419040" progId="Equation.3">
                  <p:embed/>
                  <p:pic>
                    <p:nvPicPr>
                      <p:cNvPr id="0" name=""/>
                      <p:cNvPicPr>
                        <a:picLocks noChangeAspect="1" noChangeArrowheads="1"/>
                      </p:cNvPicPr>
                      <p:nvPr/>
                    </p:nvPicPr>
                    <p:blipFill>
                      <a:blip r:embed="rId19"/>
                      <a:srcRect/>
                      <a:stretch>
                        <a:fillRect/>
                      </a:stretch>
                    </p:blipFill>
                    <p:spPr bwMode="auto">
                      <a:xfrm>
                        <a:off x="398463" y="5588000"/>
                        <a:ext cx="6731000" cy="973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6" name="Group 25"/>
          <p:cNvGrpSpPr>
            <a:grpSpLocks/>
          </p:cNvGrpSpPr>
          <p:nvPr/>
        </p:nvGrpSpPr>
        <p:grpSpPr bwMode="auto">
          <a:xfrm>
            <a:off x="4276726" y="3190875"/>
            <a:ext cx="2057400" cy="2371725"/>
            <a:chOff x="4224" y="1920"/>
            <a:chExt cx="1296" cy="1494"/>
          </a:xfrm>
        </p:grpSpPr>
        <p:sp>
          <p:nvSpPr>
            <p:cNvPr id="27" name="Oval 26"/>
            <p:cNvSpPr>
              <a:spLocks noChangeArrowheads="1"/>
            </p:cNvSpPr>
            <p:nvPr/>
          </p:nvSpPr>
          <p:spPr bwMode="auto">
            <a:xfrm>
              <a:off x="4800" y="1920"/>
              <a:ext cx="720" cy="720"/>
            </a:xfrm>
            <a:prstGeom prst="ellipse">
              <a:avLst/>
            </a:prstGeom>
            <a:noFill/>
            <a:ln w="38100">
              <a:solidFill>
                <a:srgbClr val="FF0000"/>
              </a:solidFill>
              <a:round/>
              <a:headEnd type="none" w="sm" len="sm"/>
              <a:tailEnd type="none" w="sm" len="sm"/>
            </a:ln>
            <a:effectLst/>
          </p:spPr>
          <p:txBody>
            <a:bodyPr wrap="none" anchor="ctr"/>
            <a:lstStyle/>
            <a:p>
              <a:endParaRPr lang="en-US"/>
            </a:p>
          </p:txBody>
        </p:sp>
        <p:sp>
          <p:nvSpPr>
            <p:cNvPr id="28" name="Arc 27"/>
            <p:cNvSpPr>
              <a:spLocks/>
            </p:cNvSpPr>
            <p:nvPr/>
          </p:nvSpPr>
          <p:spPr bwMode="auto">
            <a:xfrm>
              <a:off x="4224" y="2640"/>
              <a:ext cx="912" cy="774"/>
            </a:xfrm>
            <a:custGeom>
              <a:avLst/>
              <a:gdLst>
                <a:gd name="G0" fmla="+- 0 0 0"/>
                <a:gd name="G1" fmla="+- 1028 0 0"/>
                <a:gd name="G2" fmla="+- 21600 0 0"/>
                <a:gd name="T0" fmla="*/ 21576 w 21600"/>
                <a:gd name="T1" fmla="*/ 0 h 17728"/>
                <a:gd name="T2" fmla="*/ 13700 w 21600"/>
                <a:gd name="T3" fmla="*/ 17728 h 17728"/>
                <a:gd name="T4" fmla="*/ 0 w 21600"/>
                <a:gd name="T5" fmla="*/ 1028 h 17728"/>
              </a:gdLst>
              <a:ahLst/>
              <a:cxnLst>
                <a:cxn ang="0">
                  <a:pos x="T0" y="T1"/>
                </a:cxn>
                <a:cxn ang="0">
                  <a:pos x="T2" y="T3"/>
                </a:cxn>
                <a:cxn ang="0">
                  <a:pos x="T4" y="T5"/>
                </a:cxn>
              </a:cxnLst>
              <a:rect l="0" t="0" r="r" b="b"/>
              <a:pathLst>
                <a:path w="21600" h="17728" fill="none" extrusionOk="0">
                  <a:moveTo>
                    <a:pt x="21575" y="0"/>
                  </a:moveTo>
                  <a:cubicBezTo>
                    <a:pt x="21591" y="342"/>
                    <a:pt x="21600" y="685"/>
                    <a:pt x="21600" y="1028"/>
                  </a:cubicBezTo>
                  <a:cubicBezTo>
                    <a:pt x="21600" y="7496"/>
                    <a:pt x="18700" y="13624"/>
                    <a:pt x="13699" y="17727"/>
                  </a:cubicBezTo>
                </a:path>
                <a:path w="21600" h="17728" stroke="0" extrusionOk="0">
                  <a:moveTo>
                    <a:pt x="21575" y="0"/>
                  </a:moveTo>
                  <a:cubicBezTo>
                    <a:pt x="21591" y="342"/>
                    <a:pt x="21600" y="685"/>
                    <a:pt x="21600" y="1028"/>
                  </a:cubicBezTo>
                  <a:cubicBezTo>
                    <a:pt x="21600" y="7496"/>
                    <a:pt x="18700" y="13624"/>
                    <a:pt x="13699" y="17727"/>
                  </a:cubicBezTo>
                  <a:lnTo>
                    <a:pt x="0" y="1028"/>
                  </a:lnTo>
                  <a:close/>
                </a:path>
              </a:pathLst>
            </a:custGeom>
            <a:noFill/>
            <a:ln w="38100">
              <a:solidFill>
                <a:srgbClr val="FF0000"/>
              </a:solidFill>
              <a:round/>
              <a:headEnd type="none" w="sm" len="sm"/>
              <a:tailEnd type="triangle" w="med" len="med"/>
            </a:ln>
            <a:effectLst/>
          </p:spPr>
          <p:txBody>
            <a:bodyPr wrap="none" anchor="ctr"/>
            <a:lstStyle/>
            <a:p>
              <a:endParaRPr lang="en-US"/>
            </a:p>
          </p:txBody>
        </p:sp>
      </p:grpSp>
      <p:graphicFrame>
        <p:nvGraphicFramePr>
          <p:cNvPr id="29" name="Object 28"/>
          <p:cNvGraphicFramePr>
            <a:graphicFrameLocks noChangeAspect="1"/>
          </p:cNvGraphicFramePr>
          <p:nvPr>
            <p:extLst>
              <p:ext uri="{D42A27DB-BD31-4B8C-83A1-F6EECF244321}">
                <p14:modId xmlns:p14="http://schemas.microsoft.com/office/powerpoint/2010/main" val="3872919779"/>
              </p:ext>
            </p:extLst>
          </p:nvPr>
        </p:nvGraphicFramePr>
        <p:xfrm>
          <a:off x="5662613" y="4724400"/>
          <a:ext cx="2762250" cy="865188"/>
        </p:xfrm>
        <a:graphic>
          <a:graphicData uri="http://schemas.openxmlformats.org/presentationml/2006/ole">
            <mc:AlternateContent xmlns:mc="http://schemas.openxmlformats.org/markup-compatibility/2006">
              <mc:Choice xmlns:v="urn:schemas-microsoft-com:vml" Requires="v">
                <p:oleObj spid="_x0000_s31880" name="Equation" r:id="rId20" imgW="1257120" imgH="393480" progId="Equation.3">
                  <p:embed/>
                </p:oleObj>
              </mc:Choice>
              <mc:Fallback>
                <p:oleObj name="Equation" r:id="rId20" imgW="1257120" imgH="393480" progId="Equation.3">
                  <p:embed/>
                  <p:pic>
                    <p:nvPicPr>
                      <p:cNvPr id="0" name=""/>
                      <p:cNvPicPr>
                        <a:picLocks noChangeAspect="1" noChangeArrowheads="1"/>
                      </p:cNvPicPr>
                      <p:nvPr/>
                    </p:nvPicPr>
                    <p:blipFill>
                      <a:blip r:embed="rId21"/>
                      <a:srcRect/>
                      <a:stretch>
                        <a:fillRect/>
                      </a:stretch>
                    </p:blipFill>
                    <p:spPr bwMode="auto">
                      <a:xfrm>
                        <a:off x="5662613" y="4724400"/>
                        <a:ext cx="2762250" cy="865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Oval 29"/>
          <p:cNvSpPr>
            <a:spLocks noChangeArrowheads="1"/>
          </p:cNvSpPr>
          <p:nvPr/>
        </p:nvSpPr>
        <p:spPr bwMode="auto">
          <a:xfrm>
            <a:off x="5681663" y="1143000"/>
            <a:ext cx="2514600" cy="838200"/>
          </a:xfrm>
          <a:prstGeom prst="ellipse">
            <a:avLst/>
          </a:prstGeom>
          <a:noFill/>
          <a:ln w="38100">
            <a:solidFill>
              <a:srgbClr val="FF0000"/>
            </a:solidFill>
            <a:round/>
            <a:headEnd type="none" w="sm" len="sm"/>
            <a:tailEnd type="none" w="sm" len="sm"/>
          </a:ln>
          <a:effectLst/>
        </p:spPr>
        <p:txBody>
          <a:bodyPr wrap="none" anchor="ctr"/>
          <a:lstStyle/>
          <a:p>
            <a:endParaRPr lang="en-US"/>
          </a:p>
        </p:txBody>
      </p:sp>
      <p:sp>
        <p:nvSpPr>
          <p:cNvPr id="31" name="Arc 30"/>
          <p:cNvSpPr>
            <a:spLocks/>
          </p:cNvSpPr>
          <p:nvPr/>
        </p:nvSpPr>
        <p:spPr bwMode="auto">
          <a:xfrm>
            <a:off x="5605463" y="1962150"/>
            <a:ext cx="1524000" cy="1543050"/>
          </a:xfrm>
          <a:custGeom>
            <a:avLst/>
            <a:gdLst>
              <a:gd name="G0" fmla="+- 0 0 0"/>
              <a:gd name="G1" fmla="+- 2433 0 0"/>
              <a:gd name="G2" fmla="+- 21600 0 0"/>
              <a:gd name="T0" fmla="*/ 21463 w 21600"/>
              <a:gd name="T1" fmla="*/ 0 h 21947"/>
              <a:gd name="T2" fmla="*/ 9260 w 21600"/>
              <a:gd name="T3" fmla="*/ 21947 h 21947"/>
              <a:gd name="T4" fmla="*/ 0 w 21600"/>
              <a:gd name="T5" fmla="*/ 2433 h 21947"/>
            </a:gdLst>
            <a:ahLst/>
            <a:cxnLst>
              <a:cxn ang="0">
                <a:pos x="T0" y="T1"/>
              </a:cxn>
              <a:cxn ang="0">
                <a:pos x="T2" y="T3"/>
              </a:cxn>
              <a:cxn ang="0">
                <a:pos x="T4" y="T5"/>
              </a:cxn>
            </a:cxnLst>
            <a:rect l="0" t="0" r="r" b="b"/>
            <a:pathLst>
              <a:path w="21600" h="21947" fill="none" extrusionOk="0">
                <a:moveTo>
                  <a:pt x="21462" y="0"/>
                </a:moveTo>
                <a:cubicBezTo>
                  <a:pt x="21554" y="807"/>
                  <a:pt x="21600" y="1620"/>
                  <a:pt x="21600" y="2433"/>
                </a:cubicBezTo>
                <a:cubicBezTo>
                  <a:pt x="21600" y="10774"/>
                  <a:pt x="16796" y="18371"/>
                  <a:pt x="9260" y="21947"/>
                </a:cubicBezTo>
              </a:path>
              <a:path w="21600" h="21947" stroke="0" extrusionOk="0">
                <a:moveTo>
                  <a:pt x="21462" y="0"/>
                </a:moveTo>
                <a:cubicBezTo>
                  <a:pt x="21554" y="807"/>
                  <a:pt x="21600" y="1620"/>
                  <a:pt x="21600" y="2433"/>
                </a:cubicBezTo>
                <a:cubicBezTo>
                  <a:pt x="21600" y="10774"/>
                  <a:pt x="16796" y="18371"/>
                  <a:pt x="9260" y="21947"/>
                </a:cubicBezTo>
                <a:lnTo>
                  <a:pt x="0" y="2433"/>
                </a:lnTo>
                <a:close/>
              </a:path>
            </a:pathLst>
          </a:custGeom>
          <a:noFill/>
          <a:ln w="38100">
            <a:solidFill>
              <a:srgbClr val="FF0000"/>
            </a:solidFill>
            <a:round/>
            <a:headEnd type="none" w="sm" len="sm"/>
            <a:tailEnd type="triangle" w="med" len="med"/>
          </a:ln>
          <a:effectLst/>
        </p:spPr>
        <p:txBody>
          <a:bodyPr wrap="none" anchor="ctr"/>
          <a:lstStyle/>
          <a:p>
            <a:endParaRPr lang="en-US"/>
          </a:p>
        </p:txBody>
      </p:sp>
      <p:sp>
        <p:nvSpPr>
          <p:cNvPr id="32" name="Text Box 31"/>
          <p:cNvSpPr txBox="1">
            <a:spLocks noChangeArrowheads="1"/>
          </p:cNvSpPr>
          <p:nvPr/>
        </p:nvSpPr>
        <p:spPr bwMode="auto">
          <a:xfrm>
            <a:off x="6215063" y="2819401"/>
            <a:ext cx="2798308" cy="1077218"/>
          </a:xfrm>
          <a:prstGeom prst="rect">
            <a:avLst/>
          </a:prstGeom>
          <a:noFill/>
          <a:ln w="12700" cap="sq">
            <a:noFill/>
            <a:miter lim="800000"/>
            <a:headEnd type="none" w="sm" len="sm"/>
            <a:tailEnd type="none" w="sm" len="sm"/>
          </a:ln>
          <a:effectLst/>
        </p:spPr>
        <p:txBody>
          <a:bodyPr wrap="square">
            <a:spAutoFit/>
          </a:bodyPr>
          <a:lstStyle/>
          <a:p>
            <a:pPr algn="r">
              <a:spcBef>
                <a:spcPct val="50000"/>
              </a:spcBef>
            </a:pPr>
            <a:r>
              <a:rPr lang="en-US" sz="1600" dirty="0">
                <a:solidFill>
                  <a:srgbClr val="010004"/>
                </a:solidFill>
              </a:rPr>
              <a:t>The constant growth phase beginning in year 4 can be valued as a growing perpetuity </a:t>
            </a:r>
            <a:r>
              <a:rPr lang="en-US" sz="1600" i="1" u="sng" dirty="0">
                <a:solidFill>
                  <a:srgbClr val="010004"/>
                </a:solidFill>
              </a:rPr>
              <a:t>at time 3</a:t>
            </a:r>
            <a:r>
              <a:rPr lang="en-US" sz="1600" dirty="0">
                <a:solidFill>
                  <a:srgbClr val="010004"/>
                </a:solidFill>
              </a:rPr>
              <a:t>.</a:t>
            </a:r>
          </a:p>
        </p:txBody>
      </p:sp>
    </p:spTree>
    <p:extLst>
      <p:ext uri="{BB962C8B-B14F-4D97-AF65-F5344CB8AC3E}">
        <p14:creationId xmlns:p14="http://schemas.microsoft.com/office/powerpoint/2010/main" val="3869081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500"/>
                                        <p:tgtEl>
                                          <p:spTgt spid="11"/>
                                        </p:tgtEl>
                                      </p:cBhvr>
                                    </p:animEffect>
                                  </p:childTnLst>
                                </p:cTn>
                              </p:par>
                            </p:childTnLst>
                          </p:cTn>
                        </p:par>
                        <p:par>
                          <p:cTn id="36" fill="hold">
                            <p:stCondLst>
                              <p:cond delay="4000"/>
                            </p:stCondLst>
                            <p:childTnLst>
                              <p:par>
                                <p:cTn id="37" presetID="2" presetClass="entr" presetSubtype="4"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childTnLst>
                          </p:cTn>
                        </p:par>
                        <p:par>
                          <p:cTn id="41" fill="hold">
                            <p:stCondLst>
                              <p:cond delay="4500"/>
                            </p:stCondLst>
                            <p:childTnLst>
                              <p:par>
                                <p:cTn id="42" presetID="2" presetClass="entr" presetSubtype="4"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par>
                          <p:cTn id="46" fill="hold">
                            <p:stCondLst>
                              <p:cond delay="5000"/>
                            </p:stCondLst>
                            <p:childTnLst>
                              <p:par>
                                <p:cTn id="47" presetID="2" presetClass="entr" presetSubtype="4"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par>
                          <p:cTn id="51" fill="hold">
                            <p:stCondLst>
                              <p:cond delay="5500"/>
                            </p:stCondLst>
                            <p:childTnLst>
                              <p:par>
                                <p:cTn id="52" presetID="2" presetClass="entr" presetSubtype="4" fill="hold" nodeType="after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left)">
                                      <p:cBhvr>
                                        <p:cTn id="59" dur="500"/>
                                        <p:tgtEl>
                                          <p:spTgt spid="18"/>
                                        </p:tgtEl>
                                      </p:cBhvr>
                                    </p:animEffect>
                                  </p:childTnLst>
                                </p:cTn>
                              </p:par>
                            </p:childTnLst>
                          </p:cTn>
                        </p:par>
                        <p:par>
                          <p:cTn id="60" fill="hold">
                            <p:stCondLst>
                              <p:cond delay="6500"/>
                            </p:stCondLst>
                            <p:childTnLst>
                              <p:par>
                                <p:cTn id="61" presetID="22" presetClass="entr" presetSubtype="8"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ipe(left)">
                                      <p:cBhvr>
                                        <p:cTn id="63" dur="500"/>
                                        <p:tgtEl>
                                          <p:spTgt spid="19"/>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left)">
                                      <p:cBhvr>
                                        <p:cTn id="67" dur="500"/>
                                        <p:tgtEl>
                                          <p:spTgt spid="20"/>
                                        </p:tgtEl>
                                      </p:cBhvr>
                                    </p:animEffect>
                                  </p:childTnLst>
                                </p:cTn>
                              </p:par>
                            </p:childTnLst>
                          </p:cTn>
                        </p:par>
                        <p:par>
                          <p:cTn id="68" fill="hold">
                            <p:stCondLst>
                              <p:cond delay="7500"/>
                            </p:stCondLst>
                            <p:childTnLst>
                              <p:par>
                                <p:cTn id="69" presetID="22" presetClass="entr" presetSubtype="8"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ipe(left)">
                                      <p:cBhvr>
                                        <p:cTn id="71" dur="500"/>
                                        <p:tgtEl>
                                          <p:spTgt spid="21"/>
                                        </p:tgtEl>
                                      </p:cBhvr>
                                    </p:animEffect>
                                  </p:childTnLst>
                                </p:cTn>
                              </p:par>
                            </p:childTnLst>
                          </p:cTn>
                        </p:par>
                        <p:par>
                          <p:cTn id="72" fill="hold">
                            <p:stCondLst>
                              <p:cond delay="8000"/>
                            </p:stCondLst>
                            <p:childTnLst>
                              <p:par>
                                <p:cTn id="73" presetID="22" presetClass="entr" presetSubtype="8"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left)">
                                      <p:cBhvr>
                                        <p:cTn id="75" dur="500"/>
                                        <p:tgtEl>
                                          <p:spTgt spid="23"/>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left)">
                                      <p:cBhvr>
                                        <p:cTn id="79" dur="500"/>
                                        <p:tgtEl>
                                          <p:spTgt spid="22"/>
                                        </p:tgtEl>
                                      </p:cBhvr>
                                    </p:animEffect>
                                  </p:childTnLst>
                                </p:cTn>
                              </p:par>
                            </p:childTnLst>
                          </p:cTn>
                        </p:par>
                        <p:par>
                          <p:cTn id="80" fill="hold">
                            <p:stCondLst>
                              <p:cond delay="9000"/>
                            </p:stCondLst>
                            <p:childTnLst>
                              <p:par>
                                <p:cTn id="81" presetID="2" presetClass="entr" presetSubtype="4" fill="hold"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500" fill="hold"/>
                                        <p:tgtEl>
                                          <p:spTgt spid="16"/>
                                        </p:tgtEl>
                                        <p:attrNameLst>
                                          <p:attrName>ppt_x</p:attrName>
                                        </p:attrNameLst>
                                      </p:cBhvr>
                                      <p:tavLst>
                                        <p:tav tm="0">
                                          <p:val>
                                            <p:strVal val="#ppt_x"/>
                                          </p:val>
                                        </p:tav>
                                        <p:tav tm="100000">
                                          <p:val>
                                            <p:strVal val="#ppt_x"/>
                                          </p:val>
                                        </p:tav>
                                      </p:tavLst>
                                    </p:anim>
                                    <p:anim calcmode="lin" valueType="num">
                                      <p:cBhvr additive="base">
                                        <p:cTn id="84" dur="500" fill="hold"/>
                                        <p:tgtEl>
                                          <p:spTgt spid="16"/>
                                        </p:tgtEl>
                                        <p:attrNameLst>
                                          <p:attrName>ppt_y</p:attrName>
                                        </p:attrNameLst>
                                      </p:cBhvr>
                                      <p:tavLst>
                                        <p:tav tm="0">
                                          <p:val>
                                            <p:strVal val="1+#ppt_h/2"/>
                                          </p:val>
                                        </p:tav>
                                        <p:tav tm="100000">
                                          <p:val>
                                            <p:strVal val="#ppt_y"/>
                                          </p:val>
                                        </p:tav>
                                      </p:tavLst>
                                    </p:anim>
                                  </p:childTnLst>
                                </p:cTn>
                              </p:par>
                            </p:childTnLst>
                          </p:cTn>
                        </p:par>
                        <p:par>
                          <p:cTn id="85" fill="hold">
                            <p:stCondLst>
                              <p:cond delay="9500"/>
                            </p:stCondLst>
                            <p:childTnLst>
                              <p:par>
                                <p:cTn id="86" presetID="2" presetClass="entr" presetSubtype="4" fill="hold" nodeType="after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additive="base">
                                        <p:cTn id="88" dur="500" fill="hold"/>
                                        <p:tgtEl>
                                          <p:spTgt spid="17"/>
                                        </p:tgtEl>
                                        <p:attrNameLst>
                                          <p:attrName>ppt_x</p:attrName>
                                        </p:attrNameLst>
                                      </p:cBhvr>
                                      <p:tavLst>
                                        <p:tav tm="0">
                                          <p:val>
                                            <p:strVal val="#ppt_x"/>
                                          </p:val>
                                        </p:tav>
                                        <p:tav tm="100000">
                                          <p:val>
                                            <p:strVal val="#ppt_x"/>
                                          </p:val>
                                        </p:tav>
                                      </p:tavLst>
                                    </p:anim>
                                    <p:anim calcmode="lin" valueType="num">
                                      <p:cBhvr additive="base">
                                        <p:cTn id="89" dur="500" fill="hold"/>
                                        <p:tgtEl>
                                          <p:spTgt spid="17"/>
                                        </p:tgtEl>
                                        <p:attrNameLst>
                                          <p:attrName>ppt_y</p:attrName>
                                        </p:attrNameLst>
                                      </p:cBhvr>
                                      <p:tavLst>
                                        <p:tav tm="0">
                                          <p:val>
                                            <p:strVal val="1+#ppt_h/2"/>
                                          </p:val>
                                        </p:tav>
                                        <p:tav tm="100000">
                                          <p:val>
                                            <p:strVal val="#ppt_y"/>
                                          </p:val>
                                        </p:tav>
                                      </p:tavLst>
                                    </p:anim>
                                  </p:childTnLst>
                                </p:cTn>
                              </p:par>
                            </p:childTnLst>
                          </p:cTn>
                        </p:par>
                        <p:par>
                          <p:cTn id="90" fill="hold">
                            <p:stCondLst>
                              <p:cond delay="10000"/>
                            </p:stCondLst>
                            <p:childTnLst>
                              <p:par>
                                <p:cTn id="91" presetID="2" presetClass="entr" presetSubtype="4" fill="hold" nodeType="afterEffect">
                                  <p:stCondLst>
                                    <p:cond delay="0"/>
                                  </p:stCondLst>
                                  <p:childTnLst>
                                    <p:set>
                                      <p:cBhvr>
                                        <p:cTn id="92" dur="1" fill="hold">
                                          <p:stCondLst>
                                            <p:cond delay="0"/>
                                          </p:stCondLst>
                                        </p:cTn>
                                        <p:tgtEl>
                                          <p:spTgt spid="24"/>
                                        </p:tgtEl>
                                        <p:attrNameLst>
                                          <p:attrName>style.visibility</p:attrName>
                                        </p:attrNameLst>
                                      </p:cBhvr>
                                      <p:to>
                                        <p:strVal val="visible"/>
                                      </p:to>
                                    </p:set>
                                    <p:anim calcmode="lin" valueType="num">
                                      <p:cBhvr additive="base">
                                        <p:cTn id="93" dur="500" fill="hold"/>
                                        <p:tgtEl>
                                          <p:spTgt spid="24"/>
                                        </p:tgtEl>
                                        <p:attrNameLst>
                                          <p:attrName>ppt_x</p:attrName>
                                        </p:attrNameLst>
                                      </p:cBhvr>
                                      <p:tavLst>
                                        <p:tav tm="0">
                                          <p:val>
                                            <p:strVal val="#ppt_x"/>
                                          </p:val>
                                        </p:tav>
                                        <p:tav tm="100000">
                                          <p:val>
                                            <p:strVal val="#ppt_x"/>
                                          </p:val>
                                        </p:tav>
                                      </p:tavLst>
                                    </p:anim>
                                    <p:anim calcmode="lin" valueType="num">
                                      <p:cBhvr additive="base">
                                        <p:cTn id="94" dur="500" fill="hold"/>
                                        <p:tgtEl>
                                          <p:spTgt spid="24"/>
                                        </p:tgtEl>
                                        <p:attrNameLst>
                                          <p:attrName>ppt_y</p:attrName>
                                        </p:attrNameLst>
                                      </p:cBhvr>
                                      <p:tavLst>
                                        <p:tav tm="0">
                                          <p:val>
                                            <p:strVal val="1+#ppt_h/2"/>
                                          </p:val>
                                        </p:tav>
                                        <p:tav tm="100000">
                                          <p:val>
                                            <p:strVal val="#ppt_y"/>
                                          </p:val>
                                        </p:tav>
                                      </p:tavLst>
                                    </p:anim>
                                  </p:childTnLst>
                                </p:cTn>
                              </p:par>
                            </p:childTnLst>
                          </p:cTn>
                        </p:par>
                        <p:par>
                          <p:cTn id="95" fill="hold">
                            <p:stCondLst>
                              <p:cond delay="10500"/>
                            </p:stCondLst>
                            <p:childTnLst>
                              <p:par>
                                <p:cTn id="96" presetID="22" presetClass="entr" presetSubtype="1" fill="hold" grpId="0" nodeType="afterEffect">
                                  <p:stCondLst>
                                    <p:cond delay="0"/>
                                  </p:stCondLst>
                                  <p:childTnLst>
                                    <p:set>
                                      <p:cBhvr>
                                        <p:cTn id="97" dur="1" fill="hold">
                                          <p:stCondLst>
                                            <p:cond delay="0"/>
                                          </p:stCondLst>
                                        </p:cTn>
                                        <p:tgtEl>
                                          <p:spTgt spid="30"/>
                                        </p:tgtEl>
                                        <p:attrNameLst>
                                          <p:attrName>style.visibility</p:attrName>
                                        </p:attrNameLst>
                                      </p:cBhvr>
                                      <p:to>
                                        <p:strVal val="visible"/>
                                      </p:to>
                                    </p:set>
                                    <p:animEffect transition="in" filter="wipe(up)">
                                      <p:cBhvr>
                                        <p:cTn id="98" dur="500"/>
                                        <p:tgtEl>
                                          <p:spTgt spid="30"/>
                                        </p:tgtEl>
                                      </p:cBhvr>
                                    </p:animEffect>
                                  </p:childTnLst>
                                </p:cTn>
                              </p:par>
                            </p:childTnLst>
                          </p:cTn>
                        </p:par>
                        <p:par>
                          <p:cTn id="99" fill="hold">
                            <p:stCondLst>
                              <p:cond delay="11000"/>
                            </p:stCondLst>
                            <p:childTnLst>
                              <p:par>
                                <p:cTn id="100" presetID="22" presetClass="entr" presetSubtype="1"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wipe(up)">
                                      <p:cBhvr>
                                        <p:cTn id="102" dur="500"/>
                                        <p:tgtEl>
                                          <p:spTgt spid="31"/>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499"/>
                                          </p:stCondLst>
                                        </p:cTn>
                                        <p:tgtEl>
                                          <p:spTgt spid="3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additive="base">
                                        <p:cTn id="111" dur="500" fill="hold"/>
                                        <p:tgtEl>
                                          <p:spTgt spid="25"/>
                                        </p:tgtEl>
                                        <p:attrNameLst>
                                          <p:attrName>ppt_x</p:attrName>
                                        </p:attrNameLst>
                                      </p:cBhvr>
                                      <p:tavLst>
                                        <p:tav tm="0">
                                          <p:val>
                                            <p:strVal val="#ppt_x"/>
                                          </p:val>
                                        </p:tav>
                                        <p:tav tm="100000">
                                          <p:val>
                                            <p:strVal val="#ppt_x"/>
                                          </p:val>
                                        </p:tav>
                                      </p:tavLst>
                                    </p:anim>
                                    <p:anim calcmode="lin" valueType="num">
                                      <p:cBhvr additive="base">
                                        <p:cTn id="11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2" presetClass="entr" presetSubtype="1" fill="hold" nodeType="click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wipe(up)">
                                      <p:cBhvr>
                                        <p:cTn id="117" dur="500"/>
                                        <p:tgtEl>
                                          <p:spTgt spid="26"/>
                                        </p:tgtEl>
                                      </p:cBhvr>
                                    </p:animEffect>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nodeType="click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additive="base">
                                        <p:cTn id="122" dur="500" fill="hold"/>
                                        <p:tgtEl>
                                          <p:spTgt spid="29"/>
                                        </p:tgtEl>
                                        <p:attrNameLst>
                                          <p:attrName>ppt_x</p:attrName>
                                        </p:attrNameLst>
                                      </p:cBhvr>
                                      <p:tavLst>
                                        <p:tav tm="0">
                                          <p:val>
                                            <p:strVal val="#ppt_x"/>
                                          </p:val>
                                        </p:tav>
                                        <p:tav tm="100000">
                                          <p:val>
                                            <p:strVal val="#ppt_x"/>
                                          </p:val>
                                        </p:tav>
                                      </p:tavLst>
                                    </p:anim>
                                    <p:anim calcmode="lin" valueType="num">
                                      <p:cBhvr additive="base">
                                        <p:cTn id="123"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utoUpdateAnimBg="0"/>
      <p:bldP spid="11" grpId="0" autoUpdateAnimBg="0"/>
      <p:bldP spid="12" grpId="0" animBg="1"/>
      <p:bldP spid="13" grpId="0" animBg="1"/>
      <p:bldP spid="18" grpId="0" animBg="1"/>
      <p:bldP spid="19" grpId="0" animBg="1"/>
      <p:bldP spid="20" grpId="0" animBg="1"/>
      <p:bldP spid="21" grpId="0" animBg="1"/>
      <p:bldP spid="22" grpId="0" autoUpdateAnimBg="0"/>
      <p:bldP spid="23" grpId="0" animBg="1"/>
      <p:bldP spid="30" grpId="0" animBg="1"/>
      <p:bldP spid="31" grpId="0" animBg="1"/>
      <p:bldP spid="3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a:xfrm>
            <a:off x="498474" y="1600200"/>
            <a:ext cx="7556313" cy="1447800"/>
          </a:xfrm>
        </p:spPr>
        <p:txBody>
          <a:bodyPr/>
          <a:lstStyle/>
          <a:p>
            <a:r>
              <a:rPr lang="en-US" dirty="0" smtClean="0"/>
              <a:t>What is the problem in dividend discount model?</a:t>
            </a:r>
          </a:p>
          <a:p>
            <a:r>
              <a:rPr lang="en-US" dirty="0" smtClean="0"/>
              <a:t>If the dividend discount model is correct, why aren’t no dividend stocks selling at zero?</a:t>
            </a:r>
            <a:endParaRPr lang="en-US" dirty="0"/>
          </a:p>
        </p:txBody>
      </p:sp>
    </p:spTree>
    <p:extLst>
      <p:ext uri="{BB962C8B-B14F-4D97-AF65-F5344CB8AC3E}">
        <p14:creationId xmlns:p14="http://schemas.microsoft.com/office/powerpoint/2010/main" val="32305165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of Return</a:t>
            </a:r>
            <a:endParaRPr lang="en-US" dirty="0"/>
          </a:p>
        </p:txBody>
      </p:sp>
      <mc:AlternateContent xmlns:mc="http://schemas.openxmlformats.org/markup-compatibility/2006" xmlns:a14="http://schemas.microsoft.com/office/drawing/2010/main">
        <mc:Choice Requires="a14">
          <p:sp>
            <p:nvSpPr>
              <p:cNvPr id="11" name="TextBox 10"/>
              <p:cNvSpPr txBox="1"/>
              <p:nvPr/>
            </p:nvSpPr>
            <p:spPr>
              <a:xfrm>
                <a:off x="641985" y="1887884"/>
                <a:ext cx="7557966" cy="66749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𝑅𝑒𝑡𝑢𝑟𝑛</m:t>
                      </m:r>
                      <m:r>
                        <a:rPr lang="en-US" b="0" i="1" smtClean="0">
                          <a:solidFill>
                            <a:schemeClr val="tx1"/>
                          </a:solidFill>
                          <a:latin typeface="Cambria Math"/>
                        </a:rPr>
                        <m:t>=</m:t>
                      </m:r>
                      <m:f>
                        <m:fPr>
                          <m:ctrlPr>
                            <a:rPr lang="en-US" b="0" i="1" smtClean="0">
                              <a:solidFill>
                                <a:schemeClr val="tx1"/>
                              </a:solidFill>
                              <a:latin typeface="Cambria Math" panose="02040503050406030204" pitchFamily="18" charset="0"/>
                            </a:rPr>
                          </m:ctrlPr>
                        </m:fPr>
                        <m:num>
                          <m:r>
                            <a:rPr lang="en-US" b="0" i="1" smtClean="0">
                              <a:solidFill>
                                <a:schemeClr val="tx1"/>
                              </a:solidFill>
                              <a:latin typeface="Cambria Math"/>
                            </a:rPr>
                            <m:t>𝐸𝑛𝑑𝑖𝑛𝑔</m:t>
                          </m:r>
                          <m:r>
                            <a:rPr lang="en-US" b="0" i="1" smtClean="0">
                              <a:solidFill>
                                <a:schemeClr val="tx1"/>
                              </a:solidFill>
                              <a:latin typeface="Cambria Math"/>
                            </a:rPr>
                            <m:t> </m:t>
                          </m:r>
                          <m:r>
                            <a:rPr lang="en-US" b="0" i="1" smtClean="0">
                              <a:solidFill>
                                <a:schemeClr val="tx1"/>
                              </a:solidFill>
                              <a:latin typeface="Cambria Math"/>
                            </a:rPr>
                            <m:t>𝑃𝑟𝑖𝑐𝑒</m:t>
                          </m:r>
                          <m:r>
                            <a:rPr lang="en-US" b="0" i="1" smtClean="0">
                              <a:solidFill>
                                <a:schemeClr val="tx1"/>
                              </a:solidFill>
                              <a:latin typeface="Cambria Math"/>
                            </a:rPr>
                            <m:t> </m:t>
                          </m:r>
                          <m:r>
                            <a:rPr lang="en-US" b="0" i="1" smtClean="0">
                              <a:solidFill>
                                <a:schemeClr val="tx1"/>
                              </a:solidFill>
                              <a:latin typeface="Cambria Math"/>
                            </a:rPr>
                            <m:t>𝑜𝑓</m:t>
                          </m:r>
                          <m:r>
                            <a:rPr lang="en-US" b="0" i="1" smtClean="0">
                              <a:solidFill>
                                <a:schemeClr val="tx1"/>
                              </a:solidFill>
                              <a:latin typeface="Cambria Math"/>
                            </a:rPr>
                            <m:t> </m:t>
                          </m:r>
                          <m:r>
                            <a:rPr lang="en-US" b="0" i="1" smtClean="0">
                              <a:solidFill>
                                <a:schemeClr val="tx1"/>
                              </a:solidFill>
                              <a:latin typeface="Cambria Math"/>
                            </a:rPr>
                            <m:t>𝑎</m:t>
                          </m:r>
                          <m:r>
                            <a:rPr lang="en-US" b="0" i="1" smtClean="0">
                              <a:solidFill>
                                <a:schemeClr val="tx1"/>
                              </a:solidFill>
                              <a:latin typeface="Cambria Math"/>
                            </a:rPr>
                            <m:t> </m:t>
                          </m:r>
                          <m:r>
                            <a:rPr lang="en-US" b="0" i="1" smtClean="0">
                              <a:solidFill>
                                <a:schemeClr val="tx1"/>
                              </a:solidFill>
                              <a:latin typeface="Cambria Math"/>
                            </a:rPr>
                            <m:t>𝑆h𝑎𝑟𝑒</m:t>
                          </m:r>
                          <m:r>
                            <a:rPr lang="en-US" b="0" i="1" smtClean="0">
                              <a:solidFill>
                                <a:schemeClr val="tx1"/>
                              </a:solidFill>
                              <a:latin typeface="Cambria Math"/>
                            </a:rPr>
                            <m:t>−</m:t>
                          </m:r>
                          <m:r>
                            <a:rPr lang="en-US" b="0" i="1" smtClean="0">
                              <a:solidFill>
                                <a:schemeClr val="tx1"/>
                              </a:solidFill>
                              <a:latin typeface="Cambria Math"/>
                            </a:rPr>
                            <m:t>𝐵𝑒𝑔𝑖𝑛𝑛𝑖𝑛𝑔</m:t>
                          </m:r>
                          <m:r>
                            <a:rPr lang="en-US" b="0" i="1" smtClean="0">
                              <a:solidFill>
                                <a:schemeClr val="tx1"/>
                              </a:solidFill>
                              <a:latin typeface="Cambria Math"/>
                            </a:rPr>
                            <m:t> </m:t>
                          </m:r>
                          <m:r>
                            <a:rPr lang="en-US" b="0" i="1" smtClean="0">
                              <a:solidFill>
                                <a:schemeClr val="tx1"/>
                              </a:solidFill>
                              <a:latin typeface="Cambria Math"/>
                            </a:rPr>
                            <m:t>𝑃𝑟𝑖𝑐𝑒</m:t>
                          </m:r>
                          <m:r>
                            <a:rPr lang="en-US" b="0" i="1" smtClean="0">
                              <a:solidFill>
                                <a:schemeClr val="tx1"/>
                              </a:solidFill>
                              <a:latin typeface="Cambria Math"/>
                            </a:rPr>
                            <m:t>+</m:t>
                          </m:r>
                          <m:r>
                            <a:rPr lang="en-US" b="0" i="1" smtClean="0">
                              <a:solidFill>
                                <a:schemeClr val="tx1"/>
                              </a:solidFill>
                              <a:latin typeface="Cambria Math"/>
                            </a:rPr>
                            <m:t>𝐶𝑎𝑠h</m:t>
                          </m:r>
                          <m:r>
                            <a:rPr lang="en-US" b="0" i="1" smtClean="0">
                              <a:solidFill>
                                <a:schemeClr val="tx1"/>
                              </a:solidFill>
                              <a:latin typeface="Cambria Math"/>
                            </a:rPr>
                            <m:t> </m:t>
                          </m:r>
                          <m:r>
                            <a:rPr lang="en-US" b="0" i="1" smtClean="0">
                              <a:solidFill>
                                <a:schemeClr val="tx1"/>
                              </a:solidFill>
                              <a:latin typeface="Cambria Math"/>
                            </a:rPr>
                            <m:t>𝐷𝑖𝑣𝑖𝑑𝑒𝑛𝑑</m:t>
                          </m:r>
                        </m:num>
                        <m:den>
                          <m:r>
                            <a:rPr lang="en-US" b="0" i="1" smtClean="0">
                              <a:solidFill>
                                <a:schemeClr val="tx1"/>
                              </a:solidFill>
                              <a:latin typeface="Cambria Math"/>
                            </a:rPr>
                            <m:t>𝐵𝑒𝑔𝑖𝑛𝑛𝑖𝑛𝑔</m:t>
                          </m:r>
                          <m:r>
                            <a:rPr lang="en-US" b="0" i="1" smtClean="0">
                              <a:solidFill>
                                <a:schemeClr val="tx1"/>
                              </a:solidFill>
                              <a:latin typeface="Cambria Math"/>
                            </a:rPr>
                            <m:t> </m:t>
                          </m:r>
                          <m:r>
                            <a:rPr lang="en-US" b="0" i="1" smtClean="0">
                              <a:solidFill>
                                <a:schemeClr val="tx1"/>
                              </a:solidFill>
                              <a:latin typeface="Cambria Math"/>
                            </a:rPr>
                            <m:t>𝑃𝑟𝑖𝑐𝑒</m:t>
                          </m:r>
                        </m:den>
                      </m:f>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641985" y="1887884"/>
                <a:ext cx="7557966" cy="667490"/>
              </a:xfrm>
              <a:prstGeom prst="rect">
                <a:avLst/>
              </a:prstGeom>
              <a:blipFill rotWithShape="1">
                <a:blip r:embed="rId3"/>
                <a:stretch>
                  <a:fillRect/>
                </a:stretch>
              </a:blipFill>
            </p:spPr>
            <p:txBody>
              <a:bodyPr/>
              <a:lstStyle/>
              <a:p>
                <a:r>
                  <a:rPr lang="en-US">
                    <a:noFill/>
                  </a:rPr>
                  <a:t> </a:t>
                </a:r>
              </a:p>
            </p:txBody>
          </p:sp>
        </mc:Fallback>
      </mc:AlternateContent>
      <p:sp>
        <p:nvSpPr>
          <p:cNvPr id="12" name="TextBox 11"/>
          <p:cNvSpPr txBox="1"/>
          <p:nvPr/>
        </p:nvSpPr>
        <p:spPr>
          <a:xfrm>
            <a:off x="3417920" y="2924706"/>
            <a:ext cx="3559629" cy="369332"/>
          </a:xfrm>
          <a:prstGeom prst="rect">
            <a:avLst/>
          </a:prstGeom>
          <a:noFill/>
        </p:spPr>
        <p:txBody>
          <a:bodyPr wrap="square" rtlCol="0">
            <a:spAutoFit/>
          </a:bodyPr>
          <a:lstStyle/>
          <a:p>
            <a:r>
              <a:rPr lang="en-US" dirty="0" smtClean="0"/>
              <a:t>OR</a:t>
            </a:r>
            <a:endParaRPr lang="en-US" dirty="0"/>
          </a:p>
        </p:txBody>
      </p:sp>
      <mc:AlternateContent xmlns:mc="http://schemas.openxmlformats.org/markup-compatibility/2006" xmlns:a14="http://schemas.microsoft.com/office/drawing/2010/main">
        <mc:Choice Requires="a14">
          <p:sp>
            <p:nvSpPr>
              <p:cNvPr id="13" name="Rectangle 12"/>
              <p:cNvSpPr/>
              <p:nvPr/>
            </p:nvSpPr>
            <p:spPr>
              <a:xfrm>
                <a:off x="641984" y="3599417"/>
                <a:ext cx="7707165" cy="68518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𝑅𝑒𝑡𝑢𝑟𝑛</m:t>
                      </m:r>
                      <m:r>
                        <a:rPr lang="en-US" i="1" smtClean="0">
                          <a:solidFill>
                            <a:schemeClr val="tx1"/>
                          </a:solidFill>
                          <a:latin typeface="Cambria Math"/>
                        </a:rPr>
                        <m:t>=</m:t>
                      </m:r>
                      <m:f>
                        <m:fPr>
                          <m:ctrlPr>
                            <a:rPr lang="en-US" i="1">
                              <a:solidFill>
                                <a:schemeClr val="tx1"/>
                              </a:solidFill>
                              <a:latin typeface="Cambria Math" panose="02040503050406030204" pitchFamily="18" charset="0"/>
                            </a:rPr>
                          </m:ctrlPr>
                        </m:fPr>
                        <m:num>
                          <m:r>
                            <a:rPr lang="en-US" i="1">
                              <a:solidFill>
                                <a:schemeClr val="tx1"/>
                              </a:solidFill>
                              <a:latin typeface="Cambria Math"/>
                            </a:rPr>
                            <m:t>𝐸𝑛𝑑𝑖𝑛𝑔</m:t>
                          </m:r>
                          <m:r>
                            <a:rPr lang="en-US" i="1">
                              <a:solidFill>
                                <a:schemeClr val="tx1"/>
                              </a:solidFill>
                              <a:latin typeface="Cambria Math"/>
                            </a:rPr>
                            <m:t> </m:t>
                          </m:r>
                          <m:r>
                            <a:rPr lang="en-US" i="1">
                              <a:solidFill>
                                <a:schemeClr val="tx1"/>
                              </a:solidFill>
                              <a:latin typeface="Cambria Math"/>
                            </a:rPr>
                            <m:t>𝑃𝑟𝑖𝑐𝑒</m:t>
                          </m:r>
                          <m:r>
                            <a:rPr lang="en-US" i="1">
                              <a:solidFill>
                                <a:schemeClr val="tx1"/>
                              </a:solidFill>
                              <a:latin typeface="Cambria Math"/>
                            </a:rPr>
                            <m:t> </m:t>
                          </m:r>
                          <m:r>
                            <a:rPr lang="en-US" i="1">
                              <a:solidFill>
                                <a:schemeClr val="tx1"/>
                              </a:solidFill>
                              <a:latin typeface="Cambria Math"/>
                            </a:rPr>
                            <m:t>𝑜𝑓</m:t>
                          </m:r>
                          <m:r>
                            <a:rPr lang="en-US" i="1">
                              <a:solidFill>
                                <a:schemeClr val="tx1"/>
                              </a:solidFill>
                              <a:latin typeface="Cambria Math"/>
                            </a:rPr>
                            <m:t> </m:t>
                          </m:r>
                          <m:r>
                            <a:rPr lang="en-US" i="1">
                              <a:solidFill>
                                <a:schemeClr val="tx1"/>
                              </a:solidFill>
                              <a:latin typeface="Cambria Math"/>
                            </a:rPr>
                            <m:t>𝑎</m:t>
                          </m:r>
                          <m:r>
                            <a:rPr lang="en-US" i="1">
                              <a:solidFill>
                                <a:schemeClr val="tx1"/>
                              </a:solidFill>
                              <a:latin typeface="Cambria Math"/>
                            </a:rPr>
                            <m:t> </m:t>
                          </m:r>
                          <m:r>
                            <a:rPr lang="en-US" i="1">
                              <a:solidFill>
                                <a:schemeClr val="tx1"/>
                              </a:solidFill>
                              <a:latin typeface="Cambria Math"/>
                            </a:rPr>
                            <m:t>𝑆h𝑎𝑟𝑒</m:t>
                          </m:r>
                          <m:r>
                            <a:rPr lang="en-US" i="1">
                              <a:solidFill>
                                <a:schemeClr val="tx1"/>
                              </a:solidFill>
                              <a:latin typeface="Cambria Math"/>
                            </a:rPr>
                            <m:t>−</m:t>
                          </m:r>
                          <m:r>
                            <a:rPr lang="en-US" i="1">
                              <a:solidFill>
                                <a:schemeClr val="tx1"/>
                              </a:solidFill>
                              <a:latin typeface="Cambria Math"/>
                            </a:rPr>
                            <m:t>𝐵𝑒𝑔𝑖𝑛𝑛𝑖𝑛𝑔</m:t>
                          </m:r>
                          <m:r>
                            <a:rPr lang="en-US" i="1">
                              <a:solidFill>
                                <a:schemeClr val="tx1"/>
                              </a:solidFill>
                              <a:latin typeface="Cambria Math"/>
                            </a:rPr>
                            <m:t> </m:t>
                          </m:r>
                          <m:r>
                            <a:rPr lang="en-US" i="1">
                              <a:solidFill>
                                <a:schemeClr val="tx1"/>
                              </a:solidFill>
                              <a:latin typeface="Cambria Math"/>
                            </a:rPr>
                            <m:t>𝑃𝑟𝑖𝑐𝑒</m:t>
                          </m:r>
                        </m:num>
                        <m:den>
                          <m:r>
                            <a:rPr lang="en-US" i="1">
                              <a:solidFill>
                                <a:schemeClr val="tx1"/>
                              </a:solidFill>
                              <a:latin typeface="Cambria Math"/>
                            </a:rPr>
                            <m:t>𝐵𝑒𝑔𝑖𝑛𝑛𝑖𝑛𝑔</m:t>
                          </m:r>
                          <m:r>
                            <a:rPr lang="en-US" i="1">
                              <a:solidFill>
                                <a:schemeClr val="tx1"/>
                              </a:solidFill>
                              <a:latin typeface="Cambria Math"/>
                            </a:rPr>
                            <m:t> </m:t>
                          </m:r>
                          <m:r>
                            <a:rPr lang="en-US" i="1">
                              <a:solidFill>
                                <a:schemeClr val="tx1"/>
                              </a:solidFill>
                              <a:latin typeface="Cambria Math"/>
                            </a:rPr>
                            <m:t>𝑃𝑟𝑖𝑐𝑒</m:t>
                          </m:r>
                        </m:den>
                      </m:f>
                      <m:r>
                        <a:rPr lang="en-US" b="0" i="1" smtClean="0">
                          <a:solidFill>
                            <a:schemeClr val="tx1"/>
                          </a:solidFill>
                          <a:latin typeface="Cambria Math"/>
                        </a:rPr>
                        <m:t>+</m:t>
                      </m:r>
                      <m:f>
                        <m:fPr>
                          <m:ctrlPr>
                            <a:rPr lang="en-US" b="0" i="1" smtClean="0">
                              <a:solidFill>
                                <a:schemeClr val="tx1"/>
                              </a:solidFill>
                              <a:latin typeface="Cambria Math" panose="02040503050406030204" pitchFamily="18" charset="0"/>
                            </a:rPr>
                          </m:ctrlPr>
                        </m:fPr>
                        <m:num>
                          <m:r>
                            <a:rPr lang="en-US" b="0" i="1" smtClean="0">
                              <a:solidFill>
                                <a:schemeClr val="tx1"/>
                              </a:solidFill>
                              <a:latin typeface="Cambria Math"/>
                            </a:rPr>
                            <m:t>𝐶𝑎𝑠h</m:t>
                          </m:r>
                          <m:r>
                            <a:rPr lang="en-US" b="0" i="1" smtClean="0">
                              <a:solidFill>
                                <a:schemeClr val="tx1"/>
                              </a:solidFill>
                              <a:latin typeface="Cambria Math"/>
                            </a:rPr>
                            <m:t> </m:t>
                          </m:r>
                          <m:r>
                            <a:rPr lang="en-US" b="0" i="1" smtClean="0">
                              <a:solidFill>
                                <a:schemeClr val="tx1"/>
                              </a:solidFill>
                              <a:latin typeface="Cambria Math"/>
                            </a:rPr>
                            <m:t>𝐷𝑖𝑣𝑖𝑑𝑒𝑛𝑑</m:t>
                          </m:r>
                        </m:num>
                        <m:den>
                          <m:r>
                            <a:rPr lang="en-US" b="0" i="1" smtClean="0">
                              <a:solidFill>
                                <a:schemeClr val="tx1"/>
                              </a:solidFill>
                              <a:latin typeface="Cambria Math"/>
                            </a:rPr>
                            <m:t>𝐵𝑒𝑔𝑖𝑛𝑛𝑖𝑛𝑔</m:t>
                          </m:r>
                          <m:r>
                            <a:rPr lang="en-US" b="0" i="1" smtClean="0">
                              <a:solidFill>
                                <a:schemeClr val="tx1"/>
                              </a:solidFill>
                              <a:latin typeface="Cambria Math"/>
                            </a:rPr>
                            <m:t> </m:t>
                          </m:r>
                          <m:r>
                            <a:rPr lang="en-US" b="0" i="1" smtClean="0">
                              <a:solidFill>
                                <a:schemeClr val="tx1"/>
                              </a:solidFill>
                              <a:latin typeface="Cambria Math"/>
                            </a:rPr>
                            <m:t>𝑃𝑟𝑖𝑐𝑒</m:t>
                          </m:r>
                        </m:den>
                      </m:f>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641984" y="3599417"/>
                <a:ext cx="7707165" cy="685188"/>
              </a:xfrm>
              <a:prstGeom prst="rect">
                <a:avLst/>
              </a:prstGeom>
              <a:blipFill rotWithShape="1">
                <a:blip r:embed="rId4"/>
                <a:stretch>
                  <a:fillRect/>
                </a:stretch>
              </a:blipFill>
            </p:spPr>
            <p:txBody>
              <a:bodyPr/>
              <a:lstStyle/>
              <a:p>
                <a:r>
                  <a:rPr lang="en-US">
                    <a:noFill/>
                  </a:rPr>
                  <a:t> </a:t>
                </a:r>
              </a:p>
            </p:txBody>
          </p:sp>
        </mc:Fallback>
      </mc:AlternateContent>
      <p:sp>
        <p:nvSpPr>
          <p:cNvPr id="14" name="Left Brace 13"/>
          <p:cNvSpPr/>
          <p:nvPr/>
        </p:nvSpPr>
        <p:spPr>
          <a:xfrm rot="16200000">
            <a:off x="3749934" y="2473730"/>
            <a:ext cx="391886" cy="4452257"/>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Left Brace 14"/>
          <p:cNvSpPr/>
          <p:nvPr/>
        </p:nvSpPr>
        <p:spPr>
          <a:xfrm rot="16200000">
            <a:off x="7010226" y="3687506"/>
            <a:ext cx="391886" cy="202470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TextBox 15"/>
          <p:cNvSpPr txBox="1"/>
          <p:nvPr/>
        </p:nvSpPr>
        <p:spPr>
          <a:xfrm>
            <a:off x="3075019" y="5080860"/>
            <a:ext cx="1741715" cy="369332"/>
          </a:xfrm>
          <a:prstGeom prst="rect">
            <a:avLst/>
          </a:prstGeom>
          <a:noFill/>
        </p:spPr>
        <p:txBody>
          <a:bodyPr wrap="square" rtlCol="0">
            <a:spAutoFit/>
          </a:bodyPr>
          <a:lstStyle/>
          <a:p>
            <a:r>
              <a:rPr lang="en-US" dirty="0" smtClean="0"/>
              <a:t>Capital Gain</a:t>
            </a:r>
            <a:endParaRPr lang="en-US" dirty="0"/>
          </a:p>
        </p:txBody>
      </p:sp>
      <p:sp>
        <p:nvSpPr>
          <p:cNvPr id="17" name="TextBox 16"/>
          <p:cNvSpPr txBox="1"/>
          <p:nvPr/>
        </p:nvSpPr>
        <p:spPr>
          <a:xfrm>
            <a:off x="6476805" y="5091355"/>
            <a:ext cx="1741715" cy="369332"/>
          </a:xfrm>
          <a:prstGeom prst="rect">
            <a:avLst/>
          </a:prstGeom>
          <a:noFill/>
        </p:spPr>
        <p:txBody>
          <a:bodyPr wrap="square" rtlCol="0">
            <a:spAutoFit/>
          </a:bodyPr>
          <a:lstStyle/>
          <a:p>
            <a:r>
              <a:rPr lang="en-US" dirty="0" smtClean="0"/>
              <a:t>Dividend Yield</a:t>
            </a:r>
            <a:endParaRPr lang="en-US" dirty="0"/>
          </a:p>
        </p:txBody>
      </p:sp>
    </p:spTree>
    <p:extLst>
      <p:ext uri="{BB962C8B-B14F-4D97-AF65-F5344CB8AC3E}">
        <p14:creationId xmlns:p14="http://schemas.microsoft.com/office/powerpoint/2010/main" val="15295332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animBg="1"/>
      <p:bldP spid="15" grpId="0" animBg="1"/>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Let’s link what we learn from financial statement analysis and stock valuation</a:t>
            </a:r>
            <a:endParaRPr lang="en-US" sz="3000" dirty="0"/>
          </a:p>
        </p:txBody>
      </p:sp>
      <p:sp>
        <p:nvSpPr>
          <p:cNvPr id="3" name="Content Placeholder 2"/>
          <p:cNvSpPr>
            <a:spLocks noGrp="1"/>
          </p:cNvSpPr>
          <p:nvPr>
            <p:ph idx="1"/>
          </p:nvPr>
        </p:nvSpPr>
        <p:spPr>
          <a:xfrm>
            <a:off x="498474" y="1734458"/>
            <a:ext cx="7556313" cy="921656"/>
          </a:xfrm>
        </p:spPr>
        <p:txBody>
          <a:bodyPr>
            <a:normAutofit/>
          </a:bodyPr>
          <a:lstStyle/>
          <a:p>
            <a:r>
              <a:rPr lang="en-US" dirty="0" smtClean="0"/>
              <a:t>Remember from the financial statement analysis:</a:t>
            </a:r>
          </a:p>
          <a:p>
            <a:pPr lvl="1"/>
            <a:r>
              <a:rPr lang="en-US" dirty="0" smtClean="0"/>
              <a:t>We have two ways to find cash flows</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127229" y="2543793"/>
                <a:ext cx="6671826"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𝑂𝐹𝐶𝐹</m:t>
                      </m:r>
                      <m:r>
                        <a:rPr lang="en-US" b="0" i="1" smtClean="0">
                          <a:latin typeface="Cambria Math"/>
                        </a:rPr>
                        <m:t>=</m:t>
                      </m:r>
                      <m:r>
                        <a:rPr lang="en-US" b="0" i="1" smtClean="0">
                          <a:latin typeface="Cambria Math"/>
                        </a:rPr>
                        <m:t>𝐸𝐵𝐼𝑇</m:t>
                      </m:r>
                      <m:d>
                        <m:dPr>
                          <m:ctrlPr>
                            <a:rPr lang="en-US" b="0" i="1" smtClean="0">
                              <a:latin typeface="Cambria Math" panose="02040503050406030204" pitchFamily="18" charset="0"/>
                            </a:rPr>
                          </m:ctrlPr>
                        </m:dPr>
                        <m:e>
                          <m:r>
                            <a:rPr lang="en-US" b="0" i="1" smtClean="0">
                              <a:latin typeface="Cambria Math"/>
                            </a:rPr>
                            <m:t>1−</m:t>
                          </m:r>
                          <m:r>
                            <a:rPr lang="en-US" b="0" i="1" smtClean="0">
                              <a:latin typeface="Cambria Math"/>
                            </a:rPr>
                            <m:t>𝑇𝑎𝑥</m:t>
                          </m:r>
                        </m:e>
                      </m:d>
                      <m:r>
                        <a:rPr lang="en-US" b="0" i="1" smtClean="0">
                          <a:latin typeface="Cambria Math"/>
                        </a:rPr>
                        <m:t>+</m:t>
                      </m:r>
                      <m:r>
                        <a:rPr lang="en-US" b="0" i="1" smtClean="0">
                          <a:latin typeface="Cambria Math"/>
                        </a:rPr>
                        <m:t>𝐷𝑒𝑝𝑟𝑒𝑐𝑖𝑎𝑡𝑖𝑜𝑛</m:t>
                      </m:r>
                      <m:r>
                        <a:rPr lang="en-US" b="0" i="1" smtClean="0">
                          <a:latin typeface="Cambria Math"/>
                        </a:rPr>
                        <m:t>−</m:t>
                      </m:r>
                      <m:r>
                        <a:rPr lang="en-US" b="0" i="1" smtClean="0">
                          <a:latin typeface="Cambria Math"/>
                        </a:rPr>
                        <m:t>𝐶𝑎𝑝𝑖𝑡𝑎𝑙</m:t>
                      </m:r>
                      <m:r>
                        <a:rPr lang="en-US" b="0" i="1" smtClean="0">
                          <a:latin typeface="Cambria Math"/>
                        </a:rPr>
                        <m:t> </m:t>
                      </m:r>
                      <m:r>
                        <a:rPr lang="en-US" b="0" i="1" smtClean="0">
                          <a:latin typeface="Cambria Math"/>
                        </a:rPr>
                        <m:t>𝐸𝑥𝑝𝑒𝑛𝑑𝑖𝑡𝑢𝑟𝑒</m:t>
                      </m:r>
                    </m:oMath>
                  </m:oMathPara>
                </a14:m>
                <a:endParaRPr lang="en-US" b="0" i="1" dirty="0" smtClean="0">
                  <a:latin typeface="Cambria Math"/>
                </a:endParaRPr>
              </a:p>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1" smtClean="0">
                          <a:latin typeface="Cambria Math"/>
                          <a:ea typeface="Cambria Math"/>
                        </a:rPr>
                        <m:t>∆</m:t>
                      </m:r>
                      <m:r>
                        <a:rPr lang="en-US" b="0" i="1" smtClean="0">
                          <a:latin typeface="Cambria Math"/>
                          <a:ea typeface="Cambria Math"/>
                        </a:rPr>
                        <m:t>𝑊𝑜𝑟𝑘𝑖𝑛𝑔</m:t>
                      </m:r>
                      <m:r>
                        <a:rPr lang="en-US" b="0" i="1" smtClean="0">
                          <a:latin typeface="Cambria Math"/>
                          <a:ea typeface="Cambria Math"/>
                        </a:rPr>
                        <m:t> </m:t>
                      </m:r>
                      <m:r>
                        <a:rPr lang="en-US" b="0" i="1" smtClean="0">
                          <a:latin typeface="Cambria Math"/>
                          <a:ea typeface="Cambria Math"/>
                        </a:rPr>
                        <m:t>𝐶𝑎𝑝𝑖𝑡𝑎𝑙</m:t>
                      </m:r>
                      <m:r>
                        <a:rPr lang="en-US" b="0" i="1" smtClean="0">
                          <a:latin typeface="Cambria Math"/>
                          <a:ea typeface="Cambria Math"/>
                        </a:rPr>
                        <m:t>−∆</m:t>
                      </m:r>
                      <m:r>
                        <a:rPr lang="en-US" b="0" i="1" smtClean="0">
                          <a:latin typeface="Cambria Math"/>
                          <a:ea typeface="Cambria Math"/>
                        </a:rPr>
                        <m:t>𝑂𝑡h𝑒𝑟</m:t>
                      </m:r>
                      <m:r>
                        <a:rPr lang="en-US" b="0" i="1" smtClean="0">
                          <a:latin typeface="Cambria Math"/>
                          <a:ea typeface="Cambria Math"/>
                        </a:rPr>
                        <m:t> </m:t>
                      </m:r>
                      <m:r>
                        <a:rPr lang="en-US" b="0" i="1" smtClean="0">
                          <a:latin typeface="Cambria Math"/>
                          <a:ea typeface="Cambria Math"/>
                        </a:rPr>
                        <m:t>𝐴𝑠𝑠𝑒𝑡𝑠</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1127229" y="2543793"/>
                <a:ext cx="6671826" cy="646331"/>
              </a:xfrm>
              <a:prstGeom prst="rect">
                <a:avLst/>
              </a:prstGeom>
              <a:blipFill rotWithShape="1">
                <a:blip r:embed="rId3"/>
                <a:stretch>
                  <a:fillRect b="-7547"/>
                </a:stretch>
              </a:blipFill>
            </p:spPr>
            <p:txBody>
              <a:bodyPr/>
              <a:lstStyle/>
              <a:p>
                <a:r>
                  <a:rPr lang="en-US">
                    <a:noFill/>
                  </a:rPr>
                  <a:t> </a:t>
                </a:r>
              </a:p>
            </p:txBody>
          </p:sp>
        </mc:Fallback>
      </mc:AlternateContent>
      <p:sp>
        <p:nvSpPr>
          <p:cNvPr id="5" name="Left Brace 4"/>
          <p:cNvSpPr/>
          <p:nvPr/>
        </p:nvSpPr>
        <p:spPr>
          <a:xfrm rot="16200000">
            <a:off x="3531048" y="2396944"/>
            <a:ext cx="341530" cy="186123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2077915" y="3646879"/>
            <a:ext cx="4020457" cy="369332"/>
          </a:xfrm>
          <a:prstGeom prst="rect">
            <a:avLst/>
          </a:prstGeom>
          <a:noFill/>
        </p:spPr>
        <p:txBody>
          <a:bodyPr wrap="square" rtlCol="0">
            <a:spAutoFit/>
          </a:bodyPr>
          <a:lstStyle/>
          <a:p>
            <a:r>
              <a:rPr lang="en-US" dirty="0" smtClean="0"/>
              <a:t>Current Assets –Current Liabilities</a:t>
            </a:r>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1127229" y="4633461"/>
                <a:ext cx="6345840" cy="9233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𝐹𝐶𝐹</m:t>
                      </m:r>
                      <m:r>
                        <a:rPr lang="en-US" b="0" i="1" smtClean="0">
                          <a:latin typeface="Cambria Math"/>
                        </a:rPr>
                        <m:t>=</m:t>
                      </m:r>
                      <m:r>
                        <a:rPr lang="en-US" b="0" i="1" smtClean="0">
                          <a:latin typeface="Cambria Math"/>
                        </a:rPr>
                        <m:t>𝑁𝑒𝑡</m:t>
                      </m:r>
                      <m:r>
                        <a:rPr lang="en-US" b="0" i="1" smtClean="0">
                          <a:latin typeface="Cambria Math"/>
                        </a:rPr>
                        <m:t> </m:t>
                      </m:r>
                      <m:r>
                        <a:rPr lang="en-US" b="0" i="1" smtClean="0">
                          <a:latin typeface="Cambria Math"/>
                        </a:rPr>
                        <m:t>𝐼𝑛𝑐𝑜𝑚𝑒</m:t>
                      </m:r>
                      <m:r>
                        <a:rPr lang="en-US" b="0" i="1" smtClean="0">
                          <a:latin typeface="Cambria Math"/>
                        </a:rPr>
                        <m:t>+</m:t>
                      </m:r>
                      <m:r>
                        <a:rPr lang="en-US" b="0" i="1" smtClean="0">
                          <a:latin typeface="Cambria Math"/>
                        </a:rPr>
                        <m:t>𝐷𝑒𝑝𝑟𝑒𝑐𝑖𝑎𝑡𝑖𝑜𝑛</m:t>
                      </m:r>
                      <m:r>
                        <a:rPr lang="en-US" b="0" i="1" smtClean="0">
                          <a:latin typeface="Cambria Math"/>
                        </a:rPr>
                        <m:t>−</m:t>
                      </m:r>
                      <m:r>
                        <a:rPr lang="en-US" b="0" i="1" smtClean="0">
                          <a:latin typeface="Cambria Math"/>
                        </a:rPr>
                        <m:t>𝐶𝑎𝑝𝑖𝑡𝑎𝑙</m:t>
                      </m:r>
                      <m:r>
                        <a:rPr lang="en-US" b="0" i="1" smtClean="0">
                          <a:latin typeface="Cambria Math"/>
                        </a:rPr>
                        <m:t> </m:t>
                      </m:r>
                      <m:r>
                        <a:rPr lang="en-US" b="0" i="1" smtClean="0">
                          <a:latin typeface="Cambria Math"/>
                        </a:rPr>
                        <m:t>𝐸𝑥𝑝𝑒𝑛𝑑𝑖𝑡𝑢𝑟𝑒</m:t>
                      </m:r>
                    </m:oMath>
                  </m:oMathPara>
                </a14:m>
                <a:endParaRPr lang="en-US" b="0" i="1" dirty="0" smtClean="0">
                  <a:latin typeface="Cambria Math"/>
                </a:endParaRPr>
              </a:p>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1" smtClean="0">
                          <a:latin typeface="Cambria Math"/>
                        </a:rPr>
                        <m:t>𝑁𝑒𝑤</m:t>
                      </m:r>
                      <m:r>
                        <a:rPr lang="en-US" b="0" i="1" smtClean="0">
                          <a:latin typeface="Cambria Math"/>
                        </a:rPr>
                        <m:t> </m:t>
                      </m:r>
                      <m:r>
                        <a:rPr lang="en-US" b="0" i="1" smtClean="0">
                          <a:latin typeface="Cambria Math"/>
                        </a:rPr>
                        <m:t>𝐷𝑒𝑏𝑡</m:t>
                      </m:r>
                      <m:r>
                        <a:rPr lang="en-US" b="0" i="1" smtClean="0">
                          <a:latin typeface="Cambria Math"/>
                        </a:rPr>
                        <m:t> </m:t>
                      </m:r>
                      <m:r>
                        <a:rPr lang="en-US" b="0" i="1" smtClean="0">
                          <a:latin typeface="Cambria Math"/>
                        </a:rPr>
                        <m:t>𝐼𝑠𝑠𝑢𝑒</m:t>
                      </m:r>
                      <m:r>
                        <a:rPr lang="en-US" b="0" i="1" smtClean="0">
                          <a:latin typeface="Cambria Math"/>
                        </a:rPr>
                        <m:t>−</m:t>
                      </m:r>
                      <m:r>
                        <a:rPr lang="en-US" b="0" i="1" smtClean="0">
                          <a:latin typeface="Cambria Math"/>
                        </a:rPr>
                        <m:t>𝑃𝑟𝑖𝑛𝑐𝑖𝑝𝑎𝑙</m:t>
                      </m:r>
                      <m:r>
                        <a:rPr lang="en-US" b="0" i="1" smtClean="0">
                          <a:latin typeface="Cambria Math"/>
                        </a:rPr>
                        <m:t> </m:t>
                      </m:r>
                      <m:r>
                        <a:rPr lang="en-US" b="0" i="1" smtClean="0">
                          <a:latin typeface="Cambria Math"/>
                        </a:rPr>
                        <m:t>𝐷𝑒𝑏𝑡</m:t>
                      </m:r>
                      <m:r>
                        <a:rPr lang="en-US" b="0" i="1" smtClean="0">
                          <a:latin typeface="Cambria Math"/>
                        </a:rPr>
                        <m:t> </m:t>
                      </m:r>
                      <m:r>
                        <a:rPr lang="en-US" b="0" i="1" smtClean="0">
                          <a:latin typeface="Cambria Math"/>
                        </a:rPr>
                        <m:t>𝑃𝑎𝑦𝑚𝑒𝑛𝑡𝑠</m:t>
                      </m:r>
                    </m:oMath>
                  </m:oMathPara>
                </a14:m>
                <a:endParaRPr lang="en-US" b="0" i="1" dirty="0" smtClean="0">
                  <a:latin typeface="Cambria Math"/>
                </a:endParaRPr>
              </a:p>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1" smtClean="0">
                          <a:latin typeface="Cambria Math"/>
                          <a:ea typeface="Cambria Math"/>
                        </a:rPr>
                        <m:t>∆</m:t>
                      </m:r>
                      <m:r>
                        <a:rPr lang="en-US" b="0" i="1" smtClean="0">
                          <a:latin typeface="Cambria Math"/>
                          <a:ea typeface="Cambria Math"/>
                        </a:rPr>
                        <m:t>𝑊𝑜𝑟𝑘𝑖𝑛𝑔</m:t>
                      </m:r>
                      <m:r>
                        <a:rPr lang="en-US" b="0" i="1" smtClean="0">
                          <a:latin typeface="Cambria Math"/>
                          <a:ea typeface="Cambria Math"/>
                        </a:rPr>
                        <m:t> </m:t>
                      </m:r>
                      <m:r>
                        <a:rPr lang="en-US" b="0" i="1" smtClean="0">
                          <a:latin typeface="Cambria Math"/>
                          <a:ea typeface="Cambria Math"/>
                        </a:rPr>
                        <m:t>𝐶𝑎𝑝𝑖𝑡𝑎𝑙</m:t>
                      </m:r>
                      <m:r>
                        <a:rPr lang="en-US" b="0" i="1" smtClean="0">
                          <a:latin typeface="Cambria Math"/>
                          <a:ea typeface="Cambria Math"/>
                        </a:rPr>
                        <m:t>−∆</m:t>
                      </m:r>
                      <m:r>
                        <a:rPr lang="en-US" b="0" i="1" smtClean="0">
                          <a:latin typeface="Cambria Math"/>
                          <a:ea typeface="Cambria Math"/>
                        </a:rPr>
                        <m:t>𝑂𝑡h𝑒𝑟</m:t>
                      </m:r>
                      <m:r>
                        <a:rPr lang="en-US" b="0" i="1" smtClean="0">
                          <a:latin typeface="Cambria Math"/>
                          <a:ea typeface="Cambria Math"/>
                        </a:rPr>
                        <m:t> </m:t>
                      </m:r>
                      <m:r>
                        <a:rPr lang="en-US" b="0" i="1" smtClean="0">
                          <a:latin typeface="Cambria Math"/>
                          <a:ea typeface="Cambria Math"/>
                        </a:rPr>
                        <m:t>𝐴𝑠𝑠𝑒𝑡𝑠</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1127229" y="4633461"/>
                <a:ext cx="6345840" cy="923330"/>
              </a:xfrm>
              <a:prstGeom prst="rect">
                <a:avLst/>
              </a:prstGeom>
              <a:blipFill rotWithShape="1">
                <a:blip r:embed="rId4"/>
                <a:stretch>
                  <a:fillRect b="-4605"/>
                </a:stretch>
              </a:blipFill>
            </p:spPr>
            <p:txBody>
              <a:bodyPr/>
              <a:lstStyle/>
              <a:p>
                <a:r>
                  <a:rPr lang="en-US">
                    <a:noFill/>
                  </a:rPr>
                  <a:t> </a:t>
                </a:r>
              </a:p>
            </p:txBody>
          </p:sp>
        </mc:Fallback>
      </mc:AlternateContent>
      <p:sp>
        <p:nvSpPr>
          <p:cNvPr id="8" name="Left Brace 7"/>
          <p:cNvSpPr/>
          <p:nvPr/>
        </p:nvSpPr>
        <p:spPr>
          <a:xfrm rot="16200000">
            <a:off x="3531049" y="4846061"/>
            <a:ext cx="341530" cy="186123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2077916" y="6095996"/>
            <a:ext cx="4020457" cy="369332"/>
          </a:xfrm>
          <a:prstGeom prst="rect">
            <a:avLst/>
          </a:prstGeom>
          <a:noFill/>
        </p:spPr>
        <p:txBody>
          <a:bodyPr wrap="square" rtlCol="0">
            <a:spAutoFit/>
          </a:bodyPr>
          <a:lstStyle/>
          <a:p>
            <a:r>
              <a:rPr lang="en-US" dirty="0" smtClean="0"/>
              <a:t>Current Assets –Current Liabilities</a:t>
            </a:r>
            <a:endParaRPr lang="en-US" dirty="0"/>
          </a:p>
        </p:txBody>
      </p:sp>
      <p:sp>
        <p:nvSpPr>
          <p:cNvPr id="10" name="TextBox 9"/>
          <p:cNvSpPr txBox="1"/>
          <p:nvPr/>
        </p:nvSpPr>
        <p:spPr>
          <a:xfrm>
            <a:off x="1207057" y="4180114"/>
            <a:ext cx="2002971" cy="369332"/>
          </a:xfrm>
          <a:prstGeom prst="rect">
            <a:avLst/>
          </a:prstGeom>
          <a:noFill/>
        </p:spPr>
        <p:txBody>
          <a:bodyPr wrap="square" rtlCol="0">
            <a:spAutoFit/>
          </a:bodyPr>
          <a:lstStyle/>
          <a:p>
            <a:r>
              <a:rPr lang="en-US" dirty="0" smtClean="0"/>
              <a:t>OR;</a:t>
            </a:r>
            <a:endParaRPr lang="en-US" dirty="0"/>
          </a:p>
        </p:txBody>
      </p:sp>
    </p:spTree>
    <p:extLst>
      <p:ext uri="{BB962C8B-B14F-4D97-AF65-F5344CB8AC3E}">
        <p14:creationId xmlns:p14="http://schemas.microsoft.com/office/powerpoint/2010/main" val="6227375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Valuation Techniques</a:t>
            </a:r>
            <a:r>
              <a:rPr lang="en-US" dirty="0" smtClean="0"/>
              <a:t>: Multiples</a:t>
            </a:r>
            <a:endParaRPr lang="en-US" dirty="0"/>
          </a:p>
        </p:txBody>
      </p:sp>
      <p:sp>
        <p:nvSpPr>
          <p:cNvPr id="3" name="Content Placeholder 2"/>
          <p:cNvSpPr>
            <a:spLocks noGrp="1"/>
          </p:cNvSpPr>
          <p:nvPr>
            <p:ph idx="1"/>
          </p:nvPr>
        </p:nvSpPr>
        <p:spPr/>
        <p:txBody>
          <a:bodyPr/>
          <a:lstStyle/>
          <a:p>
            <a:r>
              <a:rPr lang="en-US" dirty="0"/>
              <a:t>In contrast to various discounted cash flows techniques that attempt to estimate a specific value based on its estimated growth rates and its discount rate, the relative valuation techniques implicitly contend that it is possible to determine the value of an economic entity by comparing its stock price to relevant variable that affect a stock’s value, such as earnings, cash flow, book value and sales</a:t>
            </a:r>
          </a:p>
          <a:p>
            <a:pPr marL="0" indent="0">
              <a:buNone/>
            </a:pPr>
            <a:endParaRPr lang="en-US" dirty="0"/>
          </a:p>
        </p:txBody>
      </p:sp>
    </p:spTree>
    <p:extLst>
      <p:ext uri="{BB962C8B-B14F-4D97-AF65-F5344CB8AC3E}">
        <p14:creationId xmlns:p14="http://schemas.microsoft.com/office/powerpoint/2010/main" val="24490925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Valuation Techniques- Earnings Multiplier Model</a:t>
            </a:r>
          </a:p>
        </p:txBody>
      </p:sp>
      <p:sp>
        <p:nvSpPr>
          <p:cNvPr id="4" name="Content Placeholder 2"/>
          <p:cNvSpPr>
            <a:spLocks noGrp="1"/>
          </p:cNvSpPr>
          <p:nvPr>
            <p:ph idx="1"/>
          </p:nvPr>
        </p:nvSpPr>
        <p:spPr>
          <a:xfrm>
            <a:off x="498474" y="1981200"/>
            <a:ext cx="7556313" cy="805543"/>
          </a:xfrm>
        </p:spPr>
        <p:txBody>
          <a:bodyPr/>
          <a:lstStyle/>
          <a:p>
            <a:r>
              <a:rPr lang="en-US" dirty="0" smtClean="0"/>
              <a:t>Price to earnings ratio measure how many dollars investors are willing to pay for a dollar of expected earnings:</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3156857" y="3174608"/>
                <a:ext cx="1603259" cy="6576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𝐸𝑀</m:t>
                      </m:r>
                      <m:r>
                        <a:rPr lang="en-US" b="0" i="1" smtClean="0">
                          <a:latin typeface="Cambria Math"/>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𝑃</m:t>
                              </m:r>
                            </m:e>
                            <m:sub>
                              <m:r>
                                <a:rPr lang="en-US" b="0" i="1" smtClean="0">
                                  <a:latin typeface="Cambria Math"/>
                                </a:rPr>
                                <m:t>𝑡</m:t>
                              </m:r>
                            </m:sub>
                          </m:sSub>
                        </m:num>
                        <m:den>
                          <m:sSub>
                            <m:sSubPr>
                              <m:ctrlPr>
                                <a:rPr lang="en-US" b="0" i="1" smtClean="0">
                                  <a:latin typeface="Cambria Math" panose="02040503050406030204" pitchFamily="18" charset="0"/>
                                </a:rPr>
                              </m:ctrlPr>
                            </m:sSubPr>
                            <m:e>
                              <m:r>
                                <a:rPr lang="en-US" b="0" i="1" smtClean="0">
                                  <a:latin typeface="Cambria Math"/>
                                </a:rPr>
                                <m:t>𝐸𝑃𝑆</m:t>
                              </m:r>
                            </m:e>
                            <m:sub>
                              <m:r>
                                <a:rPr lang="en-US" b="0" i="1" smtClean="0">
                                  <a:latin typeface="Cambria Math"/>
                                </a:rPr>
                                <m:t>𝑡</m:t>
                              </m:r>
                              <m:r>
                                <a:rPr lang="en-US" b="0" i="1" smtClean="0">
                                  <a:latin typeface="Cambria Math"/>
                                </a:rPr>
                                <m:t>+1</m:t>
                              </m:r>
                            </m:sub>
                          </m:sSub>
                        </m:den>
                      </m:f>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156857" y="3174608"/>
                <a:ext cx="1603259" cy="657681"/>
              </a:xfrm>
              <a:prstGeom prst="rect">
                <a:avLst/>
              </a:prstGeom>
              <a:blipFill rotWithShape="1">
                <a:blip r:embed="rId3"/>
                <a:stretch>
                  <a:fillRect/>
                </a:stretch>
              </a:blipFill>
            </p:spPr>
            <p:txBody>
              <a:bodyPr/>
              <a:lstStyle/>
              <a:p>
                <a:r>
                  <a:rPr lang="en-US">
                    <a:noFill/>
                  </a:rPr>
                  <a:t> </a:t>
                </a:r>
              </a:p>
            </p:txBody>
          </p:sp>
        </mc:Fallback>
      </mc:AlternateContent>
      <p:sp>
        <p:nvSpPr>
          <p:cNvPr id="6" name="TextBox 5"/>
          <p:cNvSpPr txBox="1"/>
          <p:nvPr/>
        </p:nvSpPr>
        <p:spPr>
          <a:xfrm>
            <a:off x="1074057" y="3991429"/>
            <a:ext cx="7199086" cy="923330"/>
          </a:xfrm>
          <a:prstGeom prst="rect">
            <a:avLst/>
          </a:prstGeom>
          <a:noFill/>
        </p:spPr>
        <p:txBody>
          <a:bodyPr wrap="square" rtlCol="0">
            <a:spAutoFit/>
          </a:bodyPr>
          <a:lstStyle/>
          <a:p>
            <a:r>
              <a:rPr lang="en-US" dirty="0" smtClean="0"/>
              <a:t>Assume the firm is mature and maintains a constant dividend growth, then we can use the dividend discounted model (DDM) to find the stock price</a:t>
            </a:r>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1700766" y="5278537"/>
                <a:ext cx="5945667" cy="67698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a:rPr>
                            <m:t>𝑃</m:t>
                          </m:r>
                        </m:num>
                        <m:den>
                          <m:r>
                            <a:rPr lang="en-US" b="0" i="1" smtClean="0">
                              <a:latin typeface="Cambria Math"/>
                            </a:rPr>
                            <m:t>𝐸𝑃𝑆</m:t>
                          </m:r>
                        </m:den>
                      </m:f>
                      <m:r>
                        <a:rPr lang="en-US" b="0" i="1" smtClean="0">
                          <a:latin typeface="Cambria Math"/>
                        </a:rPr>
                        <m:t>=</m:t>
                      </m:r>
                      <m:f>
                        <m:fPr>
                          <m:ctrlPr>
                            <a:rPr lang="en-US" b="0" i="1" smtClean="0">
                              <a:latin typeface="Cambria Math" panose="02040503050406030204" pitchFamily="18" charset="0"/>
                            </a:rPr>
                          </m:ctrlPr>
                        </m:fPr>
                        <m:num>
                          <m:f>
                            <m:fPr>
                              <m:type m:val="lin"/>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𝐷</m:t>
                                  </m:r>
                                </m:e>
                                <m:sub>
                                  <m:r>
                                    <a:rPr lang="en-US" b="0" i="1" smtClean="0">
                                      <a:latin typeface="Cambria Math"/>
                                    </a:rPr>
                                    <m:t>1</m:t>
                                  </m:r>
                                </m:sub>
                              </m:sSub>
                            </m:num>
                            <m:den>
                              <m:r>
                                <a:rPr lang="en-US" b="0" i="1" smtClean="0">
                                  <a:latin typeface="Cambria Math"/>
                                </a:rPr>
                                <m:t>(</m:t>
                              </m:r>
                              <m:r>
                                <a:rPr lang="en-US" b="0" i="1" smtClean="0">
                                  <a:latin typeface="Cambria Math"/>
                                </a:rPr>
                                <m:t>𝑘</m:t>
                              </m:r>
                              <m:r>
                                <a:rPr lang="en-US" b="0" i="1" smtClean="0">
                                  <a:latin typeface="Cambria Math"/>
                                </a:rPr>
                                <m:t>−</m:t>
                              </m:r>
                              <m:r>
                                <a:rPr lang="en-US" b="0" i="1" smtClean="0">
                                  <a:latin typeface="Cambria Math"/>
                                </a:rPr>
                                <m:t>𝑔</m:t>
                              </m:r>
                              <m:r>
                                <a:rPr lang="en-US" b="0" i="1" smtClean="0">
                                  <a:latin typeface="Cambria Math"/>
                                </a:rPr>
                                <m:t>)</m:t>
                              </m:r>
                            </m:den>
                          </m:f>
                        </m:num>
                        <m:den>
                          <m:sSub>
                            <m:sSubPr>
                              <m:ctrlPr>
                                <a:rPr lang="en-US" b="0" i="1" smtClean="0">
                                  <a:latin typeface="Cambria Math" panose="02040503050406030204" pitchFamily="18" charset="0"/>
                                </a:rPr>
                              </m:ctrlPr>
                            </m:sSubPr>
                            <m:e>
                              <m:r>
                                <a:rPr lang="en-US" b="0" i="1" smtClean="0">
                                  <a:latin typeface="Cambria Math"/>
                                </a:rPr>
                                <m:t>𝐸𝑃𝑆</m:t>
                              </m:r>
                            </m:e>
                            <m:sub>
                              <m:r>
                                <a:rPr lang="en-US" b="0" i="1" smtClean="0">
                                  <a:latin typeface="Cambria Math"/>
                                </a:rPr>
                                <m:t>1</m:t>
                              </m:r>
                            </m:sub>
                          </m:sSub>
                        </m:den>
                      </m:f>
                      <m:r>
                        <a:rPr lang="en-US" b="0" i="1" smtClean="0">
                          <a:latin typeface="Cambria Math"/>
                        </a:rPr>
                        <m:t>=</m:t>
                      </m:r>
                      <m:f>
                        <m:fPr>
                          <m:ctrlPr>
                            <a:rPr lang="en-US" b="0" i="1" smtClean="0">
                              <a:latin typeface="Cambria Math" panose="02040503050406030204" pitchFamily="18" charset="0"/>
                            </a:rPr>
                          </m:ctrlPr>
                        </m:fPr>
                        <m:num>
                          <m:f>
                            <m:fPr>
                              <m:type m:val="lin"/>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𝐷</m:t>
                                  </m:r>
                                </m:e>
                                <m:sub>
                                  <m:r>
                                    <a:rPr lang="en-US" b="0" i="1" smtClean="0">
                                      <a:latin typeface="Cambria Math"/>
                                    </a:rPr>
                                    <m:t>1</m:t>
                                  </m:r>
                                </m:sub>
                              </m:sSub>
                            </m:num>
                            <m:den>
                              <m:sSub>
                                <m:sSubPr>
                                  <m:ctrlPr>
                                    <a:rPr lang="en-US" b="0" i="1" smtClean="0">
                                      <a:latin typeface="Cambria Math" panose="02040503050406030204" pitchFamily="18" charset="0"/>
                                    </a:rPr>
                                  </m:ctrlPr>
                                </m:sSubPr>
                                <m:e>
                                  <m:r>
                                    <a:rPr lang="en-US" b="0" i="1" smtClean="0">
                                      <a:latin typeface="Cambria Math"/>
                                    </a:rPr>
                                    <m:t>𝐸𝑃𝑆</m:t>
                                  </m:r>
                                </m:e>
                                <m:sub>
                                  <m:r>
                                    <a:rPr lang="en-US" b="0" i="1" smtClean="0">
                                      <a:latin typeface="Cambria Math"/>
                                    </a:rPr>
                                    <m:t>1</m:t>
                                  </m:r>
                                </m:sub>
                              </m:sSub>
                            </m:den>
                          </m:f>
                        </m:num>
                        <m:den>
                          <m:r>
                            <a:rPr lang="en-US" b="0" i="1" smtClean="0">
                              <a:latin typeface="Cambria Math"/>
                            </a:rPr>
                            <m:t>(</m:t>
                          </m:r>
                          <m:r>
                            <a:rPr lang="en-US" b="0" i="1" smtClean="0">
                              <a:latin typeface="Cambria Math"/>
                            </a:rPr>
                            <m:t>𝑘</m:t>
                          </m:r>
                          <m:r>
                            <a:rPr lang="en-US" b="0" i="1" smtClean="0">
                              <a:latin typeface="Cambria Math"/>
                            </a:rPr>
                            <m:t>−</m:t>
                          </m:r>
                          <m:r>
                            <a:rPr lang="en-US" b="0" i="1" smtClean="0">
                              <a:latin typeface="Cambria Math"/>
                            </a:rPr>
                            <m:t>𝑔</m:t>
                          </m:r>
                          <m:r>
                            <a:rPr lang="en-US" b="0" i="1" smtClean="0">
                              <a:latin typeface="Cambria Math"/>
                            </a:rPr>
                            <m:t>)</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𝐷𝑖𝑣𝑖𝑑𝑒𝑛𝑑</m:t>
                          </m:r>
                          <m:r>
                            <a:rPr lang="en-US" b="0" i="1" smtClean="0">
                              <a:latin typeface="Cambria Math"/>
                            </a:rPr>
                            <m:t> </m:t>
                          </m:r>
                          <m:r>
                            <a:rPr lang="en-US" b="0" i="1" smtClean="0">
                              <a:latin typeface="Cambria Math"/>
                            </a:rPr>
                            <m:t>𝑃𝑎𝑦𝑜𝑢𝑡</m:t>
                          </m:r>
                          <m:r>
                            <a:rPr lang="en-US" b="0" i="1" smtClean="0">
                              <a:latin typeface="Cambria Math"/>
                            </a:rPr>
                            <m:t> </m:t>
                          </m:r>
                          <m:r>
                            <a:rPr lang="en-US" b="0" i="1" smtClean="0">
                              <a:latin typeface="Cambria Math"/>
                            </a:rPr>
                            <m:t>𝑅𝑎𝑡𝑖𝑜</m:t>
                          </m:r>
                        </m:num>
                        <m:den>
                          <m:r>
                            <a:rPr lang="en-US" b="0" i="1" smtClean="0">
                              <a:latin typeface="Cambria Math"/>
                            </a:rPr>
                            <m:t>(</m:t>
                          </m:r>
                          <m:r>
                            <a:rPr lang="en-US" b="0" i="1" smtClean="0">
                              <a:latin typeface="Cambria Math"/>
                            </a:rPr>
                            <m:t>𝑘</m:t>
                          </m:r>
                          <m:r>
                            <a:rPr lang="en-US" b="0" i="1" smtClean="0">
                              <a:latin typeface="Cambria Math"/>
                            </a:rPr>
                            <m:t>−</m:t>
                          </m:r>
                          <m:r>
                            <a:rPr lang="en-US" b="0" i="1" smtClean="0">
                              <a:latin typeface="Cambria Math"/>
                            </a:rPr>
                            <m:t>𝑔</m:t>
                          </m:r>
                          <m:r>
                            <a:rPr lang="en-US" b="0" i="1" smtClean="0">
                              <a:latin typeface="Cambria Math"/>
                            </a:rPr>
                            <m:t>)</m:t>
                          </m:r>
                        </m:den>
                      </m:f>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1700766" y="5278537"/>
                <a:ext cx="5945667" cy="676980"/>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542336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If stock has an expected dividend payout ratio of 50%, a required rate of return of 12%, and expected growth rate for dividends of 8%, what is the stock’s P/E ratio?</a:t>
            </a:r>
          </a:p>
          <a:p>
            <a:endParaRPr lang="en-US" dirty="0"/>
          </a:p>
        </p:txBody>
      </p:sp>
    </p:spTree>
    <p:extLst>
      <p:ext uri="{BB962C8B-B14F-4D97-AF65-F5344CB8AC3E}">
        <p14:creationId xmlns:p14="http://schemas.microsoft.com/office/powerpoint/2010/main" val="77229430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Valuation Techniques:</a:t>
            </a:r>
            <a:br>
              <a:rPr lang="en-US" dirty="0"/>
            </a:br>
            <a:r>
              <a:rPr lang="en-US" dirty="0"/>
              <a:t>The Price to Cash Flow Ratio</a:t>
            </a:r>
          </a:p>
        </p:txBody>
      </p:sp>
      <p:sp>
        <p:nvSpPr>
          <p:cNvPr id="4" name="Content Placeholder 2"/>
          <p:cNvSpPr>
            <a:spLocks noGrp="1"/>
          </p:cNvSpPr>
          <p:nvPr>
            <p:ph idx="1"/>
          </p:nvPr>
        </p:nvSpPr>
        <p:spPr>
          <a:xfrm>
            <a:off x="498474" y="1981201"/>
            <a:ext cx="7556313" cy="1458686"/>
          </a:xfrm>
        </p:spPr>
        <p:txBody>
          <a:bodyPr/>
          <a:lstStyle/>
          <a:p>
            <a:r>
              <a:rPr lang="en-US" dirty="0" smtClean="0"/>
              <a:t>Price to cash flow ratio is introduced due to the concern that some firms may manipulate and generate misleading P/E ratio. Comparing to earnings, cash flow values are generally less prone to manipulation.</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3214914" y="3817256"/>
                <a:ext cx="2162451" cy="6576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𝑃𝐶𝐹</m:t>
                      </m:r>
                      <m:r>
                        <a:rPr lang="en-US" b="0" i="1" smtClean="0">
                          <a:latin typeface="Cambria Math"/>
                        </a:rPr>
                        <m:t> </m:t>
                      </m:r>
                      <m:r>
                        <a:rPr lang="en-US" b="0" i="1" smtClean="0">
                          <a:latin typeface="Cambria Math"/>
                        </a:rPr>
                        <m:t>𝑅𝑎𝑡𝑖𝑜</m:t>
                      </m:r>
                      <m:r>
                        <a:rPr lang="en-US" b="0" i="1" smtClean="0">
                          <a:latin typeface="Cambria Math"/>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𝑃</m:t>
                              </m:r>
                            </m:e>
                            <m:sub>
                              <m:r>
                                <a:rPr lang="en-US" b="0" i="1" smtClean="0">
                                  <a:latin typeface="Cambria Math"/>
                                </a:rPr>
                                <m:t>𝑡</m:t>
                              </m:r>
                            </m:sub>
                          </m:sSub>
                        </m:num>
                        <m:den>
                          <m:sSub>
                            <m:sSubPr>
                              <m:ctrlPr>
                                <a:rPr lang="en-US" b="0" i="1" smtClean="0">
                                  <a:latin typeface="Cambria Math" panose="02040503050406030204" pitchFamily="18" charset="0"/>
                                </a:rPr>
                              </m:ctrlPr>
                            </m:sSubPr>
                            <m:e>
                              <m:r>
                                <a:rPr lang="en-US" b="0" i="1" smtClean="0">
                                  <a:latin typeface="Cambria Math"/>
                                </a:rPr>
                                <m:t>𝐶𝐹</m:t>
                              </m:r>
                            </m:e>
                            <m:sub>
                              <m:r>
                                <a:rPr lang="en-US" b="0" i="1" smtClean="0">
                                  <a:latin typeface="Cambria Math"/>
                                </a:rPr>
                                <m:t>𝑡</m:t>
                              </m:r>
                              <m:r>
                                <a:rPr lang="en-US" b="0" i="1" smtClean="0">
                                  <a:latin typeface="Cambria Math"/>
                                </a:rPr>
                                <m:t>+1</m:t>
                              </m:r>
                            </m:sub>
                          </m:sSub>
                        </m:den>
                      </m:f>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214914" y="3817256"/>
                <a:ext cx="2162451" cy="657681"/>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7553236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Valuation Techniques:</a:t>
            </a:r>
            <a:br>
              <a:rPr lang="en-US" dirty="0"/>
            </a:br>
            <a:r>
              <a:rPr lang="en-US" dirty="0"/>
              <a:t>Price to Book Value Ratio</a:t>
            </a:r>
          </a:p>
        </p:txBody>
      </p:sp>
      <p:sp>
        <p:nvSpPr>
          <p:cNvPr id="4" name="Content Placeholder 2"/>
          <p:cNvSpPr>
            <a:spLocks noGrp="1"/>
          </p:cNvSpPr>
          <p:nvPr>
            <p:ph idx="1"/>
          </p:nvPr>
        </p:nvSpPr>
        <p:spPr>
          <a:xfrm>
            <a:off x="498474" y="1981200"/>
            <a:ext cx="7556313" cy="1719943"/>
          </a:xfrm>
        </p:spPr>
        <p:txBody>
          <a:bodyPr/>
          <a:lstStyle/>
          <a:p>
            <a:r>
              <a:rPr lang="en-US" dirty="0" err="1" smtClean="0"/>
              <a:t>Fama</a:t>
            </a:r>
            <a:r>
              <a:rPr lang="en-US" dirty="0" smtClean="0"/>
              <a:t> and French (1992) find a significant inverse relation between price to book ratios and excess returns of stocks. Based on their findings, the price to book ratio gained popularity and credibility as a relative valuation technique for all types of firms</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3316514" y="4044946"/>
                <a:ext cx="2006768" cy="6576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𝑃𝐵</m:t>
                      </m:r>
                      <m:r>
                        <a:rPr lang="en-US" b="0" i="1" smtClean="0">
                          <a:latin typeface="Cambria Math"/>
                        </a:rPr>
                        <m:t> </m:t>
                      </m:r>
                      <m:r>
                        <a:rPr lang="en-US" b="0" i="1" smtClean="0">
                          <a:latin typeface="Cambria Math"/>
                        </a:rPr>
                        <m:t>𝑟𝑎𝑡𝑖𝑜</m:t>
                      </m:r>
                      <m:r>
                        <a:rPr lang="en-US" b="0" i="1" smtClean="0">
                          <a:latin typeface="Cambria Math"/>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𝑃</m:t>
                              </m:r>
                            </m:e>
                            <m:sub>
                              <m:r>
                                <a:rPr lang="en-US" b="0" i="1" smtClean="0">
                                  <a:latin typeface="Cambria Math"/>
                                </a:rPr>
                                <m:t>𝑡</m:t>
                              </m:r>
                            </m:sub>
                          </m:sSub>
                        </m:num>
                        <m:den>
                          <m:sSub>
                            <m:sSubPr>
                              <m:ctrlPr>
                                <a:rPr lang="en-US" b="0" i="1" smtClean="0">
                                  <a:latin typeface="Cambria Math" panose="02040503050406030204" pitchFamily="18" charset="0"/>
                                </a:rPr>
                              </m:ctrlPr>
                            </m:sSubPr>
                            <m:e>
                              <m:r>
                                <a:rPr lang="en-US" b="0" i="1" smtClean="0">
                                  <a:latin typeface="Cambria Math"/>
                                </a:rPr>
                                <m:t>𝐵𝑉</m:t>
                              </m:r>
                            </m:e>
                            <m:sub>
                              <m:r>
                                <a:rPr lang="en-US" b="0" i="1" smtClean="0">
                                  <a:latin typeface="Cambria Math"/>
                                </a:rPr>
                                <m:t>𝑡</m:t>
                              </m:r>
                              <m:r>
                                <a:rPr lang="en-US" b="0" i="1" smtClean="0">
                                  <a:latin typeface="Cambria Math"/>
                                </a:rPr>
                                <m:t>+1</m:t>
                              </m:r>
                            </m:sub>
                          </m:sSub>
                        </m:den>
                      </m:f>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316514" y="4044946"/>
                <a:ext cx="2006768" cy="657681"/>
              </a:xfrm>
              <a:prstGeom prst="rect">
                <a:avLst/>
              </a:prstGeom>
              <a:blipFill rotWithShape="1">
                <a:blip r:embed="rId3"/>
                <a:stretch>
                  <a:fillRect/>
                </a:stretch>
              </a:blipFill>
            </p:spPr>
            <p:txBody>
              <a:bodyPr/>
              <a:lstStyle/>
              <a:p>
                <a:r>
                  <a:rPr lang="en-US">
                    <a:noFill/>
                  </a:rPr>
                  <a:t> </a:t>
                </a:r>
              </a:p>
            </p:txBody>
          </p:sp>
        </mc:Fallback>
      </mc:AlternateContent>
      <p:cxnSp>
        <p:nvCxnSpPr>
          <p:cNvPr id="6" name="Straight Arrow Connector 5"/>
          <p:cNvCxnSpPr/>
          <p:nvPr/>
        </p:nvCxnSpPr>
        <p:spPr>
          <a:xfrm flipH="1">
            <a:off x="3976914" y="4702627"/>
            <a:ext cx="725715" cy="6821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021943" y="4702627"/>
            <a:ext cx="667657" cy="6821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177143" y="5399314"/>
            <a:ext cx="2844800" cy="646331"/>
          </a:xfrm>
          <a:prstGeom prst="rect">
            <a:avLst/>
          </a:prstGeom>
          <a:noFill/>
        </p:spPr>
        <p:txBody>
          <a:bodyPr wrap="square" rtlCol="0">
            <a:spAutoFit/>
          </a:bodyPr>
          <a:lstStyle/>
          <a:p>
            <a:pPr algn="ctr"/>
            <a:r>
              <a:rPr lang="en-US" dirty="0" smtClean="0"/>
              <a:t>(1)</a:t>
            </a:r>
          </a:p>
          <a:p>
            <a:r>
              <a:rPr lang="en-US" dirty="0" smtClean="0"/>
              <a:t>=Total Assets/ # Shares</a:t>
            </a:r>
            <a:endParaRPr lang="en-US" dirty="0"/>
          </a:p>
        </p:txBody>
      </p:sp>
      <p:sp>
        <p:nvSpPr>
          <p:cNvPr id="9" name="TextBox 8"/>
          <p:cNvSpPr txBox="1"/>
          <p:nvPr/>
        </p:nvSpPr>
        <p:spPr>
          <a:xfrm>
            <a:off x="5209987" y="5406571"/>
            <a:ext cx="3571156" cy="646331"/>
          </a:xfrm>
          <a:prstGeom prst="rect">
            <a:avLst/>
          </a:prstGeom>
          <a:noFill/>
        </p:spPr>
        <p:txBody>
          <a:bodyPr wrap="square" rtlCol="0">
            <a:spAutoFit/>
          </a:bodyPr>
          <a:lstStyle/>
          <a:p>
            <a:pPr algn="ctr"/>
            <a:r>
              <a:rPr lang="en-US" dirty="0" smtClean="0"/>
              <a:t>(2)</a:t>
            </a:r>
          </a:p>
          <a:p>
            <a:r>
              <a:rPr lang="en-US" dirty="0" smtClean="0"/>
              <a:t>=Share holders’ Equity/ # Shares</a:t>
            </a:r>
            <a:endParaRPr lang="en-US" dirty="0"/>
          </a:p>
        </p:txBody>
      </p:sp>
    </p:spTree>
    <p:extLst>
      <p:ext uri="{BB962C8B-B14F-4D97-AF65-F5344CB8AC3E}">
        <p14:creationId xmlns:p14="http://schemas.microsoft.com/office/powerpoint/2010/main" val="30046959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of Bonds and Stocks</a:t>
            </a:r>
            <a:endParaRPr lang="en-US" dirty="0"/>
          </a:p>
        </p:txBody>
      </p:sp>
      <p:sp>
        <p:nvSpPr>
          <p:cNvPr id="3" name="Content Placeholder 2"/>
          <p:cNvSpPr>
            <a:spLocks noGrp="1"/>
          </p:cNvSpPr>
          <p:nvPr>
            <p:ph idx="1"/>
          </p:nvPr>
        </p:nvSpPr>
        <p:spPr/>
        <p:txBody>
          <a:bodyPr/>
          <a:lstStyle/>
          <a:p>
            <a:r>
              <a:rPr lang="en-US" dirty="0"/>
              <a:t>First Principles:</a:t>
            </a:r>
          </a:p>
          <a:p>
            <a:pPr lvl="1"/>
            <a:r>
              <a:rPr lang="en-US" dirty="0"/>
              <a:t>Value of financial securities = PV of expected future cash flows </a:t>
            </a:r>
          </a:p>
          <a:p>
            <a:r>
              <a:rPr lang="en-US" dirty="0"/>
              <a:t>To value bonds and stocks we need to:</a:t>
            </a:r>
          </a:p>
          <a:p>
            <a:pPr lvl="1"/>
            <a:r>
              <a:rPr lang="en-US" dirty="0"/>
              <a:t> Estimate future cash flows: </a:t>
            </a:r>
          </a:p>
          <a:p>
            <a:pPr lvl="2"/>
            <a:r>
              <a:rPr lang="en-US" dirty="0"/>
              <a:t>Size (how much) and </a:t>
            </a:r>
          </a:p>
          <a:p>
            <a:pPr lvl="2"/>
            <a:r>
              <a:rPr lang="en-US" dirty="0"/>
              <a:t>Timing (when)</a:t>
            </a:r>
          </a:p>
          <a:p>
            <a:pPr lvl="1"/>
            <a:r>
              <a:rPr lang="en-US" dirty="0"/>
              <a:t> Discount future cash flows at an appropriate rate:</a:t>
            </a:r>
          </a:p>
          <a:p>
            <a:pPr lvl="2"/>
            <a:r>
              <a:rPr lang="en-US" dirty="0"/>
              <a:t>The rate should be appropriate to the risk presented by the security. </a:t>
            </a:r>
          </a:p>
          <a:p>
            <a:endParaRPr lang="en-US" dirty="0"/>
          </a:p>
        </p:txBody>
      </p:sp>
    </p:spTree>
    <p:extLst>
      <p:ext uri="{BB962C8B-B14F-4D97-AF65-F5344CB8AC3E}">
        <p14:creationId xmlns:p14="http://schemas.microsoft.com/office/powerpoint/2010/main" val="28987817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Valuation Techniques:</a:t>
            </a:r>
            <a:br>
              <a:rPr lang="en-US" dirty="0"/>
            </a:br>
            <a:r>
              <a:rPr lang="en-US" dirty="0"/>
              <a:t>Price to Sales Ratio</a:t>
            </a:r>
          </a:p>
        </p:txBody>
      </p:sp>
      <p:sp>
        <p:nvSpPr>
          <p:cNvPr id="4" name="Content Placeholder 2"/>
          <p:cNvSpPr>
            <a:spLocks noGrp="1"/>
          </p:cNvSpPr>
          <p:nvPr>
            <p:ph idx="1"/>
          </p:nvPr>
        </p:nvSpPr>
        <p:spPr>
          <a:xfrm>
            <a:off x="498474" y="1981200"/>
            <a:ext cx="7556313" cy="1952171"/>
          </a:xfrm>
        </p:spPr>
        <p:txBody>
          <a:bodyPr/>
          <a:lstStyle/>
          <a:p>
            <a:r>
              <a:rPr lang="en-US" dirty="0" smtClean="0"/>
              <a:t>The advocates of the price/sales ratio believe the ratio is useful for two reasons:</a:t>
            </a:r>
          </a:p>
          <a:p>
            <a:pPr lvl="1"/>
            <a:r>
              <a:rPr lang="en-US" dirty="0" smtClean="0"/>
              <a:t>(1)strong and consistent sales growth is a requirement for a growth company</a:t>
            </a:r>
          </a:p>
          <a:p>
            <a:pPr lvl="1"/>
            <a:r>
              <a:rPr lang="en-US" dirty="0" smtClean="0"/>
              <a:t>(2) Sales information is subject to less manipulation than any other data item. </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3432628" y="4306204"/>
                <a:ext cx="1858842" cy="6576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𝑃𝑆</m:t>
                      </m:r>
                      <m:r>
                        <a:rPr lang="en-US" b="0" i="1" smtClean="0">
                          <a:latin typeface="Cambria Math"/>
                        </a:rPr>
                        <m:t> </m:t>
                      </m:r>
                      <m:r>
                        <a:rPr lang="en-US" b="0" i="1" smtClean="0">
                          <a:latin typeface="Cambria Math"/>
                        </a:rPr>
                        <m:t>𝑅𝑎𝑡𝑖𝑜</m:t>
                      </m:r>
                      <m:r>
                        <a:rPr lang="en-US" b="0" i="1" smtClean="0">
                          <a:latin typeface="Cambria Math"/>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𝑃</m:t>
                              </m:r>
                            </m:e>
                            <m:sub>
                              <m:r>
                                <a:rPr lang="en-US" b="0" i="1" smtClean="0">
                                  <a:latin typeface="Cambria Math"/>
                                </a:rPr>
                                <m:t>𝑡</m:t>
                              </m:r>
                            </m:sub>
                          </m:sSub>
                        </m:num>
                        <m:den>
                          <m:sSub>
                            <m:sSubPr>
                              <m:ctrlPr>
                                <a:rPr lang="en-US" b="0" i="1" smtClean="0">
                                  <a:latin typeface="Cambria Math" panose="02040503050406030204" pitchFamily="18" charset="0"/>
                                </a:rPr>
                              </m:ctrlPr>
                            </m:sSubPr>
                            <m:e>
                              <m:r>
                                <a:rPr lang="en-US" b="0" i="1" smtClean="0">
                                  <a:latin typeface="Cambria Math"/>
                                </a:rPr>
                                <m:t>𝑆</m:t>
                              </m:r>
                            </m:e>
                            <m:sub>
                              <m:r>
                                <a:rPr lang="en-US" b="0" i="1" smtClean="0">
                                  <a:latin typeface="Cambria Math"/>
                                </a:rPr>
                                <m:t>𝑡</m:t>
                              </m:r>
                              <m:r>
                                <a:rPr lang="en-US" b="0" i="1" smtClean="0">
                                  <a:latin typeface="Cambria Math"/>
                                </a:rPr>
                                <m:t>+1</m:t>
                              </m:r>
                            </m:sub>
                          </m:sSub>
                        </m:den>
                      </m:f>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432628" y="4306204"/>
                <a:ext cx="1858842" cy="657681"/>
              </a:xfrm>
              <a:prstGeom prst="rect">
                <a:avLst/>
              </a:prstGeom>
              <a:blipFill rotWithShape="1">
                <a:blip r:embed="rId3"/>
                <a:stretch>
                  <a:fillRect/>
                </a:stretch>
              </a:blipFill>
            </p:spPr>
            <p:txBody>
              <a:bodyPr/>
              <a:lstStyle/>
              <a:p>
                <a:r>
                  <a:rPr lang="en-US">
                    <a:noFill/>
                  </a:rPr>
                  <a:t> </a:t>
                </a:r>
              </a:p>
            </p:txBody>
          </p:sp>
        </mc:Fallback>
      </mc:AlternateContent>
      <p:sp>
        <p:nvSpPr>
          <p:cNvPr id="6" name="Left Brace 5"/>
          <p:cNvSpPr/>
          <p:nvPr/>
        </p:nvSpPr>
        <p:spPr>
          <a:xfrm rot="16200000">
            <a:off x="4143830" y="4114801"/>
            <a:ext cx="537029" cy="2235201"/>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2757714" y="5617029"/>
            <a:ext cx="3904343" cy="646331"/>
          </a:xfrm>
          <a:prstGeom prst="rect">
            <a:avLst/>
          </a:prstGeom>
          <a:noFill/>
        </p:spPr>
        <p:txBody>
          <a:bodyPr wrap="square" rtlCol="0">
            <a:spAutoFit/>
          </a:bodyPr>
          <a:lstStyle/>
          <a:p>
            <a:r>
              <a:rPr lang="en-US" dirty="0" smtClean="0"/>
              <a:t>Be careful: Profitability ratios vary dramatically across industries</a:t>
            </a:r>
            <a:endParaRPr lang="en-US" dirty="0"/>
          </a:p>
        </p:txBody>
      </p:sp>
    </p:spTree>
    <p:extLst>
      <p:ext uri="{BB962C8B-B14F-4D97-AF65-F5344CB8AC3E}">
        <p14:creationId xmlns:p14="http://schemas.microsoft.com/office/powerpoint/2010/main" val="366924062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the relative valuation techniques: Example</a:t>
            </a:r>
          </a:p>
        </p:txBody>
      </p:sp>
      <p:sp>
        <p:nvSpPr>
          <p:cNvPr id="4" name="Content Placeholder 2"/>
          <p:cNvSpPr>
            <a:spLocks noGrp="1"/>
          </p:cNvSpPr>
          <p:nvPr>
            <p:ph idx="1"/>
          </p:nvPr>
        </p:nvSpPr>
        <p:spPr>
          <a:xfrm>
            <a:off x="498474" y="1981200"/>
            <a:ext cx="7556313" cy="4144963"/>
          </a:xfrm>
        </p:spPr>
        <p:txBody>
          <a:bodyPr/>
          <a:lstStyle/>
          <a:p>
            <a:r>
              <a:rPr lang="en-US" dirty="0" smtClean="0"/>
              <a:t>Let’s suppose Wal-Mart’s current stock price is $47.50/share. Expected Earnings for Wal-Mart is $2.62/share. What is the earnings multiplier for Wal-Mart?</a:t>
            </a:r>
          </a:p>
          <a:p>
            <a:endParaRPr lang="en-US" dirty="0"/>
          </a:p>
          <a:p>
            <a:pPr lvl="1"/>
            <a:r>
              <a:rPr lang="en-US" dirty="0" smtClean="0"/>
              <a:t>How could we know if earnings multiplier is too high or too low?</a:t>
            </a:r>
          </a:p>
          <a:p>
            <a:pPr marL="228600" lvl="1" indent="0">
              <a:buNone/>
            </a:pPr>
            <a:endParaRPr lang="en-US" dirty="0"/>
          </a:p>
        </p:txBody>
      </p:sp>
    </p:spTree>
    <p:extLst>
      <p:ext uri="{BB962C8B-B14F-4D97-AF65-F5344CB8AC3E}">
        <p14:creationId xmlns:p14="http://schemas.microsoft.com/office/powerpoint/2010/main" val="33857360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77694"/>
            <a:ext cx="7556313" cy="1116106"/>
          </a:xfrm>
        </p:spPr>
        <p:txBody>
          <a:bodyPr/>
          <a:lstStyle/>
          <a:p>
            <a:r>
              <a:rPr lang="en-US" dirty="0"/>
              <a:t>Applying Earnings Multipliers</a:t>
            </a:r>
          </a:p>
        </p:txBody>
      </p:sp>
      <p:sp>
        <p:nvSpPr>
          <p:cNvPr id="4" name="Content Placeholder 2"/>
          <p:cNvSpPr>
            <a:spLocks noGrp="1"/>
          </p:cNvSpPr>
          <p:nvPr>
            <p:ph idx="1"/>
          </p:nvPr>
        </p:nvSpPr>
        <p:spPr>
          <a:xfrm>
            <a:off x="498474" y="815362"/>
            <a:ext cx="7556313" cy="5803152"/>
          </a:xfrm>
        </p:spPr>
        <p:txBody>
          <a:bodyPr>
            <a:normAutofit fontScale="92500" lnSpcReduction="10000"/>
          </a:bodyPr>
          <a:lstStyle/>
          <a:p>
            <a:r>
              <a:rPr lang="en-US" dirty="0" smtClean="0"/>
              <a:t>(1) Historical Multipliers:</a:t>
            </a:r>
          </a:p>
          <a:p>
            <a:pPr lvl="1"/>
            <a:r>
              <a:rPr lang="en-US" dirty="0" smtClean="0"/>
              <a:t>If historically, the price for Wal-Mart 7x to 12x earnings, an analyst would have to justify the price being so high relative to Wal-Mart’s current or expected earnings.</a:t>
            </a:r>
          </a:p>
          <a:p>
            <a:pPr lvl="1"/>
            <a:r>
              <a:rPr lang="en-US" dirty="0" smtClean="0"/>
              <a:t>It may be that the price cannot justified and therefore the stock is overvalued</a:t>
            </a:r>
          </a:p>
          <a:p>
            <a:r>
              <a:rPr lang="en-US" dirty="0" smtClean="0"/>
              <a:t>(2) Industry Comparison:</a:t>
            </a:r>
          </a:p>
          <a:p>
            <a:pPr lvl="1"/>
            <a:r>
              <a:rPr lang="en-US" dirty="0" smtClean="0"/>
              <a:t>In addition to average P/E ratio for the stock’s industry can be used as a comparison. If the “</a:t>
            </a:r>
            <a:r>
              <a:rPr lang="en-US" u="sng" dirty="0" smtClean="0"/>
              <a:t>discount merchandise</a:t>
            </a:r>
            <a:r>
              <a:rPr lang="en-US" dirty="0" smtClean="0"/>
              <a:t>” industry as a whole has a current P/E of 10x earnings, again, there would be concern as to whether Wal-Mart’s P/E of 18 is justified</a:t>
            </a:r>
          </a:p>
          <a:p>
            <a:pPr lvl="1"/>
            <a:r>
              <a:rPr lang="en-US" dirty="0" smtClean="0"/>
              <a:t>It might be that industry leader is more valuable than its peers, and may be that it is priced higher</a:t>
            </a:r>
          </a:p>
          <a:p>
            <a:r>
              <a:rPr lang="en-US" dirty="0" smtClean="0"/>
              <a:t>(3) Market Comparison:</a:t>
            </a:r>
          </a:p>
          <a:p>
            <a:pPr lvl="1"/>
            <a:r>
              <a:rPr lang="en-US" dirty="0" smtClean="0"/>
              <a:t>Finally, the historical relationship between P/E and Wall-Mart’s P/E can be analyzed</a:t>
            </a:r>
          </a:p>
          <a:p>
            <a:pPr lvl="1"/>
            <a:r>
              <a:rPr lang="en-US" dirty="0" smtClean="0"/>
              <a:t>If Wal-Mart has always had a higher P/E than the overall market, and if this is the currently the case, then the analyst needs to decide whether this is still the case and will continue into foreseeable future</a:t>
            </a:r>
            <a:endParaRPr lang="en-US" dirty="0"/>
          </a:p>
        </p:txBody>
      </p:sp>
    </p:spTree>
    <p:extLst>
      <p:ext uri="{BB962C8B-B14F-4D97-AF65-F5344CB8AC3E}">
        <p14:creationId xmlns:p14="http://schemas.microsoft.com/office/powerpoint/2010/main" val="9227334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Example-Valuation of Nike</a:t>
            </a:r>
            <a:endParaRPr lang="en-US" dirty="0"/>
          </a:p>
        </p:txBody>
      </p:sp>
      <p:sp>
        <p:nvSpPr>
          <p:cNvPr id="3" name="Content Placeholder 2"/>
          <p:cNvSpPr>
            <a:spLocks noGrp="1"/>
          </p:cNvSpPr>
          <p:nvPr>
            <p:ph idx="1"/>
          </p:nvPr>
        </p:nvSpPr>
        <p:spPr/>
        <p:txBody>
          <a:bodyPr/>
          <a:lstStyle/>
          <a:p>
            <a:r>
              <a:rPr lang="en-US" dirty="0" smtClean="0"/>
              <a:t>What is FCF </a:t>
            </a:r>
            <a:r>
              <a:rPr lang="en-US" smtClean="0"/>
              <a:t>in </a:t>
            </a:r>
            <a:r>
              <a:rPr lang="en-US" smtClean="0"/>
              <a:t>2017?</a:t>
            </a:r>
            <a:endParaRPr lang="en-US" dirty="0" smtClean="0"/>
          </a:p>
          <a:p>
            <a:r>
              <a:rPr lang="en-US" dirty="0" smtClean="0"/>
              <a:t>How to apply the DCF approach on Nike, Inc.?</a:t>
            </a:r>
            <a:endParaRPr lang="en-US" dirty="0"/>
          </a:p>
        </p:txBody>
      </p:sp>
    </p:spTree>
    <p:extLst>
      <p:ext uri="{BB962C8B-B14F-4D97-AF65-F5344CB8AC3E}">
        <p14:creationId xmlns:p14="http://schemas.microsoft.com/office/powerpoint/2010/main" val="284354318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Discounted Cash Flow Techniques</a:t>
            </a:r>
          </a:p>
        </p:txBody>
      </p:sp>
      <p:sp>
        <p:nvSpPr>
          <p:cNvPr id="3" name="Content Placeholder 2"/>
          <p:cNvSpPr>
            <a:spLocks noGrp="1"/>
          </p:cNvSpPr>
          <p:nvPr>
            <p:ph idx="1"/>
          </p:nvPr>
        </p:nvSpPr>
        <p:spPr>
          <a:xfrm>
            <a:off x="498474" y="1465944"/>
            <a:ext cx="7556313" cy="4660220"/>
          </a:xfrm>
        </p:spPr>
        <p:txBody>
          <a:bodyPr/>
          <a:lstStyle/>
          <a:p>
            <a:r>
              <a:rPr lang="en-US" dirty="0"/>
              <a:t>Advantages:</a:t>
            </a:r>
          </a:p>
          <a:p>
            <a:pPr lvl="1">
              <a:buFont typeface="Wingdings" pitchFamily="2" charset="2"/>
              <a:buChar char="Ø"/>
            </a:pPr>
            <a:r>
              <a:rPr lang="en-US" sz="1600" dirty="0"/>
              <a:t>Since DCF valuation is based on an asset’s fundamentals, it should be </a:t>
            </a:r>
            <a:r>
              <a:rPr lang="en-US" sz="1600" u="sng" dirty="0"/>
              <a:t>less exposed to market moods </a:t>
            </a:r>
            <a:r>
              <a:rPr lang="en-US" sz="1600" dirty="0"/>
              <a:t>and perceptions.</a:t>
            </a:r>
          </a:p>
          <a:p>
            <a:pPr lvl="1">
              <a:buFont typeface="Wingdings" pitchFamily="2" charset="2"/>
              <a:buChar char="Ø"/>
            </a:pPr>
            <a:r>
              <a:rPr lang="en-US" sz="1600" dirty="0"/>
              <a:t>If you are buying business, rather than stocks, DCF is the right way to think about you are getting when you buy an asset. (Warren Buffet)</a:t>
            </a:r>
          </a:p>
          <a:p>
            <a:pPr lvl="1">
              <a:buFont typeface="Wingdings" pitchFamily="2" charset="2"/>
              <a:buChar char="Ø"/>
            </a:pPr>
            <a:r>
              <a:rPr lang="en-US" sz="1600" dirty="0"/>
              <a:t>DCF forces you to think about the </a:t>
            </a:r>
            <a:r>
              <a:rPr lang="en-US" sz="1600" u="sng" dirty="0"/>
              <a:t>underlying characteristics of the firm</a:t>
            </a:r>
            <a:r>
              <a:rPr lang="en-US" sz="1600" dirty="0"/>
              <a:t>, and understand its business.</a:t>
            </a:r>
          </a:p>
          <a:p>
            <a:r>
              <a:rPr lang="en-US" dirty="0"/>
              <a:t>Disadvantages:</a:t>
            </a:r>
          </a:p>
          <a:p>
            <a:pPr lvl="1">
              <a:buFont typeface="Wingdings" pitchFamily="2" charset="2"/>
              <a:buChar char="Ø"/>
            </a:pPr>
            <a:r>
              <a:rPr lang="en-US" sz="1600" dirty="0"/>
              <a:t>It requires far more explicit inputs and information than other valuation approaches</a:t>
            </a:r>
          </a:p>
          <a:p>
            <a:pPr lvl="1">
              <a:buFont typeface="Wingdings" pitchFamily="2" charset="2"/>
              <a:buChar char="Ø"/>
            </a:pPr>
            <a:r>
              <a:rPr lang="en-US" sz="1600" dirty="0"/>
              <a:t>These inputs and information are not only noisy, but also can be manipulated by the analyst to provide the conclusion he/she wants</a:t>
            </a:r>
          </a:p>
          <a:p>
            <a:pPr lvl="1">
              <a:buFont typeface="Wingdings" pitchFamily="2" charset="2"/>
              <a:buChar char="Ø"/>
            </a:pPr>
            <a:r>
              <a:rPr lang="en-US" sz="1600" dirty="0"/>
              <a:t>There is no guarantee that </a:t>
            </a:r>
            <a:r>
              <a:rPr lang="en-US" sz="1600" u="sng" dirty="0"/>
              <a:t>anything will emerge as under or over valued</a:t>
            </a:r>
            <a:r>
              <a:rPr lang="en-US" sz="1600" dirty="0"/>
              <a:t>. </a:t>
            </a:r>
          </a:p>
          <a:p>
            <a:endParaRPr lang="en-US" dirty="0"/>
          </a:p>
        </p:txBody>
      </p:sp>
    </p:spTree>
    <p:extLst>
      <p:ext uri="{BB962C8B-B14F-4D97-AF65-F5344CB8AC3E}">
        <p14:creationId xmlns:p14="http://schemas.microsoft.com/office/powerpoint/2010/main" val="245368828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Discounted Cash Flow Techniques: Dividend Discount Model (DDM)</a:t>
            </a:r>
          </a:p>
        </p:txBody>
      </p:sp>
      <p:sp>
        <p:nvSpPr>
          <p:cNvPr id="4" name="Content Placeholder 2"/>
          <p:cNvSpPr>
            <a:spLocks noGrp="1"/>
          </p:cNvSpPr>
          <p:nvPr>
            <p:ph idx="1"/>
          </p:nvPr>
        </p:nvSpPr>
        <p:spPr>
          <a:xfrm>
            <a:off x="498474" y="1981200"/>
            <a:ext cx="7556313" cy="4608286"/>
          </a:xfrm>
        </p:spPr>
        <p:txBody>
          <a:bodyPr>
            <a:normAutofit lnSpcReduction="10000"/>
          </a:bodyPr>
          <a:lstStyle/>
          <a:p>
            <a:r>
              <a:rPr lang="en-US" dirty="0" smtClean="0"/>
              <a:t>Under the dividend discount model, the future cash flows for stocks are:</a:t>
            </a:r>
          </a:p>
          <a:p>
            <a:endParaRPr lang="en-US" dirty="0" smtClean="0"/>
          </a:p>
          <a:p>
            <a:endParaRPr lang="en-US" dirty="0"/>
          </a:p>
          <a:p>
            <a:r>
              <a:rPr lang="en-US" dirty="0" smtClean="0"/>
              <a:t>Under the DDM, the future cash flows for stocks are</a:t>
            </a:r>
          </a:p>
          <a:p>
            <a:pPr lvl="1"/>
            <a:r>
              <a:rPr lang="en-US" dirty="0" smtClean="0"/>
              <a:t>Dividends and Selling Price</a:t>
            </a:r>
          </a:p>
          <a:p>
            <a:r>
              <a:rPr lang="en-US" dirty="0" smtClean="0"/>
              <a:t>These cash flows are highly uncertain. To find the value of common stocks, we make assumptions about high dividends evolve in the future</a:t>
            </a:r>
          </a:p>
          <a:p>
            <a:pPr lvl="1"/>
            <a:r>
              <a:rPr lang="en-US" dirty="0" smtClean="0"/>
              <a:t>Two set assumptions:</a:t>
            </a:r>
          </a:p>
          <a:p>
            <a:pPr lvl="2"/>
            <a:r>
              <a:rPr lang="en-US" dirty="0" smtClean="0"/>
              <a:t>Dividend grow at constant rate (constant dividend growth model)</a:t>
            </a:r>
          </a:p>
          <a:p>
            <a:pPr lvl="2"/>
            <a:r>
              <a:rPr lang="en-US" dirty="0" smtClean="0"/>
              <a:t>Non-constant dividend growth</a:t>
            </a:r>
          </a:p>
        </p:txBody>
      </p:sp>
      <p:cxnSp>
        <p:nvCxnSpPr>
          <p:cNvPr id="5" name="Straight Arrow Connector 4"/>
          <p:cNvCxnSpPr/>
          <p:nvPr/>
        </p:nvCxnSpPr>
        <p:spPr>
          <a:xfrm flipV="1">
            <a:off x="1037129" y="3505200"/>
            <a:ext cx="5471885" cy="580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530614" y="3360056"/>
            <a:ext cx="0" cy="26125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140214" y="3360056"/>
            <a:ext cx="0" cy="26125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62728" y="3360056"/>
            <a:ext cx="0" cy="26125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192500" y="3374571"/>
            <a:ext cx="0" cy="26125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707757" y="3360056"/>
            <a:ext cx="0" cy="26125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237528" y="3360056"/>
            <a:ext cx="0" cy="261258"/>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878956" y="2972972"/>
            <a:ext cx="522515" cy="369332"/>
          </a:xfrm>
          <a:prstGeom prst="rect">
            <a:avLst/>
          </a:prstGeom>
          <a:noFill/>
        </p:spPr>
        <p:txBody>
          <a:bodyPr wrap="square" rtlCol="0">
            <a:spAutoFit/>
          </a:bodyPr>
          <a:lstStyle/>
          <a:p>
            <a:r>
              <a:rPr lang="en-US" dirty="0" smtClean="0"/>
              <a:t>D1</a:t>
            </a:r>
            <a:endParaRPr lang="en-US" dirty="0"/>
          </a:p>
        </p:txBody>
      </p:sp>
      <p:sp>
        <p:nvSpPr>
          <p:cNvPr id="13" name="TextBox 12"/>
          <p:cNvSpPr txBox="1"/>
          <p:nvPr/>
        </p:nvSpPr>
        <p:spPr>
          <a:xfrm>
            <a:off x="2401469" y="2982684"/>
            <a:ext cx="522515" cy="369332"/>
          </a:xfrm>
          <a:prstGeom prst="rect">
            <a:avLst/>
          </a:prstGeom>
          <a:noFill/>
        </p:spPr>
        <p:txBody>
          <a:bodyPr wrap="square" rtlCol="0">
            <a:spAutoFit/>
          </a:bodyPr>
          <a:lstStyle/>
          <a:p>
            <a:r>
              <a:rPr lang="en-US" dirty="0" smtClean="0"/>
              <a:t>D2</a:t>
            </a:r>
            <a:endParaRPr lang="en-US" dirty="0"/>
          </a:p>
        </p:txBody>
      </p:sp>
      <p:sp>
        <p:nvSpPr>
          <p:cNvPr id="14" name="TextBox 13"/>
          <p:cNvSpPr txBox="1"/>
          <p:nvPr/>
        </p:nvSpPr>
        <p:spPr>
          <a:xfrm>
            <a:off x="2923984" y="2982684"/>
            <a:ext cx="522515" cy="369332"/>
          </a:xfrm>
          <a:prstGeom prst="rect">
            <a:avLst/>
          </a:prstGeom>
          <a:noFill/>
        </p:spPr>
        <p:txBody>
          <a:bodyPr wrap="square" rtlCol="0">
            <a:spAutoFit/>
          </a:bodyPr>
          <a:lstStyle/>
          <a:p>
            <a:r>
              <a:rPr lang="en-US" dirty="0" smtClean="0"/>
              <a:t>D3</a:t>
            </a:r>
            <a:endParaRPr lang="en-US" dirty="0"/>
          </a:p>
        </p:txBody>
      </p:sp>
      <p:sp>
        <p:nvSpPr>
          <p:cNvPr id="15" name="TextBox 14"/>
          <p:cNvSpPr txBox="1"/>
          <p:nvPr/>
        </p:nvSpPr>
        <p:spPr>
          <a:xfrm>
            <a:off x="3446499" y="2982684"/>
            <a:ext cx="522515" cy="369332"/>
          </a:xfrm>
          <a:prstGeom prst="rect">
            <a:avLst/>
          </a:prstGeom>
          <a:noFill/>
        </p:spPr>
        <p:txBody>
          <a:bodyPr wrap="square" rtlCol="0">
            <a:spAutoFit/>
          </a:bodyPr>
          <a:lstStyle/>
          <a:p>
            <a:r>
              <a:rPr lang="en-US" dirty="0" smtClean="0"/>
              <a:t>D4</a:t>
            </a:r>
            <a:endParaRPr lang="en-US" dirty="0"/>
          </a:p>
        </p:txBody>
      </p:sp>
      <p:sp>
        <p:nvSpPr>
          <p:cNvPr id="16" name="TextBox 15"/>
          <p:cNvSpPr txBox="1"/>
          <p:nvPr/>
        </p:nvSpPr>
        <p:spPr>
          <a:xfrm>
            <a:off x="3976270" y="2990724"/>
            <a:ext cx="522515" cy="369332"/>
          </a:xfrm>
          <a:prstGeom prst="rect">
            <a:avLst/>
          </a:prstGeom>
          <a:noFill/>
        </p:spPr>
        <p:txBody>
          <a:bodyPr wrap="square" rtlCol="0">
            <a:spAutoFit/>
          </a:bodyPr>
          <a:lstStyle/>
          <a:p>
            <a:r>
              <a:rPr lang="en-US" dirty="0" smtClean="0"/>
              <a:t>D5</a:t>
            </a:r>
            <a:endParaRPr lang="en-US" dirty="0"/>
          </a:p>
        </p:txBody>
      </p:sp>
      <p:sp>
        <p:nvSpPr>
          <p:cNvPr id="17" name="TextBox 16"/>
          <p:cNvSpPr txBox="1"/>
          <p:nvPr/>
        </p:nvSpPr>
        <p:spPr>
          <a:xfrm>
            <a:off x="1269356" y="2972973"/>
            <a:ext cx="522515" cy="369332"/>
          </a:xfrm>
          <a:prstGeom prst="rect">
            <a:avLst/>
          </a:prstGeom>
          <a:noFill/>
        </p:spPr>
        <p:txBody>
          <a:bodyPr wrap="square" rtlCol="0">
            <a:spAutoFit/>
          </a:bodyPr>
          <a:lstStyle/>
          <a:p>
            <a:r>
              <a:rPr lang="en-US" dirty="0" smtClean="0"/>
              <a:t>D0</a:t>
            </a:r>
            <a:endParaRPr lang="en-US" dirty="0"/>
          </a:p>
        </p:txBody>
      </p:sp>
      <p:cxnSp>
        <p:nvCxnSpPr>
          <p:cNvPr id="18" name="Straight Connector 17"/>
          <p:cNvCxnSpPr/>
          <p:nvPr/>
        </p:nvCxnSpPr>
        <p:spPr>
          <a:xfrm>
            <a:off x="5855870" y="3375351"/>
            <a:ext cx="0" cy="261258"/>
          </a:xfrm>
          <a:prstGeom prst="line">
            <a:avLst/>
          </a:prstGeom>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5594612" y="3006019"/>
            <a:ext cx="2496459" cy="369332"/>
          </a:xfrm>
          <a:prstGeom prst="rect">
            <a:avLst/>
          </a:prstGeom>
          <a:noFill/>
        </p:spPr>
        <p:txBody>
          <a:bodyPr wrap="square" rtlCol="0">
            <a:spAutoFit/>
          </a:bodyPr>
          <a:lstStyle/>
          <a:p>
            <a:r>
              <a:rPr lang="en-US" dirty="0" err="1" smtClean="0"/>
              <a:t>Dn</a:t>
            </a:r>
            <a:r>
              <a:rPr lang="en-US" dirty="0" smtClean="0"/>
              <a:t>+ Selling Price</a:t>
            </a:r>
            <a:endParaRPr lang="en-US" dirty="0"/>
          </a:p>
        </p:txBody>
      </p:sp>
    </p:spTree>
    <p:extLst>
      <p:ext uri="{BB962C8B-B14F-4D97-AF65-F5344CB8AC3E}">
        <p14:creationId xmlns:p14="http://schemas.microsoft.com/office/powerpoint/2010/main" val="7651713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DDM- Constant Dividends Growth Model</a:t>
            </a:r>
          </a:p>
        </p:txBody>
      </p:sp>
      <p:sp>
        <p:nvSpPr>
          <p:cNvPr id="3" name="Content Placeholder 2"/>
          <p:cNvSpPr>
            <a:spLocks noGrp="1"/>
          </p:cNvSpPr>
          <p:nvPr>
            <p:ph idx="1"/>
          </p:nvPr>
        </p:nvSpPr>
        <p:spPr>
          <a:xfrm>
            <a:off x="498474" y="1981200"/>
            <a:ext cx="7556313" cy="1429657"/>
          </a:xfrm>
        </p:spPr>
        <p:txBody>
          <a:bodyPr/>
          <a:lstStyle/>
          <a:p>
            <a:r>
              <a:rPr lang="en-US" dirty="0"/>
              <a:t>Assume that dividends grow at a constant rate (g), per period </a:t>
            </a:r>
            <a:r>
              <a:rPr lang="en-US" b="1" u="sng" dirty="0"/>
              <a:t>forever</a:t>
            </a:r>
            <a:r>
              <a:rPr lang="en-US" dirty="0"/>
              <a:t>. Given this assumption the price of common stock equals:</a:t>
            </a:r>
          </a:p>
          <a:p>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3316514" y="4326115"/>
                <a:ext cx="2647969" cy="6685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𝑃</m:t>
                          </m:r>
                        </m:e>
                        <m:sub>
                          <m:r>
                            <a:rPr lang="en-US" b="0" i="1" smtClean="0">
                              <a:latin typeface="Cambria Math"/>
                            </a:rPr>
                            <m:t>𝑒</m:t>
                          </m:r>
                        </m:sub>
                      </m:sSub>
                      <m:r>
                        <a:rPr lang="en-US" b="0" i="1" smtClean="0">
                          <a:latin typeface="Cambria Math"/>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𝐷</m:t>
                              </m:r>
                            </m:e>
                            <m:sub>
                              <m:r>
                                <a:rPr lang="en-US" b="0" i="1" smtClean="0">
                                  <a:latin typeface="Cambria Math"/>
                                </a:rPr>
                                <m:t>0</m:t>
                              </m:r>
                            </m:sub>
                          </m:sSub>
                          <m:r>
                            <a:rPr lang="en-US" b="0" i="1" smtClean="0">
                              <a:latin typeface="Cambria Math"/>
                            </a:rPr>
                            <m:t>(1+</m:t>
                          </m:r>
                          <m:r>
                            <a:rPr lang="en-US" b="0" i="1" smtClean="0">
                              <a:latin typeface="Cambria Math"/>
                            </a:rPr>
                            <m:t>𝑔</m:t>
                          </m:r>
                          <m:r>
                            <a:rPr lang="en-US" b="0" i="1" smtClean="0">
                              <a:latin typeface="Cambria Math"/>
                            </a:rPr>
                            <m:t>)</m:t>
                          </m:r>
                        </m:num>
                        <m:den>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𝑒</m:t>
                              </m:r>
                            </m:sub>
                          </m:sSub>
                          <m:r>
                            <a:rPr lang="en-US" b="0" i="1" smtClean="0">
                              <a:latin typeface="Cambria Math"/>
                            </a:rPr>
                            <m:t>−</m:t>
                          </m:r>
                          <m:r>
                            <a:rPr lang="en-US" b="0" i="1" smtClean="0">
                              <a:latin typeface="Cambria Math"/>
                            </a:rPr>
                            <m:t>𝑔</m:t>
                          </m:r>
                        </m:den>
                      </m:f>
                      <m:r>
                        <a:rPr lang="en-US" b="0" i="1" smtClean="0">
                          <a:latin typeface="Cambria Math"/>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𝐷</m:t>
                              </m:r>
                            </m:e>
                            <m:sub>
                              <m:r>
                                <a:rPr lang="en-US" b="0" i="1" smtClean="0">
                                  <a:latin typeface="Cambria Math"/>
                                </a:rPr>
                                <m:t>1</m:t>
                              </m:r>
                            </m:sub>
                          </m:sSub>
                        </m:num>
                        <m:den>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𝑒</m:t>
                              </m:r>
                            </m:sub>
                          </m:sSub>
                          <m:r>
                            <a:rPr lang="en-US" b="0" i="1" smtClean="0">
                              <a:latin typeface="Cambria Math"/>
                            </a:rPr>
                            <m:t>−</m:t>
                          </m:r>
                          <m:r>
                            <a:rPr lang="en-US" b="0" i="1" smtClean="0">
                              <a:latin typeface="Cambria Math"/>
                            </a:rPr>
                            <m:t>𝑔</m:t>
                          </m:r>
                        </m:den>
                      </m:f>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3316514" y="4326115"/>
                <a:ext cx="2647969" cy="668516"/>
              </a:xfrm>
              <a:prstGeom prst="rect">
                <a:avLst/>
              </a:prstGeom>
              <a:blipFill rotWithShape="1">
                <a:blip r:embed="rId3"/>
                <a:stretch>
                  <a:fillRect/>
                </a:stretch>
              </a:blipFill>
            </p:spPr>
            <p:txBody>
              <a:bodyPr/>
              <a:lstStyle/>
              <a:p>
                <a:r>
                  <a:rPr lang="en-US">
                    <a:noFill/>
                  </a:rPr>
                  <a:t> </a:t>
                </a:r>
              </a:p>
            </p:txBody>
          </p:sp>
        </mc:Fallback>
      </mc:AlternateContent>
      <p:cxnSp>
        <p:nvCxnSpPr>
          <p:cNvPr id="5" name="Straight Arrow Connector 4"/>
          <p:cNvCxnSpPr/>
          <p:nvPr/>
        </p:nvCxnSpPr>
        <p:spPr>
          <a:xfrm>
            <a:off x="3646714" y="3962400"/>
            <a:ext cx="330200" cy="3637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347685" y="3222171"/>
            <a:ext cx="2598057" cy="646331"/>
          </a:xfrm>
          <a:prstGeom prst="rect">
            <a:avLst/>
          </a:prstGeom>
          <a:noFill/>
        </p:spPr>
        <p:txBody>
          <a:bodyPr wrap="square" rtlCol="0">
            <a:spAutoFit/>
          </a:bodyPr>
          <a:lstStyle/>
          <a:p>
            <a:r>
              <a:rPr lang="en-US" dirty="0" smtClean="0"/>
              <a:t>Do=Dividend that the firm just paid</a:t>
            </a:r>
            <a:endParaRPr lang="en-US" dirty="0"/>
          </a:p>
        </p:txBody>
      </p:sp>
      <p:cxnSp>
        <p:nvCxnSpPr>
          <p:cNvPr id="7" name="Straight Arrow Connector 6"/>
          <p:cNvCxnSpPr/>
          <p:nvPr/>
        </p:nvCxnSpPr>
        <p:spPr>
          <a:xfrm flipH="1">
            <a:off x="5575301" y="3868502"/>
            <a:ext cx="547914" cy="4063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330371" y="3222170"/>
            <a:ext cx="2598057" cy="646331"/>
          </a:xfrm>
          <a:prstGeom prst="rect">
            <a:avLst/>
          </a:prstGeom>
          <a:noFill/>
        </p:spPr>
        <p:txBody>
          <a:bodyPr wrap="square" rtlCol="0">
            <a:spAutoFit/>
          </a:bodyPr>
          <a:lstStyle/>
          <a:p>
            <a:r>
              <a:rPr lang="en-US" dirty="0" smtClean="0"/>
              <a:t>D1=Dividend next period</a:t>
            </a:r>
            <a:endParaRPr lang="en-US" dirty="0"/>
          </a:p>
        </p:txBody>
      </p:sp>
      <p:cxnSp>
        <p:nvCxnSpPr>
          <p:cNvPr id="9" name="Straight Arrow Connector 8"/>
          <p:cNvCxnSpPr/>
          <p:nvPr/>
        </p:nvCxnSpPr>
        <p:spPr>
          <a:xfrm flipV="1">
            <a:off x="3454400" y="4994631"/>
            <a:ext cx="522514" cy="4917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347685" y="5486400"/>
            <a:ext cx="2413001" cy="923330"/>
          </a:xfrm>
          <a:prstGeom prst="rect">
            <a:avLst/>
          </a:prstGeom>
          <a:noFill/>
        </p:spPr>
        <p:txBody>
          <a:bodyPr wrap="square" rtlCol="0">
            <a:spAutoFit/>
          </a:bodyPr>
          <a:lstStyle/>
          <a:p>
            <a:r>
              <a:rPr lang="en-US" dirty="0" smtClean="0"/>
              <a:t>Required rate of return on equity</a:t>
            </a:r>
          </a:p>
          <a:p>
            <a:r>
              <a:rPr lang="en-US" dirty="0" smtClean="0"/>
              <a:t>(CAPM)</a:t>
            </a:r>
            <a:endParaRPr lang="en-US" dirty="0"/>
          </a:p>
        </p:txBody>
      </p:sp>
      <p:cxnSp>
        <p:nvCxnSpPr>
          <p:cNvPr id="11" name="Straight Arrow Connector 10"/>
          <p:cNvCxnSpPr/>
          <p:nvPr/>
        </p:nvCxnSpPr>
        <p:spPr>
          <a:xfrm flipH="1" flipV="1">
            <a:off x="4760686" y="4994631"/>
            <a:ext cx="569685" cy="4917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045528" y="5638800"/>
            <a:ext cx="2413001" cy="646331"/>
          </a:xfrm>
          <a:prstGeom prst="rect">
            <a:avLst/>
          </a:prstGeom>
          <a:noFill/>
        </p:spPr>
        <p:txBody>
          <a:bodyPr wrap="square" rtlCol="0">
            <a:spAutoFit/>
          </a:bodyPr>
          <a:lstStyle/>
          <a:p>
            <a:r>
              <a:rPr lang="en-US" dirty="0" smtClean="0"/>
              <a:t>Dividend Growth Rate</a:t>
            </a:r>
            <a:endParaRPr lang="en-US" dirty="0"/>
          </a:p>
        </p:txBody>
      </p:sp>
    </p:spTree>
    <p:extLst>
      <p:ext uri="{BB962C8B-B14F-4D97-AF65-F5344CB8AC3E}">
        <p14:creationId xmlns:p14="http://schemas.microsoft.com/office/powerpoint/2010/main" val="13585105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Example-Zero Growth</a:t>
            </a:r>
            <a:endParaRPr lang="en-US" dirty="0"/>
          </a:p>
        </p:txBody>
      </p:sp>
      <p:sp>
        <p:nvSpPr>
          <p:cNvPr id="3" name="Content Placeholder 2"/>
          <p:cNvSpPr>
            <a:spLocks noGrp="1"/>
          </p:cNvSpPr>
          <p:nvPr>
            <p:ph idx="1"/>
          </p:nvPr>
        </p:nvSpPr>
        <p:spPr>
          <a:xfrm>
            <a:off x="498474" y="1328058"/>
            <a:ext cx="7556313" cy="2024742"/>
          </a:xfrm>
        </p:spPr>
        <p:txBody>
          <a:bodyPr>
            <a:normAutofit fontScale="92500" lnSpcReduction="10000"/>
          </a:bodyPr>
          <a:lstStyle/>
          <a:p>
            <a:r>
              <a:rPr lang="en-US" dirty="0"/>
              <a:t>Hampshire Products will pay a dividend of $4 per share a year from now. Analysts expect the dividends to stay the same forever. The required rate of return on the stock is 15%.What is the value of the stock?</a:t>
            </a:r>
          </a:p>
          <a:p>
            <a:r>
              <a:rPr lang="en-US" dirty="0"/>
              <a:t>Since future cash flows are constant, the value of a zero growth stock is the present value of a perpetuity:</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456017840"/>
              </p:ext>
            </p:extLst>
          </p:nvPr>
        </p:nvGraphicFramePr>
        <p:xfrm>
          <a:off x="1528535" y="3824514"/>
          <a:ext cx="5924550" cy="2257425"/>
        </p:xfrm>
        <a:graphic>
          <a:graphicData uri="http://schemas.openxmlformats.org/presentationml/2006/ole">
            <mc:AlternateContent xmlns:mc="http://schemas.openxmlformats.org/markup-compatibility/2006">
              <mc:Choice xmlns:v="urn:schemas-microsoft-com:vml" Requires="v">
                <p:oleObj spid="_x0000_s28690" name="Equation" r:id="rId4" imgW="2197080" imgH="838080" progId="Equation.3">
                  <p:embed/>
                </p:oleObj>
              </mc:Choice>
              <mc:Fallback>
                <p:oleObj name="Equation" r:id="rId4" imgW="2197080" imgH="8380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8535" y="3824514"/>
                        <a:ext cx="5924550"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601446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Growth</a:t>
            </a:r>
            <a:endParaRPr lang="en-US" dirty="0"/>
          </a:p>
        </p:txBody>
      </p:sp>
      <p:sp>
        <p:nvSpPr>
          <p:cNvPr id="3" name="Content Placeholder 2"/>
          <p:cNvSpPr>
            <a:spLocks noGrp="1"/>
          </p:cNvSpPr>
          <p:nvPr>
            <p:ph idx="1"/>
          </p:nvPr>
        </p:nvSpPr>
        <p:spPr>
          <a:xfrm>
            <a:off x="498474" y="1600200"/>
            <a:ext cx="7556313" cy="4525963"/>
          </a:xfrm>
        </p:spPr>
        <p:txBody>
          <a:bodyPr/>
          <a:lstStyle/>
          <a:p>
            <a:r>
              <a:rPr lang="en-US" dirty="0"/>
              <a:t>Assume that dividends will grow at a constant rate, </a:t>
            </a:r>
            <a:r>
              <a:rPr lang="en-US" i="1" dirty="0"/>
              <a:t>g</a:t>
            </a:r>
            <a:r>
              <a:rPr lang="en-US" dirty="0"/>
              <a:t>, forever. </a:t>
            </a:r>
            <a:r>
              <a:rPr lang="en-US" i="1" dirty="0"/>
              <a:t>i.e. </a:t>
            </a:r>
          </a:p>
          <a:p>
            <a:endParaRPr lang="en-US" dirty="0" smtClean="0"/>
          </a:p>
          <a:p>
            <a:endParaRPr lang="en-US" dirty="0"/>
          </a:p>
          <a:p>
            <a:endParaRPr lang="en-US" dirty="0" smtClean="0"/>
          </a:p>
          <a:p>
            <a:endParaRPr lang="en-US" dirty="0" smtClean="0"/>
          </a:p>
          <a:p>
            <a:r>
              <a:rPr lang="en-US" dirty="0" smtClean="0"/>
              <a:t>Since </a:t>
            </a:r>
            <a:r>
              <a:rPr lang="en-US" dirty="0"/>
              <a:t>future cash flows grow at a constant rate forever, the value of a constant growth stock is the present value of a </a:t>
            </a:r>
            <a:r>
              <a:rPr lang="en-US" i="1" dirty="0"/>
              <a:t>growing perpetuity</a:t>
            </a:r>
            <a:r>
              <a:rPr lang="en-US" dirty="0"/>
              <a:t>:</a:t>
            </a:r>
          </a:p>
          <a:p>
            <a:pPr marL="0" indent="0">
              <a:buNone/>
            </a:pPr>
            <a:endParaRPr lang="en-US" dirty="0"/>
          </a:p>
        </p:txBody>
      </p:sp>
      <p:sp>
        <p:nvSpPr>
          <p:cNvPr id="7" name="Text Box 9"/>
          <p:cNvSpPr txBox="1">
            <a:spLocks noChangeArrowheads="1"/>
          </p:cNvSpPr>
          <p:nvPr/>
        </p:nvSpPr>
        <p:spPr bwMode="auto">
          <a:xfrm>
            <a:off x="4260850" y="3807619"/>
            <a:ext cx="609600" cy="457200"/>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hangingPunct="0">
              <a:spcBef>
                <a:spcPct val="50000"/>
              </a:spcBef>
            </a:pPr>
            <a:r>
              <a:rPr lang="en-US">
                <a:latin typeface="Book Antiqua" pitchFamily="18" charset="0"/>
              </a:rPr>
              <a:t>.</a:t>
            </a:r>
          </a:p>
        </p:txBody>
      </p:sp>
      <p:sp>
        <p:nvSpPr>
          <p:cNvPr id="8" name="Text Box 10"/>
          <p:cNvSpPr txBox="1">
            <a:spLocks noChangeArrowheads="1"/>
          </p:cNvSpPr>
          <p:nvPr/>
        </p:nvSpPr>
        <p:spPr bwMode="auto">
          <a:xfrm>
            <a:off x="4260850" y="3579019"/>
            <a:ext cx="609600" cy="457200"/>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hangingPunct="0">
              <a:spcBef>
                <a:spcPct val="50000"/>
              </a:spcBef>
            </a:pPr>
            <a:r>
              <a:rPr lang="en-US">
                <a:latin typeface="Book Antiqua" pitchFamily="18" charset="0"/>
              </a:rPr>
              <a:t>.</a:t>
            </a:r>
          </a:p>
        </p:txBody>
      </p:sp>
      <p:sp>
        <p:nvSpPr>
          <p:cNvPr id="9" name="Text Box 11"/>
          <p:cNvSpPr txBox="1">
            <a:spLocks noChangeArrowheads="1"/>
          </p:cNvSpPr>
          <p:nvPr/>
        </p:nvSpPr>
        <p:spPr bwMode="auto">
          <a:xfrm>
            <a:off x="4260850" y="3385571"/>
            <a:ext cx="609600" cy="457200"/>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hangingPunct="0">
              <a:spcBef>
                <a:spcPct val="50000"/>
              </a:spcBef>
            </a:pPr>
            <a:r>
              <a:rPr lang="en-US" dirty="0">
                <a:latin typeface="Book Antiqua" pitchFamily="18" charset="0"/>
              </a:rPr>
              <a:t>.</a:t>
            </a:r>
          </a:p>
        </p:txBody>
      </p:sp>
      <p:graphicFrame>
        <p:nvGraphicFramePr>
          <p:cNvPr id="10" name="Object 9"/>
          <p:cNvGraphicFramePr>
            <a:graphicFrameLocks noChangeAspect="1"/>
          </p:cNvGraphicFramePr>
          <p:nvPr>
            <p:extLst>
              <p:ext uri="{D42A27DB-BD31-4B8C-83A1-F6EECF244321}">
                <p14:modId xmlns:p14="http://schemas.microsoft.com/office/powerpoint/2010/main" val="4080970801"/>
              </p:ext>
            </p:extLst>
          </p:nvPr>
        </p:nvGraphicFramePr>
        <p:xfrm>
          <a:off x="3706019" y="5581650"/>
          <a:ext cx="1719262" cy="1089025"/>
        </p:xfrm>
        <a:graphic>
          <a:graphicData uri="http://schemas.openxmlformats.org/presentationml/2006/ole">
            <mc:AlternateContent xmlns:mc="http://schemas.openxmlformats.org/markup-compatibility/2006">
              <mc:Choice xmlns:v="urn:schemas-microsoft-com:vml" Requires="v">
                <p:oleObj spid="_x0000_s29763" name="Equation" r:id="rId4" imgW="660240" imgH="419040" progId="Equation.3">
                  <p:embed/>
                </p:oleObj>
              </mc:Choice>
              <mc:Fallback>
                <p:oleObj name="Equation" r:id="rId4" imgW="660240" imgH="4190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6019" y="5581650"/>
                        <a:ext cx="1719262"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810477269"/>
              </p:ext>
            </p:extLst>
          </p:nvPr>
        </p:nvGraphicFramePr>
        <p:xfrm>
          <a:off x="3259138" y="2140857"/>
          <a:ext cx="2714625" cy="528638"/>
        </p:xfrm>
        <a:graphic>
          <a:graphicData uri="http://schemas.openxmlformats.org/presentationml/2006/ole">
            <mc:AlternateContent xmlns:mc="http://schemas.openxmlformats.org/markup-compatibility/2006">
              <mc:Choice xmlns:v="urn:schemas-microsoft-com:vml" Requires="v">
                <p:oleObj spid="_x0000_s29764" name="Equation" r:id="rId6" imgW="1168200" imgH="228600" progId="Equation.3">
                  <p:embed/>
                </p:oleObj>
              </mc:Choice>
              <mc:Fallback>
                <p:oleObj name="Equation" r:id="rId6" imgW="1168200" imgH="228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59138" y="2140857"/>
                        <a:ext cx="271462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4276036823"/>
              </p:ext>
            </p:extLst>
          </p:nvPr>
        </p:nvGraphicFramePr>
        <p:xfrm>
          <a:off x="2195513" y="2509838"/>
          <a:ext cx="4781550" cy="558800"/>
        </p:xfrm>
        <a:graphic>
          <a:graphicData uri="http://schemas.openxmlformats.org/presentationml/2006/ole">
            <mc:AlternateContent xmlns:mc="http://schemas.openxmlformats.org/markup-compatibility/2006">
              <mc:Choice xmlns:v="urn:schemas-microsoft-com:vml" Requires="v">
                <p:oleObj spid="_x0000_s29765" name="Equation" r:id="rId8" imgW="2057400" imgH="241200" progId="Equation.3">
                  <p:embed/>
                </p:oleObj>
              </mc:Choice>
              <mc:Fallback>
                <p:oleObj name="Equation" r:id="rId8" imgW="2057400" imgH="241200"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5513" y="2509838"/>
                        <a:ext cx="47815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4069972643"/>
              </p:ext>
            </p:extLst>
          </p:nvPr>
        </p:nvGraphicFramePr>
        <p:xfrm>
          <a:off x="2179638" y="2916238"/>
          <a:ext cx="4783137" cy="558800"/>
        </p:xfrm>
        <a:graphic>
          <a:graphicData uri="http://schemas.openxmlformats.org/presentationml/2006/ole">
            <mc:AlternateContent xmlns:mc="http://schemas.openxmlformats.org/markup-compatibility/2006">
              <mc:Choice xmlns:v="urn:schemas-microsoft-com:vml" Requires="v">
                <p:oleObj spid="_x0000_s29766" name="Equation" r:id="rId10" imgW="2057400" imgH="241200" progId="Equation.3">
                  <p:embed/>
                </p:oleObj>
              </mc:Choice>
              <mc:Fallback>
                <p:oleObj name="Equation" r:id="rId10" imgW="2057400" imgH="241200" progId="Equation.3">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79638" y="2916238"/>
                        <a:ext cx="478313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42851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Constant Growth</a:t>
            </a:r>
            <a:endParaRPr lang="en-US" dirty="0"/>
          </a:p>
        </p:txBody>
      </p:sp>
      <p:sp>
        <p:nvSpPr>
          <p:cNvPr id="3" name="Content Placeholder 2"/>
          <p:cNvSpPr>
            <a:spLocks noGrp="1"/>
          </p:cNvSpPr>
          <p:nvPr>
            <p:ph idx="1"/>
          </p:nvPr>
        </p:nvSpPr>
        <p:spPr>
          <a:xfrm>
            <a:off x="498474" y="1981201"/>
            <a:ext cx="7556313" cy="2198914"/>
          </a:xfrm>
        </p:spPr>
        <p:txBody>
          <a:bodyPr/>
          <a:lstStyle/>
          <a:p>
            <a:r>
              <a:rPr lang="en-US" dirty="0"/>
              <a:t>Assume that Hampshire Products’ dividends are expected to grow at 10% per year forever. What is the value of the stock?</a:t>
            </a:r>
            <a:endParaRPr lang="en-US" i="1" dirty="0"/>
          </a:p>
          <a:p>
            <a:r>
              <a:rPr lang="en-US" dirty="0"/>
              <a:t>Since future cash flows grow at a constant rate forever, the value of a constant growth stock is the present value of a growing perpetuity:</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28895668"/>
              </p:ext>
            </p:extLst>
          </p:nvPr>
        </p:nvGraphicFramePr>
        <p:xfrm>
          <a:off x="2051050" y="4528457"/>
          <a:ext cx="5456238" cy="1089025"/>
        </p:xfrm>
        <a:graphic>
          <a:graphicData uri="http://schemas.openxmlformats.org/presentationml/2006/ole">
            <mc:AlternateContent xmlns:mc="http://schemas.openxmlformats.org/markup-compatibility/2006">
              <mc:Choice xmlns:v="urn:schemas-microsoft-com:vml" Requires="v">
                <p:oleObj spid="_x0000_s30738" name="Equation" r:id="rId4" imgW="2095200" imgH="419040" progId="Equation.3">
                  <p:embed/>
                </p:oleObj>
              </mc:Choice>
              <mc:Fallback>
                <p:oleObj name="Equation" r:id="rId4" imgW="2095200" imgH="4190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050" y="4528457"/>
                        <a:ext cx="5456238"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677171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Growth</a:t>
            </a:r>
            <a:endParaRPr lang="en-US" dirty="0"/>
          </a:p>
        </p:txBody>
      </p:sp>
      <p:sp>
        <p:nvSpPr>
          <p:cNvPr id="3" name="Content Placeholder 2"/>
          <p:cNvSpPr>
            <a:spLocks noGrp="1"/>
          </p:cNvSpPr>
          <p:nvPr>
            <p:ph idx="1"/>
          </p:nvPr>
        </p:nvSpPr>
        <p:spPr>
          <a:xfrm>
            <a:off x="498474" y="1451430"/>
            <a:ext cx="7556313" cy="4674734"/>
          </a:xfrm>
        </p:spPr>
        <p:txBody>
          <a:bodyPr>
            <a:normAutofit/>
          </a:bodyPr>
          <a:lstStyle/>
          <a:p>
            <a:pPr>
              <a:lnSpc>
                <a:spcPct val="90000"/>
              </a:lnSpc>
            </a:pPr>
            <a:r>
              <a:rPr lang="en-US" dirty="0"/>
              <a:t>Assume that dividends will grow at different rates in the foreseeable future and then will grow at a constant rate thereafter.</a:t>
            </a:r>
          </a:p>
          <a:p>
            <a:pPr>
              <a:lnSpc>
                <a:spcPct val="90000"/>
              </a:lnSpc>
            </a:pPr>
            <a:r>
              <a:rPr lang="en-US" dirty="0"/>
              <a:t>To value a Differential Growth Stock, we need to:</a:t>
            </a:r>
          </a:p>
          <a:p>
            <a:pPr lvl="1">
              <a:lnSpc>
                <a:spcPct val="90000"/>
              </a:lnSpc>
            </a:pPr>
            <a:r>
              <a:rPr lang="en-US" dirty="0"/>
              <a:t>Estimate future dividends in the foreseeable future.</a:t>
            </a:r>
          </a:p>
          <a:p>
            <a:pPr lvl="1">
              <a:lnSpc>
                <a:spcPct val="90000"/>
              </a:lnSpc>
            </a:pPr>
            <a:r>
              <a:rPr lang="en-US" dirty="0"/>
              <a:t>Estimate the future stock price when the stock becomes a Constant Growth Stock (case 2).</a:t>
            </a:r>
          </a:p>
          <a:p>
            <a:pPr lvl="1">
              <a:lnSpc>
                <a:spcPct val="90000"/>
              </a:lnSpc>
            </a:pPr>
            <a:r>
              <a:rPr lang="en-US" dirty="0"/>
              <a:t>Compute the total present value of the estimated future dividends and future stock price at the appropriate discount rate.</a:t>
            </a:r>
          </a:p>
          <a:p>
            <a:endParaRPr lang="en-US" dirty="0"/>
          </a:p>
        </p:txBody>
      </p:sp>
    </p:spTree>
    <p:extLst>
      <p:ext uri="{BB962C8B-B14F-4D97-AF65-F5344CB8AC3E}">
        <p14:creationId xmlns:p14="http://schemas.microsoft.com/office/powerpoint/2010/main" val="27226151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Zafer">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1">
      <a:majorFont>
        <a:latin typeface="Arial Unicode MS"/>
        <a:ea typeface=""/>
        <a:cs typeface=""/>
      </a:majorFont>
      <a:minorFont>
        <a:latin typeface="Arial Unicode MS"/>
        <a:ea typeface=""/>
        <a:cs typeface=""/>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Zafer</Template>
  <TotalTime>11366</TotalTime>
  <Words>1436</Words>
  <Application>Microsoft Office PowerPoint</Application>
  <PresentationFormat>On-screen Show (4:3)</PresentationFormat>
  <Paragraphs>161</Paragraphs>
  <Slides>23</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 Unicode MS</vt:lpstr>
      <vt:lpstr>Book Antiqua</vt:lpstr>
      <vt:lpstr>Calibri</vt:lpstr>
      <vt:lpstr>Cambria Math</vt:lpstr>
      <vt:lpstr>Wingdings</vt:lpstr>
      <vt:lpstr>Zafer</vt:lpstr>
      <vt:lpstr>Equation</vt:lpstr>
      <vt:lpstr>PowerPoint Presentation</vt:lpstr>
      <vt:lpstr>Valuation of Bonds and Stocks</vt:lpstr>
      <vt:lpstr>Discounted Cash Flow Techniques</vt:lpstr>
      <vt:lpstr>Discounted Cash Flow Techniques: Dividend Discount Model (DDM)</vt:lpstr>
      <vt:lpstr>DDM- Constant Dividends Growth Model</vt:lpstr>
      <vt:lpstr>Example-Zero Growth</vt:lpstr>
      <vt:lpstr>Constant Growth</vt:lpstr>
      <vt:lpstr>Example- Constant Growth</vt:lpstr>
      <vt:lpstr>Differential Growth</vt:lpstr>
      <vt:lpstr>Example- A Differential Growth</vt:lpstr>
      <vt:lpstr>Example-Continued</vt:lpstr>
      <vt:lpstr>Question:</vt:lpstr>
      <vt:lpstr>Component of Return</vt:lpstr>
      <vt:lpstr>Let’s link what we learn from financial statement analysis and stock valuation</vt:lpstr>
      <vt:lpstr>Relative Valuation Techniques: Multiples</vt:lpstr>
      <vt:lpstr>Relative Valuation Techniques- Earnings Multiplier Model</vt:lpstr>
      <vt:lpstr>Example</vt:lpstr>
      <vt:lpstr>Relative Valuation Techniques: The Price to Cash Flow Ratio</vt:lpstr>
      <vt:lpstr>Relative Valuation Techniques: Price to Book Value Ratio</vt:lpstr>
      <vt:lpstr>Relative Valuation Techniques: Price to Sales Ratio</vt:lpstr>
      <vt:lpstr>Applying the relative valuation techniques: Example</vt:lpstr>
      <vt:lpstr>Applying Earnings Multipliers</vt:lpstr>
      <vt:lpstr>Example-Valuation of Nike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Tulane University</dc:title>
  <dc:creator>Web Communications</dc:creator>
  <cp:lastModifiedBy>Zafer.Yuksel</cp:lastModifiedBy>
  <cp:revision>323</cp:revision>
  <cp:lastPrinted>2013-09-30T16:13:36Z</cp:lastPrinted>
  <dcterms:created xsi:type="dcterms:W3CDTF">2012-03-02T21:40:08Z</dcterms:created>
  <dcterms:modified xsi:type="dcterms:W3CDTF">2017-11-09T21:51:37Z</dcterms:modified>
</cp:coreProperties>
</file>