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354" r:id="rId3"/>
    <p:sldId id="355" r:id="rId4"/>
    <p:sldId id="356" r:id="rId5"/>
    <p:sldId id="357" r:id="rId6"/>
    <p:sldId id="358" r:id="rId7"/>
    <p:sldId id="360" r:id="rId8"/>
    <p:sldId id="359" r:id="rId9"/>
    <p:sldId id="361" r:id="rId10"/>
    <p:sldId id="363" r:id="rId11"/>
    <p:sldId id="364" r:id="rId12"/>
    <p:sldId id="365" r:id="rId13"/>
    <p:sldId id="362" r:id="rId14"/>
    <p:sldId id="366" r:id="rId15"/>
    <p:sldId id="367" r:id="rId16"/>
    <p:sldId id="368" r:id="rId17"/>
    <p:sldId id="30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74" autoAdjust="0"/>
    <p:restoredTop sz="94660"/>
  </p:normalViewPr>
  <p:slideViewPr>
    <p:cSldViewPr snapToGrid="0">
      <p:cViewPr varScale="1">
        <p:scale>
          <a:sx n="89" d="100"/>
          <a:sy n="89" d="100"/>
        </p:scale>
        <p:origin x="885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20EC1-6369-4CF9-B06D-960C7CC98AA9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9DFE9-C8D9-4975-812C-10C1F6574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89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7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98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62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95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23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901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95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31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09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48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00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50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31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84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84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73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4898-D3BD-45A8-8ADB-6EB685AF1DCF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4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51CC-3530-4AEF-86B9-342EFB92AC3C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5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DCC7-F604-4728-B224-1719C4942DBB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9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66E6-23D0-410E-8B6C-70ADF2124F06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6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E5BE-543E-47CB-8D2E-A226805C8D50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5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5B0-2FB8-41BC-BE47-1D3391ADC16B}" type="datetime1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5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84D3-BB89-49B1-852E-16991FB69A5E}" type="datetime1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0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EE01-2ED3-4D8F-8C0E-32A85D500FD0}" type="datetime1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2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7224-33CB-4EA1-A76A-FC882A133FCF}" type="datetime1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9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CBDF-8E1B-4EAC-95CA-C784677FDB2C}" type="datetime1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0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0964-1CAE-4CFC-A7D2-239770EACD24}" type="datetime1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3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51B86-2CD9-4017-9601-14EC23B47AC8}" type="datetime1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8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82460" y="1684751"/>
            <a:ext cx="11066745" cy="147180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67631" y="1882046"/>
            <a:ext cx="76909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Net Present Value (NPV) and Other Investment Rules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70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Multiple IRRs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10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NPV and Other Investment Rules</a:t>
            </a:r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2498277" y="1351205"/>
            <a:ext cx="6781800" cy="533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tabLst>
                <a:tab pos="1550988" algn="l"/>
                <a:tab pos="4006850" algn="r"/>
                <a:tab pos="6172200" algn="r"/>
              </a:tabLst>
            </a:pPr>
            <a:r>
              <a:rPr lang="en-US" altLang="en-US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There are two IRRs for this project:  </a:t>
            </a:r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grpSp>
        <p:nvGrpSpPr>
          <p:cNvPr id="29" name="Group 4"/>
          <p:cNvGrpSpPr>
            <a:grpSpLocks/>
          </p:cNvGrpSpPr>
          <p:nvPr/>
        </p:nvGrpSpPr>
        <p:grpSpPr bwMode="auto">
          <a:xfrm>
            <a:off x="2780852" y="1789355"/>
            <a:ext cx="5715000" cy="1619250"/>
            <a:chOff x="1488" y="1296"/>
            <a:chExt cx="3600" cy="1406"/>
          </a:xfrm>
        </p:grpSpPr>
        <p:sp>
          <p:nvSpPr>
            <p:cNvPr id="30" name="Line 5"/>
            <p:cNvSpPr>
              <a:spLocks noChangeShapeType="1"/>
            </p:cNvSpPr>
            <p:nvPr/>
          </p:nvSpPr>
          <p:spPr bwMode="auto">
            <a:xfrm>
              <a:off x="1776" y="1776"/>
              <a:ext cx="24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6"/>
            <p:cNvSpPr>
              <a:spLocks noChangeShapeType="1"/>
            </p:cNvSpPr>
            <p:nvPr/>
          </p:nvSpPr>
          <p:spPr bwMode="auto">
            <a:xfrm>
              <a:off x="1776" y="163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7"/>
            <p:cNvSpPr>
              <a:spLocks noChangeShapeType="1"/>
            </p:cNvSpPr>
            <p:nvPr/>
          </p:nvSpPr>
          <p:spPr bwMode="auto">
            <a:xfrm>
              <a:off x="2496" y="163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8"/>
            <p:cNvSpPr>
              <a:spLocks noChangeShapeType="1"/>
            </p:cNvSpPr>
            <p:nvPr/>
          </p:nvSpPr>
          <p:spPr bwMode="auto">
            <a:xfrm>
              <a:off x="3456" y="163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1632" y="1967"/>
              <a:ext cx="345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Book Antiqua" panose="02040602050305030304" pitchFamily="18" charset="0"/>
                </a:rPr>
                <a:t>0	    1	        	2         	    </a:t>
              </a:r>
              <a:r>
                <a:rPr lang="en-US" altLang="en-US" sz="2400" i="1">
                  <a:latin typeface="Book Antiqua" panose="02040602050305030304" pitchFamily="18" charset="0"/>
                </a:rPr>
                <a:t>3</a:t>
              </a:r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>
              <a:off x="4224" y="163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Text Box 11"/>
            <p:cNvSpPr txBox="1">
              <a:spLocks noChangeArrowheads="1"/>
            </p:cNvSpPr>
            <p:nvPr/>
          </p:nvSpPr>
          <p:spPr bwMode="auto">
            <a:xfrm>
              <a:off x="2304" y="1296"/>
              <a:ext cx="14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475" tIns="44443" rIns="90475" bIns="44443"/>
            <a:lstStyle>
              <a:lvl1pPr marL="342900" indent="-3429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i="1">
                  <a:latin typeface="Book Antiqua" panose="02040602050305030304" pitchFamily="18" charset="0"/>
                </a:rPr>
                <a:t>$200	     $800</a:t>
              </a:r>
            </a:p>
          </p:txBody>
        </p:sp>
        <p:sp>
          <p:nvSpPr>
            <p:cNvPr id="37" name="Text Box 12"/>
            <p:cNvSpPr txBox="1">
              <a:spLocks noChangeArrowheads="1"/>
            </p:cNvSpPr>
            <p:nvPr/>
          </p:nvSpPr>
          <p:spPr bwMode="auto">
            <a:xfrm>
              <a:off x="1488" y="2305"/>
              <a:ext cx="62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i="1">
                  <a:latin typeface="Book Antiqua" panose="02040602050305030304" pitchFamily="18" charset="0"/>
                </a:rPr>
                <a:t>-$200</a:t>
              </a:r>
            </a:p>
          </p:txBody>
        </p:sp>
        <p:sp>
          <p:nvSpPr>
            <p:cNvPr id="38" name="Text Box 13"/>
            <p:cNvSpPr txBox="1">
              <a:spLocks noChangeArrowheads="1"/>
            </p:cNvSpPr>
            <p:nvPr/>
          </p:nvSpPr>
          <p:spPr bwMode="auto">
            <a:xfrm>
              <a:off x="3840" y="2208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475" tIns="44443" rIns="90475" bIns="44443"/>
            <a:lstStyle>
              <a:lvl1pPr marL="342900" indent="-3429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i="1">
                  <a:latin typeface="Book Antiqua" panose="02040602050305030304" pitchFamily="18" charset="0"/>
                </a:rPr>
                <a:t>- $800</a:t>
              </a:r>
            </a:p>
          </p:txBody>
        </p:sp>
      </p:grpSp>
      <p:graphicFrame>
        <p:nvGraphicFramePr>
          <p:cNvPr id="3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080318"/>
              </p:ext>
            </p:extLst>
          </p:nvPr>
        </p:nvGraphicFramePr>
        <p:xfrm>
          <a:off x="2476052" y="3370505"/>
          <a:ext cx="7029450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Chart" r:id="rId4" imgW="5810193" imgH="2990743" progId="Excel.Chart.8">
                  <p:embed/>
                </p:oleObj>
              </mc:Choice>
              <mc:Fallback>
                <p:oleObj name="Chart" r:id="rId4" imgW="5810193" imgH="2990743" progId="Excel.Chart.8">
                  <p:embed/>
                  <p:pic>
                    <p:nvPicPr>
                      <p:cNvPr id="33179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052" y="3370505"/>
                        <a:ext cx="7029450" cy="316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Group 15"/>
          <p:cNvGrpSpPr>
            <a:grpSpLocks/>
          </p:cNvGrpSpPr>
          <p:nvPr/>
        </p:nvGrpSpPr>
        <p:grpSpPr bwMode="auto">
          <a:xfrm>
            <a:off x="6767065" y="3895968"/>
            <a:ext cx="2286000" cy="914400"/>
            <a:chOff x="3120" y="2208"/>
            <a:chExt cx="1440" cy="576"/>
          </a:xfrm>
        </p:grpSpPr>
        <p:sp>
          <p:nvSpPr>
            <p:cNvPr id="41" name="Rectangle 16"/>
            <p:cNvSpPr>
              <a:spLocks noChangeArrowheads="1"/>
            </p:cNvSpPr>
            <p:nvPr/>
          </p:nvSpPr>
          <p:spPr bwMode="auto">
            <a:xfrm>
              <a:off x="3550" y="2208"/>
              <a:ext cx="101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defTabSz="9874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defTabSz="9874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defTabSz="9874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defTabSz="9874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200" b="1"/>
                <a:t>100% = IRR</a:t>
              </a:r>
              <a:r>
                <a:rPr lang="en-US" altLang="en-US" sz="2200" b="1" baseline="-25000"/>
                <a:t>2</a:t>
              </a:r>
              <a:endParaRPr lang="en-US" altLang="en-US" sz="2200"/>
            </a:p>
          </p:txBody>
        </p:sp>
        <p:sp>
          <p:nvSpPr>
            <p:cNvPr id="42" name="Arc 17"/>
            <p:cNvSpPr>
              <a:spLocks/>
            </p:cNvSpPr>
            <p:nvPr/>
          </p:nvSpPr>
          <p:spPr bwMode="auto">
            <a:xfrm flipH="1">
              <a:off x="3120" y="2352"/>
              <a:ext cx="384" cy="4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" name="Group 18"/>
          <p:cNvGrpSpPr>
            <a:grpSpLocks/>
          </p:cNvGrpSpPr>
          <p:nvPr/>
        </p:nvGrpSpPr>
        <p:grpSpPr bwMode="auto">
          <a:xfrm>
            <a:off x="4533452" y="4704005"/>
            <a:ext cx="2311400" cy="1096963"/>
            <a:chOff x="1714" y="2784"/>
            <a:chExt cx="1456" cy="691"/>
          </a:xfrm>
        </p:grpSpPr>
        <p:sp>
          <p:nvSpPr>
            <p:cNvPr id="44" name="Rectangle 19"/>
            <p:cNvSpPr>
              <a:spLocks noChangeArrowheads="1"/>
            </p:cNvSpPr>
            <p:nvPr/>
          </p:nvSpPr>
          <p:spPr bwMode="auto">
            <a:xfrm>
              <a:off x="2160" y="3264"/>
              <a:ext cx="101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defTabSz="9874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defTabSz="9874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defTabSz="9874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defTabSz="9874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200" b="1"/>
                <a:t>0% = IRR</a:t>
              </a:r>
              <a:r>
                <a:rPr lang="en-US" altLang="en-US" sz="2200" b="1" baseline="-25000"/>
                <a:t>1</a:t>
              </a:r>
              <a:endParaRPr lang="en-US" altLang="en-US" sz="2200"/>
            </a:p>
          </p:txBody>
        </p:sp>
        <p:sp>
          <p:nvSpPr>
            <p:cNvPr id="45" name="Arc 20"/>
            <p:cNvSpPr>
              <a:spLocks/>
            </p:cNvSpPr>
            <p:nvPr/>
          </p:nvSpPr>
          <p:spPr bwMode="auto">
            <a:xfrm flipH="1" flipV="1">
              <a:off x="1714" y="2784"/>
              <a:ext cx="369" cy="576"/>
            </a:xfrm>
            <a:custGeom>
              <a:avLst/>
              <a:gdLst>
                <a:gd name="T0" fmla="*/ 0 w 20757"/>
                <a:gd name="T1" fmla="*/ 0 h 21600"/>
                <a:gd name="T2" fmla="*/ 0 w 20757"/>
                <a:gd name="T3" fmla="*/ 0 h 21600"/>
                <a:gd name="T4" fmla="*/ 0 w 20757"/>
                <a:gd name="T5" fmla="*/ 0 h 21600"/>
                <a:gd name="T6" fmla="*/ 0 60000 65536"/>
                <a:gd name="T7" fmla="*/ 0 60000 65536"/>
                <a:gd name="T8" fmla="*/ 0 60000 65536"/>
                <a:gd name="T9" fmla="*/ 0 w 20757"/>
                <a:gd name="T10" fmla="*/ 0 h 21600"/>
                <a:gd name="T11" fmla="*/ 20757 w 2075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57" h="21600" fill="none" extrusionOk="0">
                  <a:moveTo>
                    <a:pt x="-1" y="0"/>
                  </a:moveTo>
                  <a:cubicBezTo>
                    <a:pt x="9628" y="0"/>
                    <a:pt x="18093" y="6372"/>
                    <a:pt x="20757" y="15624"/>
                  </a:cubicBezTo>
                </a:path>
                <a:path w="20757" h="21600" stroke="0" extrusionOk="0">
                  <a:moveTo>
                    <a:pt x="-1" y="0"/>
                  </a:moveTo>
                  <a:cubicBezTo>
                    <a:pt x="9628" y="0"/>
                    <a:pt x="18093" y="6372"/>
                    <a:pt x="20757" y="15624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" name="Rectangle 21"/>
          <p:cNvSpPr>
            <a:spLocks noChangeArrowheads="1"/>
          </p:cNvSpPr>
          <p:nvPr/>
        </p:nvSpPr>
        <p:spPr bwMode="auto">
          <a:xfrm>
            <a:off x="7451277" y="1884605"/>
            <a:ext cx="312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tabLst>
                <a:tab pos="1550988" algn="l"/>
                <a:tab pos="4006850" algn="r"/>
                <a:tab pos="6172200" algn="r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1550988" algn="l"/>
                <a:tab pos="4006850" algn="r"/>
                <a:tab pos="6172200" algn="r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1550988" algn="l"/>
                <a:tab pos="4006850" algn="r"/>
                <a:tab pos="6172200" algn="r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1550988" algn="l"/>
                <a:tab pos="4006850" algn="r"/>
                <a:tab pos="6172200" algn="r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1550988" algn="l"/>
                <a:tab pos="4006850" algn="r"/>
                <a:tab pos="6172200" algn="r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50988" algn="l"/>
                <a:tab pos="4006850" algn="r"/>
                <a:tab pos="6172200" algn="r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50988" algn="l"/>
                <a:tab pos="4006850" algn="r"/>
                <a:tab pos="6172200" algn="r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50988" algn="l"/>
                <a:tab pos="4006850" algn="r"/>
                <a:tab pos="6172200" algn="r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50988" algn="l"/>
                <a:tab pos="4006850" algn="r"/>
                <a:tab pos="6172200" algn="r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671739"/>
              </a:buClr>
            </a:pPr>
            <a:r>
              <a:rPr lang="en-US" altLang="en-US" sz="2800"/>
              <a:t>Which one should we use?</a:t>
            </a:r>
            <a:r>
              <a:rPr lang="en-US" altLang="en-US" sz="2800">
                <a:solidFill>
                  <a:srgbClr val="644A1A"/>
                </a:solidFill>
              </a:rPr>
              <a:t>  </a:t>
            </a:r>
            <a:endParaRPr lang="en-US" altLang="en-US" sz="3200">
              <a:solidFill>
                <a:srgbClr val="644A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60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9" grpId="0" bld="series"/>
      <p:bldP spid="4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The Scale Problem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Would you rather make 100% or 50% on your investments?</a:t>
            </a:r>
          </a:p>
          <a:p>
            <a:pPr>
              <a:spcBef>
                <a:spcPct val="50000"/>
              </a:spcBef>
            </a:pPr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What if the 100% return is on a $1 investment, while the 50% return is on a $1,000 investment?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 smtClean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 smtClean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11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NPV and Other Investment Rules</a:t>
            </a:r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06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The Timing Problem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NPV and Other Investment Rules</a:t>
            </a:r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12464" y="1981793"/>
            <a:ext cx="8229600" cy="40417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endParaRPr lang="en-US" altLang="en-US" smtClean="0">
              <a:ea typeface="ＭＳ Ｐゴシック" panose="020B0600070205080204" pitchFamily="34" charset="-128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1203064" y="1372193"/>
            <a:ext cx="7696200" cy="1960563"/>
            <a:chOff x="912" y="1008"/>
            <a:chExt cx="4848" cy="1315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2448" y="1488"/>
              <a:ext cx="244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2448" y="1344"/>
              <a:ext cx="0" cy="2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3168" y="1344"/>
              <a:ext cx="0" cy="2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2304" y="1680"/>
              <a:ext cx="34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Book Antiqua" panose="02040602050305030304" pitchFamily="18" charset="0"/>
                </a:rPr>
                <a:t>0	    1	        	2         	    </a:t>
              </a:r>
              <a:r>
                <a:rPr lang="en-US" altLang="en-US" sz="2400" i="1">
                  <a:latin typeface="Book Antiqua" panose="02040602050305030304" pitchFamily="18" charset="0"/>
                </a:rPr>
                <a:t>3</a:t>
              </a: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4896" y="1344"/>
              <a:ext cx="0" cy="2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2784" y="1008"/>
              <a:ext cx="24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475" tIns="44443" rIns="90475" bIns="44443"/>
            <a:lstStyle>
              <a:lvl1pPr marL="342900" indent="-3429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i="1">
                  <a:latin typeface="Book Antiqua" panose="02040602050305030304" pitchFamily="18" charset="0"/>
                </a:rPr>
                <a:t>$10,000     $1,000	$1,000</a:t>
              </a: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2160" y="2016"/>
              <a:ext cx="912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i="1">
                  <a:latin typeface="Book Antiqua" panose="02040602050305030304" pitchFamily="18" charset="0"/>
                </a:rPr>
                <a:t>-$10,000</a:t>
              </a:r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912" y="1345"/>
              <a:ext cx="129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Project A</a:t>
              </a:r>
            </a:p>
          </p:txBody>
        </p:sp>
      </p:grpSp>
      <p:grpSp>
        <p:nvGrpSpPr>
          <p:cNvPr id="21" name="Group 15"/>
          <p:cNvGrpSpPr>
            <a:grpSpLocks/>
          </p:cNvGrpSpPr>
          <p:nvPr/>
        </p:nvGrpSpPr>
        <p:grpSpPr bwMode="auto">
          <a:xfrm>
            <a:off x="1203064" y="3581993"/>
            <a:ext cx="7696200" cy="1960563"/>
            <a:chOff x="912" y="2592"/>
            <a:chExt cx="4848" cy="1315"/>
          </a:xfrm>
        </p:grpSpPr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2448" y="3072"/>
              <a:ext cx="244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2448" y="2928"/>
              <a:ext cx="0" cy="2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3168" y="2928"/>
              <a:ext cx="0" cy="2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4128" y="2928"/>
              <a:ext cx="0" cy="2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20"/>
            <p:cNvSpPr txBox="1">
              <a:spLocks noChangeArrowheads="1"/>
            </p:cNvSpPr>
            <p:nvPr/>
          </p:nvSpPr>
          <p:spPr bwMode="auto">
            <a:xfrm>
              <a:off x="2304" y="3264"/>
              <a:ext cx="34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Book Antiqua" panose="02040602050305030304" pitchFamily="18" charset="0"/>
                </a:rPr>
                <a:t>0	    1	        	2         	    </a:t>
              </a:r>
              <a:r>
                <a:rPr lang="en-US" altLang="en-US" sz="2400" i="1">
                  <a:latin typeface="Book Antiqua" panose="02040602050305030304" pitchFamily="18" charset="0"/>
                </a:rPr>
                <a:t>3</a:t>
              </a:r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>
              <a:off x="4896" y="2928"/>
              <a:ext cx="0" cy="2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 Box 22"/>
            <p:cNvSpPr txBox="1">
              <a:spLocks noChangeArrowheads="1"/>
            </p:cNvSpPr>
            <p:nvPr/>
          </p:nvSpPr>
          <p:spPr bwMode="auto">
            <a:xfrm>
              <a:off x="2736" y="2592"/>
              <a:ext cx="3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475" tIns="44443" rIns="90475" bIns="44443"/>
            <a:lstStyle>
              <a:lvl1pPr marL="342900" indent="-3429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i="1">
                  <a:latin typeface="Book Antiqua" panose="02040602050305030304" pitchFamily="18" charset="0"/>
                </a:rPr>
                <a:t>$1,000	        $1,000	    $12,000</a:t>
              </a:r>
            </a:p>
          </p:txBody>
        </p:sp>
        <p:sp>
          <p:nvSpPr>
            <p:cNvPr id="29" name="Text Box 23"/>
            <p:cNvSpPr txBox="1">
              <a:spLocks noChangeArrowheads="1"/>
            </p:cNvSpPr>
            <p:nvPr/>
          </p:nvSpPr>
          <p:spPr bwMode="auto">
            <a:xfrm>
              <a:off x="2160" y="3600"/>
              <a:ext cx="81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i="1">
                  <a:latin typeface="Book Antiqua" panose="02040602050305030304" pitchFamily="18" charset="0"/>
                </a:rPr>
                <a:t>-$10,000</a:t>
              </a:r>
            </a:p>
          </p:txBody>
        </p:sp>
        <p:sp>
          <p:nvSpPr>
            <p:cNvPr id="30" name="Text Box 24"/>
            <p:cNvSpPr txBox="1">
              <a:spLocks noChangeArrowheads="1"/>
            </p:cNvSpPr>
            <p:nvPr/>
          </p:nvSpPr>
          <p:spPr bwMode="auto">
            <a:xfrm>
              <a:off x="912" y="2929"/>
              <a:ext cx="1248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Project B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149379" y="2226833"/>
            <a:ext cx="200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IRR(A)=16.04%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149378" y="3943213"/>
            <a:ext cx="200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IRR(B)=12.93%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81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The Timing </a:t>
            </a:r>
            <a:r>
              <a:rPr lang="en-U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Problem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2296" y="981799"/>
            <a:ext cx="11514221" cy="52940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Cambria" panose="02040503050406030204" pitchFamily="18" charset="0"/>
              </a:rPr>
              <a:t>In the timing problem, </a:t>
            </a:r>
            <a:r>
              <a:rPr lang="en-US" sz="1800" b="1" dirty="0" smtClean="0">
                <a:latin typeface="Cambria" panose="02040503050406030204" pitchFamily="18" charset="0"/>
              </a:rPr>
              <a:t>the decision also depends on the firm’s cost of capital (or discount rate) </a:t>
            </a:r>
            <a:endParaRPr lang="en-US" sz="1800" b="1" dirty="0" smtClean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 smtClean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NPV and Other Investment Rules</a:t>
            </a:r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405034"/>
              </p:ext>
            </p:extLst>
          </p:nvPr>
        </p:nvGraphicFramePr>
        <p:xfrm>
          <a:off x="2063676" y="1672389"/>
          <a:ext cx="82677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Chart" r:id="rId4" imgW="5162607" imgH="3581377" progId="Excel.Chart.8">
                  <p:embed/>
                </p:oleObj>
              </mc:Choice>
              <mc:Fallback>
                <p:oleObj name="Chart" r:id="rId4" imgW="5162607" imgH="3581377" progId="Excel.Chart.8">
                  <p:embed/>
                  <p:pic>
                    <p:nvPicPr>
                      <p:cNvPr id="3348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676" y="1672389"/>
                        <a:ext cx="8267700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5416476" y="3043989"/>
            <a:ext cx="3810000" cy="533400"/>
            <a:chOff x="2928" y="1824"/>
            <a:chExt cx="2400" cy="336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 flipH="1">
              <a:off x="3456" y="1824"/>
              <a:ext cx="187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defTabSz="9874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defTabSz="9874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defTabSz="9874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defTabSz="9874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200" b="1"/>
                <a:t>10.55% = crossover rate</a:t>
              </a:r>
              <a:endParaRPr lang="en-US" altLang="en-US" sz="2200" i="1"/>
            </a:p>
          </p:txBody>
        </p:sp>
        <p:sp>
          <p:nvSpPr>
            <p:cNvPr id="13" name="Arc 6"/>
            <p:cNvSpPr>
              <a:spLocks/>
            </p:cNvSpPr>
            <p:nvPr/>
          </p:nvSpPr>
          <p:spPr bwMode="auto">
            <a:xfrm flipH="1">
              <a:off x="2928" y="1968"/>
              <a:ext cx="864" cy="192"/>
            </a:xfrm>
            <a:custGeom>
              <a:avLst/>
              <a:gdLst>
                <a:gd name="T0" fmla="*/ 0 w 21600"/>
                <a:gd name="T1" fmla="*/ 0 h 21109"/>
                <a:gd name="T2" fmla="*/ 0 w 21600"/>
                <a:gd name="T3" fmla="*/ 0 h 21109"/>
                <a:gd name="T4" fmla="*/ 0 w 21600"/>
                <a:gd name="T5" fmla="*/ 0 h 2110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109"/>
                <a:gd name="T11" fmla="*/ 21600 w 21600"/>
                <a:gd name="T12" fmla="*/ 21109 h 211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109" fill="none" extrusionOk="0">
                  <a:moveTo>
                    <a:pt x="9893" y="-1"/>
                  </a:moveTo>
                  <a:cubicBezTo>
                    <a:pt x="17082" y="3703"/>
                    <a:pt x="21600" y="11113"/>
                    <a:pt x="21600" y="19201"/>
                  </a:cubicBezTo>
                  <a:cubicBezTo>
                    <a:pt x="21600" y="19837"/>
                    <a:pt x="21571" y="20474"/>
                    <a:pt x="21515" y="21108"/>
                  </a:cubicBezTo>
                </a:path>
                <a:path w="21600" h="21109" stroke="0" extrusionOk="0">
                  <a:moveTo>
                    <a:pt x="9893" y="-1"/>
                  </a:moveTo>
                  <a:cubicBezTo>
                    <a:pt x="17082" y="3703"/>
                    <a:pt x="21600" y="11113"/>
                    <a:pt x="21600" y="19201"/>
                  </a:cubicBezTo>
                  <a:cubicBezTo>
                    <a:pt x="21600" y="19837"/>
                    <a:pt x="21571" y="20474"/>
                    <a:pt x="21515" y="21108"/>
                  </a:cubicBezTo>
                  <a:lnTo>
                    <a:pt x="0" y="19201"/>
                  </a:lnTo>
                  <a:lnTo>
                    <a:pt x="9893" y="-1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5949876" y="3882189"/>
            <a:ext cx="2362200" cy="1704975"/>
            <a:chOff x="3408" y="2400"/>
            <a:chExt cx="1488" cy="1074"/>
          </a:xfrm>
        </p:grpSpPr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 flipH="1">
              <a:off x="3648" y="3264"/>
              <a:ext cx="124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defTabSz="9874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defTabSz="9874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defTabSz="9874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defTabSz="9874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200" b="1"/>
                <a:t>16.04% = IRR</a:t>
              </a:r>
              <a:r>
                <a:rPr lang="en-US" altLang="en-US" sz="2200" b="1" i="1" baseline="-25000"/>
                <a:t>A</a:t>
              </a:r>
              <a:endParaRPr lang="en-US" altLang="en-US" sz="2200" i="1"/>
            </a:p>
          </p:txBody>
        </p:sp>
        <p:sp>
          <p:nvSpPr>
            <p:cNvPr id="16" name="Arc 9"/>
            <p:cNvSpPr>
              <a:spLocks/>
            </p:cNvSpPr>
            <p:nvPr/>
          </p:nvSpPr>
          <p:spPr bwMode="auto">
            <a:xfrm flipH="1" flipV="1">
              <a:off x="3408" y="2400"/>
              <a:ext cx="432" cy="831"/>
            </a:xfrm>
            <a:custGeom>
              <a:avLst/>
              <a:gdLst>
                <a:gd name="T0" fmla="*/ 0 w 21600"/>
                <a:gd name="T1" fmla="*/ 0 h 21109"/>
                <a:gd name="T2" fmla="*/ 0 w 21600"/>
                <a:gd name="T3" fmla="*/ 0 h 21109"/>
                <a:gd name="T4" fmla="*/ 0 w 21600"/>
                <a:gd name="T5" fmla="*/ 0 h 2110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109"/>
                <a:gd name="T11" fmla="*/ 21600 w 21600"/>
                <a:gd name="T12" fmla="*/ 21109 h 211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109" fill="none" extrusionOk="0">
                  <a:moveTo>
                    <a:pt x="9893" y="-1"/>
                  </a:moveTo>
                  <a:cubicBezTo>
                    <a:pt x="17082" y="3703"/>
                    <a:pt x="21600" y="11113"/>
                    <a:pt x="21600" y="19201"/>
                  </a:cubicBezTo>
                  <a:cubicBezTo>
                    <a:pt x="21600" y="19837"/>
                    <a:pt x="21571" y="20474"/>
                    <a:pt x="21515" y="21108"/>
                  </a:cubicBezTo>
                </a:path>
                <a:path w="21600" h="21109" stroke="0" extrusionOk="0">
                  <a:moveTo>
                    <a:pt x="9893" y="-1"/>
                  </a:moveTo>
                  <a:cubicBezTo>
                    <a:pt x="17082" y="3703"/>
                    <a:pt x="21600" y="11113"/>
                    <a:pt x="21600" y="19201"/>
                  </a:cubicBezTo>
                  <a:cubicBezTo>
                    <a:pt x="21600" y="19837"/>
                    <a:pt x="21571" y="20474"/>
                    <a:pt x="21515" y="21108"/>
                  </a:cubicBezTo>
                  <a:lnTo>
                    <a:pt x="0" y="19201"/>
                  </a:lnTo>
                  <a:lnTo>
                    <a:pt x="9893" y="-1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0"/>
          <p:cNvGrpSpPr>
            <a:grpSpLocks/>
          </p:cNvGrpSpPr>
          <p:nvPr/>
        </p:nvGrpSpPr>
        <p:grpSpPr bwMode="auto">
          <a:xfrm>
            <a:off x="4044876" y="3958389"/>
            <a:ext cx="2132013" cy="1652588"/>
            <a:chOff x="2160" y="2385"/>
            <a:chExt cx="1343" cy="1041"/>
          </a:xfrm>
        </p:grpSpPr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2160" y="3216"/>
              <a:ext cx="1343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defTabSz="9874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defTabSz="9874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defTabSz="9874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defTabSz="9874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defTabSz="9874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200" b="1"/>
                <a:t>12.94% = IRR</a:t>
              </a:r>
              <a:r>
                <a:rPr lang="en-US" altLang="en-US" sz="2200" b="1" i="1" baseline="-25000"/>
                <a:t>B</a:t>
              </a:r>
              <a:endParaRPr lang="en-US" altLang="en-US" sz="2200" i="1"/>
            </a:p>
          </p:txBody>
        </p:sp>
        <p:sp>
          <p:nvSpPr>
            <p:cNvPr id="19" name="Arc 12"/>
            <p:cNvSpPr>
              <a:spLocks/>
            </p:cNvSpPr>
            <p:nvPr/>
          </p:nvSpPr>
          <p:spPr bwMode="auto">
            <a:xfrm flipV="1">
              <a:off x="2736" y="2385"/>
              <a:ext cx="353" cy="831"/>
            </a:xfrm>
            <a:custGeom>
              <a:avLst/>
              <a:gdLst>
                <a:gd name="T0" fmla="*/ 0 w 21600"/>
                <a:gd name="T1" fmla="*/ 0 h 21109"/>
                <a:gd name="T2" fmla="*/ 0 w 21600"/>
                <a:gd name="T3" fmla="*/ 0 h 21109"/>
                <a:gd name="T4" fmla="*/ 0 w 21600"/>
                <a:gd name="T5" fmla="*/ 0 h 2110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109"/>
                <a:gd name="T11" fmla="*/ 21600 w 21600"/>
                <a:gd name="T12" fmla="*/ 21109 h 211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109" fill="none" extrusionOk="0">
                  <a:moveTo>
                    <a:pt x="9893" y="-1"/>
                  </a:moveTo>
                  <a:cubicBezTo>
                    <a:pt x="17082" y="3703"/>
                    <a:pt x="21600" y="11113"/>
                    <a:pt x="21600" y="19201"/>
                  </a:cubicBezTo>
                  <a:cubicBezTo>
                    <a:pt x="21600" y="19837"/>
                    <a:pt x="21571" y="20474"/>
                    <a:pt x="21515" y="21108"/>
                  </a:cubicBezTo>
                </a:path>
                <a:path w="21600" h="21109" stroke="0" extrusionOk="0">
                  <a:moveTo>
                    <a:pt x="9893" y="-1"/>
                  </a:moveTo>
                  <a:cubicBezTo>
                    <a:pt x="17082" y="3703"/>
                    <a:pt x="21600" y="11113"/>
                    <a:pt x="21600" y="19201"/>
                  </a:cubicBezTo>
                  <a:cubicBezTo>
                    <a:pt x="21600" y="19837"/>
                    <a:pt x="21571" y="20474"/>
                    <a:pt x="21515" y="21108"/>
                  </a:cubicBezTo>
                  <a:lnTo>
                    <a:pt x="0" y="19201"/>
                  </a:lnTo>
                  <a:lnTo>
                    <a:pt x="9893" y="-1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460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oleChartEl type="series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oleChartEl type="series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" grpId="0" bld="series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NPV versus IRR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NPV and IRR will generally give the same decision.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Exceptions: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Non-conventional cash flows – cash flow signs change more than once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Mutually exclusive projects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Initial investments are substantially different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Timing of cash flows is substantially different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 smtClean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 smtClean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NPV and Other Investment Rules</a:t>
            </a:r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87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Practice of Capital Budgeting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Varies by industry: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Some firms may use payback, while others choose an alternative approach.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The most frequently used technique for large corporations is either IRR or NPV.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 smtClean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 smtClean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NPV and Other Investment Rules</a:t>
            </a:r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8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Summary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Net present value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Difference between market value and cost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Accept the project if the NPV is positive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Has no serious problems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Preferred decision </a:t>
            </a:r>
            <a:r>
              <a:rPr lang="en-US" alt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criterion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Internal rate of return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Discount </a:t>
            </a:r>
            <a:r>
              <a:rPr lang="en-US" alt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rate that makes NPV = 0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Take the project if the IRR is greater than the required return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Same decision as NPV with conventional cash flows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IRR is unreliable with non-conventional cash flows or mutually exclusive projects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 smtClean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 smtClean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16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NPV and Other Investment Rules</a:t>
            </a:r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12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340515" y="6526880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600" smtClean="0">
                <a:solidFill>
                  <a:schemeClr val="bg1"/>
                </a:solidFill>
                <a:latin typeface="Cambria" panose="02040503050406030204" pitchFamily="18" charset="0"/>
              </a:rPr>
              <a:t>17</a:t>
            </a:fld>
            <a:endParaRPr lang="en-US" sz="16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253" y="6511605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Is Change of Style Evidence of Skill?</a:t>
            </a:r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01310" y="2737634"/>
            <a:ext cx="6989380" cy="129391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07032" y="3092202"/>
            <a:ext cx="157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Thanks!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(1) NPV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The 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NPV recognizes the magnitude, risk, and timing of cash flows, which was an important description of why stock price maximization should be the primary corporate goal</a:t>
            </a: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Tree key concepts: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16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NPV uses all the cash flows of the project.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16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NPV considers time value of the cash flow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16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NPV discounts the cash flows properly (takes the risk into consideration)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altLang="en-US" sz="16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42900" indent="-342900"/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Net Present Value (NPV) = </a:t>
            </a: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Total 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PV of future CF’s + Initial </a:t>
            </a: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Investment</a:t>
            </a:r>
          </a:p>
          <a:p>
            <a:pPr marL="342900" indent="-342900"/>
            <a:endParaRPr lang="en-US" altLang="en-US" sz="2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42900" indent="-342900"/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Estimating NPV:</a:t>
            </a:r>
          </a:p>
          <a:p>
            <a:pPr marL="742950" lvl="1" indent="-285750">
              <a:buNone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1. Estimate future cash flows: how much? and when?</a:t>
            </a:r>
          </a:p>
          <a:p>
            <a:pPr marL="742950" lvl="1" indent="-285750">
              <a:buNone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2. Estimate discount rate</a:t>
            </a:r>
          </a:p>
          <a:p>
            <a:pPr marL="742950" lvl="1" indent="-285750">
              <a:buNone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3. Estimate initial costs</a:t>
            </a:r>
          </a:p>
          <a:p>
            <a:pPr marL="342900" indent="-342900"/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Minimum Acceptance Criteria: Accept if NPV &gt; 0</a:t>
            </a:r>
          </a:p>
          <a:p>
            <a:pPr marL="342900" indent="-342900"/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Ranking Criteria: Choose the highest NPV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altLang="en-US" sz="2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 smtClean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 smtClean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NPV and Other Investment Rules</a:t>
            </a:r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2353" y="3307976"/>
            <a:ext cx="8304903" cy="597050"/>
          </a:xfrm>
          <a:prstGeom prst="rect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9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(2) Payback Period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How long does it take the project to “pay back” its initial investment?</a:t>
            </a:r>
          </a:p>
          <a:p>
            <a:pPr marL="342900" indent="-342900"/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Payback Period = number of years to recover initial costs</a:t>
            </a:r>
          </a:p>
          <a:p>
            <a:pPr marL="342900" indent="-342900"/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Minimum Acceptance Criteria: </a:t>
            </a:r>
          </a:p>
          <a:p>
            <a:pPr marL="742950" lvl="1" indent="-285750"/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Set by management</a:t>
            </a:r>
          </a:p>
          <a:p>
            <a:pPr marL="342900" indent="-342900"/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Ranking Criteria: </a:t>
            </a:r>
          </a:p>
          <a:p>
            <a:pPr marL="742950" lvl="1" indent="-285750"/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Set by management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 smtClean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mbria" panose="02040503050406030204" pitchFamily="18" charset="0"/>
              </a:rPr>
              <a:t>Example) Initial investment $10,000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Cambria" panose="02040503050406030204" pitchFamily="18" charset="0"/>
              </a:rPr>
              <a:t>Case 1) future cash flows: $4,000 at year 1, $3,000 at year 2, $3,000 at year 3, and $1,000 at year 4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Cambria" panose="02040503050406030204" pitchFamily="18" charset="0"/>
              </a:rPr>
              <a:t>Case 2) </a:t>
            </a:r>
            <a:r>
              <a:rPr lang="en-US" sz="1600" dirty="0">
                <a:latin typeface="Cambria" panose="02040503050406030204" pitchFamily="18" charset="0"/>
              </a:rPr>
              <a:t>future cash flows: </a:t>
            </a:r>
            <a:r>
              <a:rPr lang="en-US" sz="1600" dirty="0" smtClean="0">
                <a:latin typeface="Cambria" panose="02040503050406030204" pitchFamily="18" charset="0"/>
              </a:rPr>
              <a:t>$1,000 </a:t>
            </a:r>
            <a:r>
              <a:rPr lang="en-US" sz="1600" dirty="0">
                <a:latin typeface="Cambria" panose="02040503050406030204" pitchFamily="18" charset="0"/>
              </a:rPr>
              <a:t>at year 1, </a:t>
            </a:r>
            <a:r>
              <a:rPr lang="en-US" sz="1600" dirty="0" smtClean="0">
                <a:latin typeface="Cambria" panose="02040503050406030204" pitchFamily="18" charset="0"/>
              </a:rPr>
              <a:t>$2,000 </a:t>
            </a:r>
            <a:r>
              <a:rPr lang="en-US" sz="1600" dirty="0">
                <a:latin typeface="Cambria" panose="02040503050406030204" pitchFamily="18" charset="0"/>
              </a:rPr>
              <a:t>at year 2, </a:t>
            </a:r>
            <a:r>
              <a:rPr lang="en-US" sz="1600" dirty="0" smtClean="0">
                <a:latin typeface="Cambria" panose="02040503050406030204" pitchFamily="18" charset="0"/>
              </a:rPr>
              <a:t>$3,000 </a:t>
            </a:r>
            <a:r>
              <a:rPr lang="en-US" sz="1600" dirty="0">
                <a:latin typeface="Cambria" panose="02040503050406030204" pitchFamily="18" charset="0"/>
              </a:rPr>
              <a:t>at year 3, </a:t>
            </a:r>
            <a:r>
              <a:rPr lang="en-US" sz="1600" dirty="0" smtClean="0">
                <a:latin typeface="Cambria" panose="02040503050406030204" pitchFamily="18" charset="0"/>
              </a:rPr>
              <a:t>$4,000 at year 4, and $10,000 at year 5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Cambria" panose="02040503050406030204" pitchFamily="18" charset="0"/>
              </a:rPr>
              <a:t>Let’s assume minimum acceptance criteria is 3 years.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Cambria" panose="02040503050406030204" pitchFamily="18" charset="0"/>
              </a:rPr>
              <a:t>Which one to pick?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600" dirty="0" smtClean="0">
                <a:latin typeface="Cambria" panose="02040503050406030204" pitchFamily="18" charset="0"/>
              </a:rPr>
              <a:t> 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 smtClean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NPV and Other Investment Rules</a:t>
            </a:r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91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(2) Payback </a:t>
            </a:r>
            <a:r>
              <a:rPr lang="en-U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Period – cont’d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Disadvantages:</a:t>
            </a:r>
          </a:p>
          <a:p>
            <a:pPr marL="742950" lvl="1" indent="-285750"/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Ignores the time value of </a:t>
            </a:r>
            <a:r>
              <a:rPr lang="en-US" alt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money (as if discount rate is zero)</a:t>
            </a:r>
            <a:endParaRPr lang="en-US" alt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/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Ignores cash flows after the payback period</a:t>
            </a:r>
          </a:p>
          <a:p>
            <a:pPr marL="742950" lvl="1" indent="-285750"/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Biased against long-term projects</a:t>
            </a:r>
          </a:p>
          <a:p>
            <a:pPr marL="742950" lvl="1" indent="-285750"/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Requires an arbitrary acceptance criteria</a:t>
            </a:r>
          </a:p>
          <a:p>
            <a:pPr marL="742950" lvl="1" indent="-285750"/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 project accepted based on the payback criteria may not have a positive NPV</a:t>
            </a:r>
          </a:p>
          <a:p>
            <a:pPr marL="342900" indent="-342900"/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Advantages:</a:t>
            </a:r>
          </a:p>
          <a:p>
            <a:pPr marL="742950" lvl="1" indent="-285750"/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Easy to understand</a:t>
            </a:r>
          </a:p>
          <a:p>
            <a:pPr marL="742950" lvl="1" indent="-285750"/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Biased toward liquidity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 smtClean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 smtClean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NPV and Other Investment Rules</a:t>
            </a:r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40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3) Internal Rate of Return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85000"/>
              </a:lnSpc>
              <a:spcBef>
                <a:spcPct val="0"/>
              </a:spcBef>
            </a:pPr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IRR: the discount rate that sets NPV to </a:t>
            </a:r>
            <a:r>
              <a:rPr lang="en-US" alt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zero.</a:t>
            </a:r>
          </a:p>
          <a:p>
            <a:pPr marL="0" indent="0">
              <a:lnSpc>
                <a:spcPct val="85000"/>
              </a:lnSpc>
              <a:spcBef>
                <a:spcPct val="0"/>
              </a:spcBef>
              <a:buNone/>
            </a:pPr>
            <a:endParaRPr lang="en-US" alt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lnSpc>
                <a:spcPct val="85000"/>
              </a:lnSpc>
              <a:spcBef>
                <a:spcPct val="0"/>
              </a:spcBef>
            </a:pPr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Minimum Acceptance Criteria: </a:t>
            </a:r>
          </a:p>
          <a:p>
            <a:pPr marL="742950" lvl="1" indent="-285750">
              <a:lnSpc>
                <a:spcPct val="85000"/>
              </a:lnSpc>
              <a:spcBef>
                <a:spcPct val="0"/>
              </a:spcBef>
            </a:pPr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Accept if the IRR exceeds the required </a:t>
            </a:r>
            <a:r>
              <a:rPr lang="en-US" alt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return.</a:t>
            </a:r>
          </a:p>
          <a:p>
            <a:pPr marL="457200" lvl="1" indent="0">
              <a:lnSpc>
                <a:spcPct val="85000"/>
              </a:lnSpc>
              <a:spcBef>
                <a:spcPct val="0"/>
              </a:spcBef>
              <a:buNone/>
            </a:pPr>
            <a:endParaRPr lang="en-US" alt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lnSpc>
                <a:spcPct val="85000"/>
              </a:lnSpc>
              <a:spcBef>
                <a:spcPct val="0"/>
              </a:spcBef>
            </a:pPr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Ranking Criteria: </a:t>
            </a:r>
          </a:p>
          <a:p>
            <a:pPr marL="742950" lvl="1" indent="-285750">
              <a:lnSpc>
                <a:spcPct val="85000"/>
              </a:lnSpc>
              <a:spcBef>
                <a:spcPct val="0"/>
              </a:spcBef>
            </a:pPr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Select alternative with the highest </a:t>
            </a:r>
            <a:r>
              <a:rPr lang="en-US" alt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IRR.</a:t>
            </a:r>
          </a:p>
          <a:p>
            <a:pPr marL="457200" lvl="1" indent="0">
              <a:lnSpc>
                <a:spcPct val="85000"/>
              </a:lnSpc>
              <a:spcBef>
                <a:spcPct val="0"/>
              </a:spcBef>
              <a:buNone/>
            </a:pPr>
            <a:endParaRPr lang="en-US" alt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lnSpc>
                <a:spcPct val="85000"/>
              </a:lnSpc>
              <a:spcBef>
                <a:spcPct val="0"/>
              </a:spcBef>
            </a:pPr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Reinvestment assumption: </a:t>
            </a:r>
          </a:p>
          <a:p>
            <a:pPr marL="742950" lvl="1" indent="-285750">
              <a:lnSpc>
                <a:spcPct val="85000"/>
              </a:lnSpc>
              <a:spcBef>
                <a:spcPct val="0"/>
              </a:spcBef>
            </a:pPr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All future cash flows are assumed to be reinvested at the IRR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 smtClean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 smtClean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NPV and Other Investment Rules</a:t>
            </a:r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4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3) Internal Rate of </a:t>
            </a:r>
            <a:r>
              <a:rPr lang="en-U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Return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– cont’d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10518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Cambria" panose="02040503050406030204" pitchFamily="18" charset="0"/>
              </a:rPr>
              <a:t>Example)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Cambria" panose="02040503050406030204" pitchFamily="18" charset="0"/>
              </a:rPr>
              <a:t>Consider the following project: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 smtClean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6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NPV and Other Investment Rules</a:t>
            </a:r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1985682" y="2146150"/>
            <a:ext cx="6477000" cy="2133600"/>
            <a:chOff x="624" y="1296"/>
            <a:chExt cx="4080" cy="1344"/>
          </a:xfrm>
        </p:grpSpPr>
        <p:sp>
          <p:nvSpPr>
            <p:cNvPr id="11" name="Line 5"/>
            <p:cNvSpPr>
              <a:spLocks noChangeShapeType="1"/>
            </p:cNvSpPr>
            <p:nvPr/>
          </p:nvSpPr>
          <p:spPr bwMode="auto">
            <a:xfrm>
              <a:off x="912" y="1824"/>
              <a:ext cx="350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912" y="1632"/>
              <a:ext cx="0" cy="38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2077" y="1632"/>
              <a:ext cx="0" cy="38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3243" y="1632"/>
              <a:ext cx="0" cy="38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4416" y="1632"/>
              <a:ext cx="0" cy="38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816" y="2112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i="1"/>
                <a:t>0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1968" y="2112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i="1"/>
                <a:t>1</a:t>
              </a:r>
            </a:p>
          </p:txBody>
        </p:sp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3120" y="2112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i="1"/>
                <a:t>2</a:t>
              </a: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4320" y="2112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i="1"/>
                <a:t>3</a:t>
              </a:r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1776" y="129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i="1"/>
                <a:t>$50</a:t>
              </a:r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2976" y="129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i="1"/>
                <a:t>$100</a:t>
              </a:r>
            </a:p>
          </p:txBody>
        </p:sp>
        <p:sp>
          <p:nvSpPr>
            <p:cNvPr id="22" name="Text Box 16"/>
            <p:cNvSpPr txBox="1">
              <a:spLocks noChangeArrowheads="1"/>
            </p:cNvSpPr>
            <p:nvPr/>
          </p:nvSpPr>
          <p:spPr bwMode="auto">
            <a:xfrm>
              <a:off x="4128" y="129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i="1"/>
                <a:t>$150</a:t>
              </a:r>
            </a:p>
          </p:txBody>
        </p:sp>
        <p:sp>
          <p:nvSpPr>
            <p:cNvPr id="23" name="Text Box 17"/>
            <p:cNvSpPr txBox="1">
              <a:spLocks noChangeArrowheads="1"/>
            </p:cNvSpPr>
            <p:nvPr/>
          </p:nvSpPr>
          <p:spPr bwMode="auto">
            <a:xfrm>
              <a:off x="624" y="235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i="1"/>
                <a:t>-$200</a:t>
              </a:r>
            </a:p>
          </p:txBody>
        </p:sp>
      </p:grp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1795182" y="4279750"/>
            <a:ext cx="83439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671739"/>
              </a:buClr>
            </a:pPr>
            <a:r>
              <a:rPr lang="en-US" altLang="en-US" sz="2800" dirty="0"/>
              <a:t>The internal rate of return for this project is 19.44%</a:t>
            </a:r>
          </a:p>
        </p:txBody>
      </p:sp>
      <p:graphicFrame>
        <p:nvGraphicFramePr>
          <p:cNvPr id="2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776512"/>
              </p:ext>
            </p:extLst>
          </p:nvPr>
        </p:nvGraphicFramePr>
        <p:xfrm>
          <a:off x="1833282" y="4889350"/>
          <a:ext cx="765968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4" imgW="3195406" imgH="337932" progId="Equation.3">
                  <p:embed/>
                </p:oleObj>
              </mc:Choice>
              <mc:Fallback>
                <p:oleObj name="Equation" r:id="rId4" imgW="3195406" imgH="337932" progId="Equation.3">
                  <p:embed/>
                  <p:pic>
                    <p:nvPicPr>
                      <p:cNvPr id="32872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282" y="4889350"/>
                        <a:ext cx="7659688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402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6215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/>
              <a:t>If we graph NPV versus the discount rate, we can see the IRR as the x-axis intercept.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 smtClean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 smtClean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7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NPV and Other Investment Rules</a:t>
            </a:r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NPV and IRR Relation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306072"/>
              </p:ext>
            </p:extLst>
          </p:nvPr>
        </p:nvGraphicFramePr>
        <p:xfrm>
          <a:off x="1690352" y="2445377"/>
          <a:ext cx="2381250" cy="321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Worksheet" r:id="rId4" imgW="2295449" imgH="3095549" progId="Excel.Sheet.8">
                  <p:embed/>
                </p:oleObj>
              </mc:Choice>
              <mc:Fallback>
                <p:oleObj name="Worksheet" r:id="rId4" imgW="2295449" imgH="3095549" progId="Excel.Sheet.8">
                  <p:embed/>
                  <p:pic>
                    <p:nvPicPr>
                      <p:cNvPr id="3297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352" y="2445377"/>
                        <a:ext cx="2381250" cy="321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7557752" y="3435977"/>
            <a:ext cx="2667000" cy="685800"/>
            <a:chOff x="4080" y="3600"/>
            <a:chExt cx="1680" cy="432"/>
          </a:xfrm>
        </p:grpSpPr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4512" y="3600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chemeClr val="bg1"/>
                  </a:solidFill>
                </a:rPr>
                <a:t>IRR = 19.44%</a:t>
              </a:r>
            </a:p>
          </p:txBody>
        </p:sp>
        <p:sp>
          <p:nvSpPr>
            <p:cNvPr id="14" name="Arc 7"/>
            <p:cNvSpPr>
              <a:spLocks/>
            </p:cNvSpPr>
            <p:nvPr/>
          </p:nvSpPr>
          <p:spPr bwMode="auto">
            <a:xfrm flipH="1">
              <a:off x="4080" y="3718"/>
              <a:ext cx="384" cy="31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837199"/>
              </p:ext>
            </p:extLst>
          </p:nvPr>
        </p:nvGraphicFramePr>
        <p:xfrm>
          <a:off x="3976352" y="2140577"/>
          <a:ext cx="600075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Chart" r:id="rId6" imgW="4686142" imgH="2914520" progId="Excel.Chart.8">
                  <p:embed/>
                </p:oleObj>
              </mc:Choice>
              <mc:Fallback>
                <p:oleObj name="Chart" r:id="rId6" imgW="4686142" imgH="2914520" progId="Excel.Chart.8">
                  <p:embed/>
                  <p:pic>
                    <p:nvPicPr>
                      <p:cNvPr id="32973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352" y="2140577"/>
                        <a:ext cx="600075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67352" y="3356968"/>
            <a:ext cx="1796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IRR=19.44%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8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5" grpId="0" bld="series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3) Internal Rate of Return – </a:t>
            </a:r>
            <a:r>
              <a:rPr lang="en-U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cont’d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Disadvantages: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Does not distinguish between investing and borrowing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IRR may not exist, or there may be multiple IRRs 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Problems with mutually exclusive investments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buNone/>
            </a:pPr>
            <a:endParaRPr lang="en-US" alt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Advantages: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Easy to understand and communicate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 smtClean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 smtClean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8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NPV and Other Investment Rules</a:t>
            </a:r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43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Problems with IRR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Cambria" panose="02040503050406030204" pitchFamily="18" charset="0"/>
              </a:rPr>
              <a:t>Multiple IRRs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Cambria" panose="02040503050406030204" pitchFamily="18" charset="0"/>
              </a:rPr>
              <a:t>The Scale Problem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Cambria" panose="02040503050406030204" pitchFamily="18" charset="0"/>
              </a:rPr>
              <a:t>The timing Problem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Cambria" panose="02040503050406030204" pitchFamily="18" charset="0"/>
              </a:rPr>
              <a:t>Before the problems with IRR, let’s distinguish between mutually exclusive and independent projects:</a:t>
            </a:r>
          </a:p>
          <a:p>
            <a:pPr marL="342900" indent="-342900"/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Mutually Exclusive Projects: only ONE of several potential projects can be chosen, e.g., acquiring an accounting system. </a:t>
            </a:r>
          </a:p>
          <a:p>
            <a:pPr marL="742950" lvl="1" indent="-285750"/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RANK all alternatives, and select the best one.</a:t>
            </a:r>
          </a:p>
          <a:p>
            <a:pPr marL="342900" indent="-342900"/>
            <a:endParaRPr lang="en-US" altLang="en-US" sz="18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342900" indent="-342900"/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Independent Projects: accepting or rejecting one project does not affect the decision of the other projects.</a:t>
            </a:r>
          </a:p>
          <a:p>
            <a:pPr marL="742950" lvl="1" indent="-285750"/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Must exceed a MINIMUM acceptance 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criteria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 smtClean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 smtClean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 smtClean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9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NPV and Other Investment Rules</a:t>
            </a:r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9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19877</TotalTime>
  <Words>972</Words>
  <Application>Microsoft Office PowerPoint</Application>
  <PresentationFormat>Widescreen</PresentationFormat>
  <Paragraphs>212</Paragraphs>
  <Slides>17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ＭＳ Ｐゴシック</vt:lpstr>
      <vt:lpstr>Arial</vt:lpstr>
      <vt:lpstr>Book Antiqua</vt:lpstr>
      <vt:lpstr>Calibri</vt:lpstr>
      <vt:lpstr>Calibri Light</vt:lpstr>
      <vt:lpstr>Cambria</vt:lpstr>
      <vt:lpstr>Times New Roman</vt:lpstr>
      <vt:lpstr>Wingdings</vt:lpstr>
      <vt:lpstr>Office Theme</vt:lpstr>
      <vt:lpstr>Worksheet</vt:lpstr>
      <vt:lpstr>Chart</vt:lpstr>
      <vt:lpstr>Equation</vt:lpstr>
      <vt:lpstr>Microsoft Office Excel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zafer.yuksel</dc:creator>
  <cp:lastModifiedBy>Zafer Yuksel</cp:lastModifiedBy>
  <cp:revision>278</cp:revision>
  <dcterms:created xsi:type="dcterms:W3CDTF">2019-07-03T18:31:29Z</dcterms:created>
  <dcterms:modified xsi:type="dcterms:W3CDTF">2019-10-01T16:56:14Z</dcterms:modified>
</cp:coreProperties>
</file>