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56" r:id="rId2"/>
    <p:sldId id="354" r:id="rId3"/>
    <p:sldId id="368" r:id="rId4"/>
    <p:sldId id="369" r:id="rId5"/>
    <p:sldId id="370" r:id="rId6"/>
    <p:sldId id="371" r:id="rId7"/>
    <p:sldId id="372" r:id="rId8"/>
    <p:sldId id="373" r:id="rId9"/>
    <p:sldId id="384" r:id="rId10"/>
    <p:sldId id="374" r:id="rId11"/>
    <p:sldId id="375" r:id="rId12"/>
    <p:sldId id="376" r:id="rId13"/>
    <p:sldId id="379" r:id="rId14"/>
    <p:sldId id="380" r:id="rId15"/>
    <p:sldId id="385" r:id="rId16"/>
    <p:sldId id="381" r:id="rId17"/>
    <p:sldId id="383" r:id="rId18"/>
    <p:sldId id="386" r:id="rId19"/>
    <p:sldId id="382" r:id="rId20"/>
    <p:sldId id="387" r:id="rId21"/>
    <p:sldId id="377" r:id="rId22"/>
    <p:sldId id="378" r:id="rId23"/>
    <p:sldId id="303"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0" autoAdjust="0"/>
    <p:restoredTop sz="94660"/>
  </p:normalViewPr>
  <p:slideViewPr>
    <p:cSldViewPr snapToGrid="0">
      <p:cViewPr varScale="1">
        <p:scale>
          <a:sx n="62" d="100"/>
          <a:sy n="62" d="100"/>
        </p:scale>
        <p:origin x="51" y="44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520EC1-6369-4CF9-B06D-960C7CC98AA9}" type="datetimeFigureOut">
              <a:rPr lang="en-US" smtClean="0"/>
              <a:t>10/8/2019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A9DFE9-C8D9-4975-812C-10C1F6574775}" type="slidenum">
              <a:rPr lang="en-US" smtClean="0"/>
              <a:t>‹#›</a:t>
            </a:fld>
            <a:endParaRPr lang="en-US"/>
          </a:p>
        </p:txBody>
      </p:sp>
    </p:spTree>
    <p:extLst>
      <p:ext uri="{BB962C8B-B14F-4D97-AF65-F5344CB8AC3E}">
        <p14:creationId xmlns:p14="http://schemas.microsoft.com/office/powerpoint/2010/main" val="1872789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2</a:t>
            </a:fld>
            <a:endParaRPr lang="en-US"/>
          </a:p>
        </p:txBody>
      </p:sp>
    </p:spTree>
    <p:extLst>
      <p:ext uri="{BB962C8B-B14F-4D97-AF65-F5344CB8AC3E}">
        <p14:creationId xmlns:p14="http://schemas.microsoft.com/office/powerpoint/2010/main" val="2478878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11</a:t>
            </a:fld>
            <a:endParaRPr lang="en-US"/>
          </a:p>
        </p:txBody>
      </p:sp>
    </p:spTree>
    <p:extLst>
      <p:ext uri="{BB962C8B-B14F-4D97-AF65-F5344CB8AC3E}">
        <p14:creationId xmlns:p14="http://schemas.microsoft.com/office/powerpoint/2010/main" val="21135463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12</a:t>
            </a:fld>
            <a:endParaRPr lang="en-US"/>
          </a:p>
        </p:txBody>
      </p:sp>
    </p:spTree>
    <p:extLst>
      <p:ext uri="{BB962C8B-B14F-4D97-AF65-F5344CB8AC3E}">
        <p14:creationId xmlns:p14="http://schemas.microsoft.com/office/powerpoint/2010/main" val="32941008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13</a:t>
            </a:fld>
            <a:endParaRPr lang="en-US"/>
          </a:p>
        </p:txBody>
      </p:sp>
    </p:spTree>
    <p:extLst>
      <p:ext uri="{BB962C8B-B14F-4D97-AF65-F5344CB8AC3E}">
        <p14:creationId xmlns:p14="http://schemas.microsoft.com/office/powerpoint/2010/main" val="39766044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14</a:t>
            </a:fld>
            <a:endParaRPr lang="en-US"/>
          </a:p>
        </p:txBody>
      </p:sp>
    </p:spTree>
    <p:extLst>
      <p:ext uri="{BB962C8B-B14F-4D97-AF65-F5344CB8AC3E}">
        <p14:creationId xmlns:p14="http://schemas.microsoft.com/office/powerpoint/2010/main" val="188741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15</a:t>
            </a:fld>
            <a:endParaRPr lang="en-US"/>
          </a:p>
        </p:txBody>
      </p:sp>
    </p:spTree>
    <p:extLst>
      <p:ext uri="{BB962C8B-B14F-4D97-AF65-F5344CB8AC3E}">
        <p14:creationId xmlns:p14="http://schemas.microsoft.com/office/powerpoint/2010/main" val="22841684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16</a:t>
            </a:fld>
            <a:endParaRPr lang="en-US"/>
          </a:p>
        </p:txBody>
      </p:sp>
    </p:spTree>
    <p:extLst>
      <p:ext uri="{BB962C8B-B14F-4D97-AF65-F5344CB8AC3E}">
        <p14:creationId xmlns:p14="http://schemas.microsoft.com/office/powerpoint/2010/main" val="8054860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17</a:t>
            </a:fld>
            <a:endParaRPr lang="en-US"/>
          </a:p>
        </p:txBody>
      </p:sp>
    </p:spTree>
    <p:extLst>
      <p:ext uri="{BB962C8B-B14F-4D97-AF65-F5344CB8AC3E}">
        <p14:creationId xmlns:p14="http://schemas.microsoft.com/office/powerpoint/2010/main" val="20007621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18</a:t>
            </a:fld>
            <a:endParaRPr lang="en-US"/>
          </a:p>
        </p:txBody>
      </p:sp>
    </p:spTree>
    <p:extLst>
      <p:ext uri="{BB962C8B-B14F-4D97-AF65-F5344CB8AC3E}">
        <p14:creationId xmlns:p14="http://schemas.microsoft.com/office/powerpoint/2010/main" val="30590456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19</a:t>
            </a:fld>
            <a:endParaRPr lang="en-US"/>
          </a:p>
        </p:txBody>
      </p:sp>
    </p:spTree>
    <p:extLst>
      <p:ext uri="{BB962C8B-B14F-4D97-AF65-F5344CB8AC3E}">
        <p14:creationId xmlns:p14="http://schemas.microsoft.com/office/powerpoint/2010/main" val="33442060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20</a:t>
            </a:fld>
            <a:endParaRPr lang="en-US"/>
          </a:p>
        </p:txBody>
      </p:sp>
    </p:spTree>
    <p:extLst>
      <p:ext uri="{BB962C8B-B14F-4D97-AF65-F5344CB8AC3E}">
        <p14:creationId xmlns:p14="http://schemas.microsoft.com/office/powerpoint/2010/main" val="3009632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3</a:t>
            </a:fld>
            <a:endParaRPr lang="en-US"/>
          </a:p>
        </p:txBody>
      </p:sp>
    </p:spTree>
    <p:extLst>
      <p:ext uri="{BB962C8B-B14F-4D97-AF65-F5344CB8AC3E}">
        <p14:creationId xmlns:p14="http://schemas.microsoft.com/office/powerpoint/2010/main" val="2417595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21</a:t>
            </a:fld>
            <a:endParaRPr lang="en-US"/>
          </a:p>
        </p:txBody>
      </p:sp>
    </p:spTree>
    <p:extLst>
      <p:ext uri="{BB962C8B-B14F-4D97-AF65-F5344CB8AC3E}">
        <p14:creationId xmlns:p14="http://schemas.microsoft.com/office/powerpoint/2010/main" val="4348260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22</a:t>
            </a:fld>
            <a:endParaRPr lang="en-US"/>
          </a:p>
        </p:txBody>
      </p:sp>
    </p:spTree>
    <p:extLst>
      <p:ext uri="{BB962C8B-B14F-4D97-AF65-F5344CB8AC3E}">
        <p14:creationId xmlns:p14="http://schemas.microsoft.com/office/powerpoint/2010/main" val="454805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23</a:t>
            </a:fld>
            <a:endParaRPr lang="en-US"/>
          </a:p>
        </p:txBody>
      </p:sp>
    </p:spTree>
    <p:extLst>
      <p:ext uri="{BB962C8B-B14F-4D97-AF65-F5344CB8AC3E}">
        <p14:creationId xmlns:p14="http://schemas.microsoft.com/office/powerpoint/2010/main" val="1498531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4</a:t>
            </a:fld>
            <a:endParaRPr lang="en-US"/>
          </a:p>
        </p:txBody>
      </p:sp>
    </p:spTree>
    <p:extLst>
      <p:ext uri="{BB962C8B-B14F-4D97-AF65-F5344CB8AC3E}">
        <p14:creationId xmlns:p14="http://schemas.microsoft.com/office/powerpoint/2010/main" val="1725105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5</a:t>
            </a:fld>
            <a:endParaRPr lang="en-US"/>
          </a:p>
        </p:txBody>
      </p:sp>
    </p:spTree>
    <p:extLst>
      <p:ext uri="{BB962C8B-B14F-4D97-AF65-F5344CB8AC3E}">
        <p14:creationId xmlns:p14="http://schemas.microsoft.com/office/powerpoint/2010/main" val="1136344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6</a:t>
            </a:fld>
            <a:endParaRPr lang="en-US"/>
          </a:p>
        </p:txBody>
      </p:sp>
    </p:spTree>
    <p:extLst>
      <p:ext uri="{BB962C8B-B14F-4D97-AF65-F5344CB8AC3E}">
        <p14:creationId xmlns:p14="http://schemas.microsoft.com/office/powerpoint/2010/main" val="30357952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7</a:t>
            </a:fld>
            <a:endParaRPr lang="en-US"/>
          </a:p>
        </p:txBody>
      </p:sp>
    </p:spTree>
    <p:extLst>
      <p:ext uri="{BB962C8B-B14F-4D97-AF65-F5344CB8AC3E}">
        <p14:creationId xmlns:p14="http://schemas.microsoft.com/office/powerpoint/2010/main" val="17711177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8</a:t>
            </a:fld>
            <a:endParaRPr lang="en-US"/>
          </a:p>
        </p:txBody>
      </p:sp>
    </p:spTree>
    <p:extLst>
      <p:ext uri="{BB962C8B-B14F-4D97-AF65-F5344CB8AC3E}">
        <p14:creationId xmlns:p14="http://schemas.microsoft.com/office/powerpoint/2010/main" val="8119977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9</a:t>
            </a:fld>
            <a:endParaRPr lang="en-US"/>
          </a:p>
        </p:txBody>
      </p:sp>
    </p:spTree>
    <p:extLst>
      <p:ext uri="{BB962C8B-B14F-4D97-AF65-F5344CB8AC3E}">
        <p14:creationId xmlns:p14="http://schemas.microsoft.com/office/powerpoint/2010/main" val="29163277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10</a:t>
            </a:fld>
            <a:endParaRPr lang="en-US"/>
          </a:p>
        </p:txBody>
      </p:sp>
    </p:spTree>
    <p:extLst>
      <p:ext uri="{BB962C8B-B14F-4D97-AF65-F5344CB8AC3E}">
        <p14:creationId xmlns:p14="http://schemas.microsoft.com/office/powerpoint/2010/main" val="505836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814898-D3BD-45A8-8ADB-6EB685AF1DCF}" type="datetime1">
              <a:rPr lang="en-US" smtClean="0"/>
              <a:t>10/8/2019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1584042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BB51CC-3530-4AEF-86B9-342EFB92AC3C}" type="datetime1">
              <a:rPr lang="en-US" smtClean="0"/>
              <a:t>10/8/2019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4289055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AFDCC7-F604-4728-B224-1719C4942DBB}" type="datetime1">
              <a:rPr lang="en-US" smtClean="0"/>
              <a:t>10/8/2019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670891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3066E6-23D0-410E-8B6C-70ADF2124F06}" type="datetime1">
              <a:rPr lang="en-US" smtClean="0"/>
              <a:t>10/8/2019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1977268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13E5BE-543E-47CB-8D2E-A226805C8D50}" type="datetime1">
              <a:rPr lang="en-US" smtClean="0"/>
              <a:t>10/8/2019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3272156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7205B0-2FB8-41BC-BE47-1D3391ADC16B}" type="datetime1">
              <a:rPr lang="en-US" smtClean="0"/>
              <a:t>10/8/2019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4229750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3E84D3-BB89-49B1-852E-16991FB69A5E}" type="datetime1">
              <a:rPr lang="en-US" smtClean="0"/>
              <a:t>10/8/2019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3722100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C5EE01-2ED3-4D8F-8C0E-32A85D500FD0}" type="datetime1">
              <a:rPr lang="en-US" smtClean="0"/>
              <a:t>10/8/2019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3449224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EC7224-33CB-4EA1-A76A-FC882A133FCF}" type="datetime1">
              <a:rPr lang="en-US" smtClean="0"/>
              <a:t>10/8/2019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4008796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5FCBDF-8E1B-4EAC-95CA-C784677FDB2C}" type="datetime1">
              <a:rPr lang="en-US" smtClean="0"/>
              <a:t>10/8/2019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971001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A0964-1CAE-4CFC-A7D2-239770EACD24}" type="datetime1">
              <a:rPr lang="en-US" smtClean="0"/>
              <a:t>10/8/2019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1561532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851B86-2CD9-4017-9601-14EC23B47AC8}" type="datetime1">
              <a:rPr lang="en-US" smtClean="0"/>
              <a:t>10/8/2019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3D8B90-C3C9-4A0C-9CD5-339FB3140368}" type="slidenum">
              <a:rPr lang="en-US" smtClean="0"/>
              <a:t>‹#›</a:t>
            </a:fld>
            <a:endParaRPr lang="en-US"/>
          </a:p>
        </p:txBody>
      </p:sp>
    </p:spTree>
    <p:extLst>
      <p:ext uri="{BB962C8B-B14F-4D97-AF65-F5344CB8AC3E}">
        <p14:creationId xmlns:p14="http://schemas.microsoft.com/office/powerpoint/2010/main" val="645785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wsj.com/articles/does-tesla-really-need-a-5-billion-battery-factory-1396394466"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82460" y="1684751"/>
            <a:ext cx="11066745" cy="1471808"/>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5" name="TextBox 4"/>
          <p:cNvSpPr txBox="1"/>
          <p:nvPr/>
        </p:nvSpPr>
        <p:spPr>
          <a:xfrm>
            <a:off x="2167631" y="1882046"/>
            <a:ext cx="7690918" cy="584775"/>
          </a:xfrm>
          <a:prstGeom prst="rect">
            <a:avLst/>
          </a:prstGeom>
          <a:noFill/>
        </p:spPr>
        <p:txBody>
          <a:bodyPr wrap="square" rtlCol="0">
            <a:spAutoFit/>
          </a:bodyPr>
          <a:lstStyle/>
          <a:p>
            <a:pPr algn="ctr"/>
            <a:r>
              <a:rPr lang="en-US" sz="3200" dirty="0" smtClean="0">
                <a:solidFill>
                  <a:schemeClr val="bg1"/>
                </a:solidFill>
                <a:latin typeface="Cambria" panose="02040503050406030204" pitchFamily="18" charset="0"/>
              </a:rPr>
              <a:t> Making Capital Investment Decision</a:t>
            </a:r>
            <a:endParaRPr lang="en-US" sz="3200" dirty="0">
              <a:solidFill>
                <a:schemeClr val="bg1"/>
              </a:solidFill>
              <a:latin typeface="Cambria" panose="02040503050406030204" pitchFamily="18" charset="0"/>
            </a:endParaRPr>
          </a:p>
        </p:txBody>
      </p:sp>
    </p:spTree>
    <p:extLst>
      <p:ext uri="{BB962C8B-B14F-4D97-AF65-F5344CB8AC3E}">
        <p14:creationId xmlns:p14="http://schemas.microsoft.com/office/powerpoint/2010/main" val="6647001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smtClean="0">
                <a:solidFill>
                  <a:schemeClr val="bg1"/>
                </a:solidFill>
                <a:latin typeface="Cambria" panose="02040503050406030204" pitchFamily="18" charset="0"/>
              </a:rPr>
              <a:t>Irrelevant (I): Sunk Costs</a:t>
            </a:r>
            <a:endParaRPr lang="en-US" sz="3200" dirty="0">
              <a:solidFill>
                <a:schemeClr val="bg1"/>
              </a:solidFill>
              <a:latin typeface="Cambria" panose="02040503050406030204" pitchFamily="18" charset="0"/>
            </a:endParaRPr>
          </a:p>
        </p:txBody>
      </p:sp>
      <p:sp>
        <p:nvSpPr>
          <p:cNvPr id="5" name="Content Placeholder 2"/>
          <p:cNvSpPr txBox="1">
            <a:spLocks/>
          </p:cNvSpPr>
          <p:nvPr/>
        </p:nvSpPr>
        <p:spPr>
          <a:xfrm>
            <a:off x="372978" y="1228725"/>
            <a:ext cx="11514221" cy="506739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latin typeface="Cambria" panose="02040503050406030204" pitchFamily="18" charset="0"/>
                <a:ea typeface="Cambria" panose="02040503050406030204" pitchFamily="18" charset="0"/>
              </a:rPr>
              <a:t>Sunk costs are not relevant</a:t>
            </a:r>
          </a:p>
          <a:p>
            <a:pPr lvl="1"/>
            <a:r>
              <a:rPr lang="en-US" dirty="0">
                <a:latin typeface="Cambria" panose="02040503050406030204" pitchFamily="18" charset="0"/>
                <a:ea typeface="Cambria" panose="02040503050406030204" pitchFamily="18" charset="0"/>
              </a:rPr>
              <a:t>Costs that we have already paid or have already incurred the liability to pay. Such costs cannot be changed by the decision today to accept or reject the project.</a:t>
            </a:r>
          </a:p>
          <a:p>
            <a:pPr lvl="1"/>
            <a:r>
              <a:rPr lang="en-US" b="1" u="sng" dirty="0">
                <a:latin typeface="Cambria" panose="02040503050406030204" pitchFamily="18" charset="0"/>
                <a:ea typeface="Cambria" panose="02040503050406030204" pitchFamily="18" charset="0"/>
              </a:rPr>
              <a:t>Example</a:t>
            </a:r>
            <a:r>
              <a:rPr lang="en-US" dirty="0">
                <a:latin typeface="Cambria" panose="02040503050406030204" pitchFamily="18" charset="0"/>
                <a:ea typeface="Cambria" panose="02040503050406030204" pitchFamily="18" charset="0"/>
              </a:rPr>
              <a:t>: </a:t>
            </a:r>
            <a:endParaRPr lang="en-US" dirty="0" smtClean="0">
              <a:latin typeface="Cambria" panose="02040503050406030204" pitchFamily="18" charset="0"/>
              <a:ea typeface="Cambria" panose="02040503050406030204" pitchFamily="18" charset="0"/>
            </a:endParaRPr>
          </a:p>
          <a:p>
            <a:pPr lvl="2"/>
            <a:r>
              <a:rPr lang="en-US" dirty="0" smtClean="0">
                <a:latin typeface="Cambria" panose="02040503050406030204" pitchFamily="18" charset="0"/>
                <a:ea typeface="Cambria" panose="02040503050406030204" pitchFamily="18" charset="0"/>
              </a:rPr>
              <a:t>General </a:t>
            </a:r>
            <a:r>
              <a:rPr lang="en-US" dirty="0">
                <a:latin typeface="Cambria" panose="02040503050406030204" pitchFamily="18" charset="0"/>
                <a:ea typeface="Cambria" panose="02040503050406030204" pitchFamily="18" charset="0"/>
              </a:rPr>
              <a:t>Milk Company is currently evaluating the NPV of establishing a line of chocolate milk. As part of the evaluation the company had paid a consulting firm $100,000 to perform a test-marketing analysis. This expenditure was made last year. Is this cost relevant for capital budgeting decision?</a:t>
            </a:r>
          </a:p>
          <a:p>
            <a:pPr lvl="2"/>
            <a:r>
              <a:rPr lang="en-US" dirty="0">
                <a:latin typeface="Cambria" panose="02040503050406030204" pitchFamily="18" charset="0"/>
                <a:ea typeface="Cambria" panose="02040503050406030204" pitchFamily="18" charset="0"/>
              </a:rPr>
              <a:t>No!! Once the company incurred the expense, the cost became irrelevant for any future decision (the consulting fee must be paid whether or not the company launches the new line).</a:t>
            </a:r>
          </a:p>
          <a:p>
            <a:pPr>
              <a:lnSpc>
                <a:spcPct val="80000"/>
              </a:lnSpc>
              <a:buFont typeface="Wingdings" panose="05000000000000000000" pitchFamily="2" charset="2"/>
              <a:buChar char="§"/>
            </a:pPr>
            <a:endParaRPr lang="en-US" sz="2000" dirty="0" smtClean="0">
              <a:latin typeface="Cambria" panose="02040503050406030204" pitchFamily="18" charset="0"/>
            </a:endParaRPr>
          </a:p>
          <a:p>
            <a:pPr lvl="1" algn="just">
              <a:lnSpc>
                <a:spcPct val="100000"/>
              </a:lnSpc>
              <a:spcBef>
                <a:spcPts val="0"/>
              </a:spcBef>
              <a:spcAft>
                <a:spcPts val="200"/>
              </a:spcAft>
              <a:buFont typeface="Wingdings" panose="05000000000000000000" pitchFamily="2" charset="2"/>
              <a:buChar char="§"/>
            </a:pPr>
            <a:endParaRPr lang="en-US" sz="1600" dirty="0">
              <a:latin typeface="Cambria" panose="02040503050406030204" pitchFamily="18" charset="0"/>
            </a:endParaRPr>
          </a:p>
          <a:p>
            <a:pPr marL="457200" lvl="1" indent="0" algn="just">
              <a:lnSpc>
                <a:spcPct val="100000"/>
              </a:lnSpc>
              <a:spcBef>
                <a:spcPts val="0"/>
              </a:spcBef>
              <a:spcAft>
                <a:spcPts val="200"/>
              </a:spcAft>
              <a:buNone/>
            </a:pPr>
            <a:endParaRPr lang="en-US" dirty="0" smtClean="0">
              <a:latin typeface="Cambria" panose="02040503050406030204" pitchFamily="18" charset="0"/>
            </a:endParaRPr>
          </a:p>
          <a:p>
            <a:pPr marL="457200" lvl="1" indent="0" algn="just">
              <a:lnSpc>
                <a:spcPct val="100000"/>
              </a:lnSpc>
              <a:spcBef>
                <a:spcPts val="0"/>
              </a:spcBef>
              <a:spcAft>
                <a:spcPts val="200"/>
              </a:spcAft>
              <a:buNone/>
            </a:pPr>
            <a:endParaRPr lang="en-US" sz="2000" dirty="0" smtClean="0">
              <a:latin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10</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Making Capital Investment Decision</a:t>
            </a:r>
          </a:p>
        </p:txBody>
      </p:sp>
    </p:spTree>
    <p:extLst>
      <p:ext uri="{BB962C8B-B14F-4D97-AF65-F5344CB8AC3E}">
        <p14:creationId xmlns:p14="http://schemas.microsoft.com/office/powerpoint/2010/main" val="3094217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smtClean="0">
                <a:solidFill>
                  <a:schemeClr val="bg1"/>
                </a:solidFill>
                <a:latin typeface="Cambria" panose="02040503050406030204" pitchFamily="18" charset="0"/>
              </a:rPr>
              <a:t>Irrelevant (II): Financing Costs</a:t>
            </a:r>
            <a:endParaRPr lang="en-US" sz="3200" dirty="0">
              <a:solidFill>
                <a:schemeClr val="bg1"/>
              </a:solidFill>
              <a:latin typeface="Cambria" panose="02040503050406030204" pitchFamily="18" charset="0"/>
            </a:endParaRPr>
          </a:p>
        </p:txBody>
      </p:sp>
      <p:sp>
        <p:nvSpPr>
          <p:cNvPr id="5" name="Content Placeholder 2"/>
          <p:cNvSpPr txBox="1">
            <a:spLocks/>
          </p:cNvSpPr>
          <p:nvPr/>
        </p:nvSpPr>
        <p:spPr>
          <a:xfrm>
            <a:off x="372978" y="1228725"/>
            <a:ext cx="11514221" cy="506739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latin typeface="Cambria" panose="02040503050406030204" pitchFamily="18" charset="0"/>
                <a:ea typeface="Cambria" panose="02040503050406030204" pitchFamily="18" charset="0"/>
              </a:rPr>
              <a:t>In analyzing a proposed investment, we will NOT include interest paid or any other financing costs such as dividends. </a:t>
            </a:r>
          </a:p>
          <a:p>
            <a:r>
              <a:rPr lang="en-US" sz="2400" dirty="0">
                <a:latin typeface="Cambria" panose="02040503050406030204" pitchFamily="18" charset="0"/>
                <a:ea typeface="Cambria" panose="02040503050406030204" pitchFamily="18" charset="0"/>
              </a:rPr>
              <a:t>Firms are interested in the  cash flow generated by the assets of the project. Therefore they typically calculate a project’s cash flows under the assumption that the project is financed only with equity. </a:t>
            </a:r>
          </a:p>
          <a:p>
            <a:r>
              <a:rPr lang="en-US" sz="2400" dirty="0">
                <a:latin typeface="Cambria" panose="02040503050406030204" pitchFamily="18" charset="0"/>
                <a:ea typeface="Cambria" panose="02040503050406030204" pitchFamily="18" charset="0"/>
              </a:rPr>
              <a:t>Any adjustments for debt financing are reflected in the </a:t>
            </a:r>
            <a:r>
              <a:rPr lang="en-US" sz="2400" i="1" dirty="0">
                <a:latin typeface="Cambria" panose="02040503050406030204" pitchFamily="18" charset="0"/>
                <a:ea typeface="Cambria" panose="02040503050406030204" pitchFamily="18" charset="0"/>
              </a:rPr>
              <a:t>discount rate</a:t>
            </a:r>
            <a:r>
              <a:rPr lang="en-US" sz="2400" dirty="0">
                <a:latin typeface="Cambria" panose="02040503050406030204" pitchFamily="18" charset="0"/>
                <a:ea typeface="Cambria" panose="02040503050406030204" pitchFamily="18" charset="0"/>
              </a:rPr>
              <a:t>, not the cash flows. </a:t>
            </a:r>
          </a:p>
          <a:p>
            <a:pPr>
              <a:lnSpc>
                <a:spcPct val="80000"/>
              </a:lnSpc>
              <a:buFont typeface="Wingdings" panose="05000000000000000000" pitchFamily="2" charset="2"/>
              <a:buChar char="§"/>
            </a:pPr>
            <a:endParaRPr lang="en-US" sz="2000" dirty="0" smtClean="0">
              <a:latin typeface="Cambria" panose="02040503050406030204" pitchFamily="18" charset="0"/>
            </a:endParaRPr>
          </a:p>
          <a:p>
            <a:pPr lvl="1" algn="just">
              <a:lnSpc>
                <a:spcPct val="100000"/>
              </a:lnSpc>
              <a:spcBef>
                <a:spcPts val="0"/>
              </a:spcBef>
              <a:spcAft>
                <a:spcPts val="200"/>
              </a:spcAft>
              <a:buFont typeface="Wingdings" panose="05000000000000000000" pitchFamily="2" charset="2"/>
              <a:buChar char="§"/>
            </a:pPr>
            <a:endParaRPr lang="en-US" sz="1600" dirty="0">
              <a:latin typeface="Cambria" panose="02040503050406030204" pitchFamily="18" charset="0"/>
            </a:endParaRPr>
          </a:p>
          <a:p>
            <a:pPr marL="457200" lvl="1" indent="0" algn="just">
              <a:lnSpc>
                <a:spcPct val="100000"/>
              </a:lnSpc>
              <a:spcBef>
                <a:spcPts val="0"/>
              </a:spcBef>
              <a:spcAft>
                <a:spcPts val="200"/>
              </a:spcAft>
              <a:buNone/>
            </a:pPr>
            <a:endParaRPr lang="en-US" dirty="0" smtClean="0">
              <a:latin typeface="Cambria" panose="02040503050406030204" pitchFamily="18" charset="0"/>
            </a:endParaRPr>
          </a:p>
          <a:p>
            <a:pPr marL="457200" lvl="1" indent="0" algn="just">
              <a:lnSpc>
                <a:spcPct val="100000"/>
              </a:lnSpc>
              <a:spcBef>
                <a:spcPts val="0"/>
              </a:spcBef>
              <a:spcAft>
                <a:spcPts val="200"/>
              </a:spcAft>
              <a:buNone/>
            </a:pPr>
            <a:endParaRPr lang="en-US" sz="2000" dirty="0" smtClean="0">
              <a:latin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11</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Making Capital Investment Decision</a:t>
            </a:r>
          </a:p>
        </p:txBody>
      </p:sp>
    </p:spTree>
    <p:extLst>
      <p:ext uri="{BB962C8B-B14F-4D97-AF65-F5344CB8AC3E}">
        <p14:creationId xmlns:p14="http://schemas.microsoft.com/office/powerpoint/2010/main" val="26975785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smtClean="0">
                <a:solidFill>
                  <a:schemeClr val="bg1"/>
                </a:solidFill>
                <a:latin typeface="Cambria" panose="02040503050406030204" pitchFamily="18" charset="0"/>
              </a:rPr>
              <a:t>Cash Flows in Making Capital Investment Decision</a:t>
            </a:r>
            <a:endParaRPr lang="en-US" sz="3200" dirty="0">
              <a:solidFill>
                <a:schemeClr val="bg1"/>
              </a:solidFill>
              <a:latin typeface="Cambria" panose="02040503050406030204" pitchFamily="18" charset="0"/>
            </a:endParaRPr>
          </a:p>
        </p:txBody>
      </p:sp>
      <mc:AlternateContent xmlns:mc="http://schemas.openxmlformats.org/markup-compatibility/2006" xmlns:a14="http://schemas.microsoft.com/office/drawing/2010/main">
        <mc:Choice Requires="a14">
          <p:sp>
            <p:nvSpPr>
              <p:cNvPr id="5" name="Content Placeholder 2"/>
              <p:cNvSpPr txBox="1">
                <a:spLocks/>
              </p:cNvSpPr>
              <p:nvPr/>
            </p:nvSpPr>
            <p:spPr>
              <a:xfrm>
                <a:off x="372978" y="1228725"/>
                <a:ext cx="11514221" cy="506739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buFont typeface="Wingdings" panose="05000000000000000000" pitchFamily="2" charset="2"/>
                  <a:buChar char="§"/>
                </a:pPr>
                <a:r>
                  <a:rPr lang="en-US" sz="2400" dirty="0" smtClean="0">
                    <a:latin typeface="Cambria" panose="02040503050406030204" pitchFamily="18" charset="0"/>
                    <a:ea typeface="Cambria" panose="02040503050406030204" pitchFamily="18" charset="0"/>
                  </a:rPr>
                  <a:t>Pro-Forma Financial Statements and Project Cash Flows</a:t>
                </a:r>
              </a:p>
              <a:p>
                <a:pPr>
                  <a:lnSpc>
                    <a:spcPct val="80000"/>
                  </a:lnSpc>
                  <a:buFont typeface="Wingdings" panose="05000000000000000000" pitchFamily="2" charset="2"/>
                  <a:buChar char="§"/>
                </a:pPr>
                <a:endParaRPr lang="en-US" sz="2000" dirty="0" smtClean="0">
                  <a:latin typeface="Cambria" panose="02040503050406030204" pitchFamily="18" charset="0"/>
                </a:endParaRPr>
              </a:p>
              <a:p>
                <a:pPr lvl="1" algn="just">
                  <a:lnSpc>
                    <a:spcPct val="100000"/>
                  </a:lnSpc>
                  <a:spcBef>
                    <a:spcPts val="0"/>
                  </a:spcBef>
                  <a:spcAft>
                    <a:spcPts val="200"/>
                  </a:spcAft>
                  <a:buFont typeface="Wingdings" panose="05000000000000000000" pitchFamily="2" charset="2"/>
                  <a:buChar char="§"/>
                </a:pPr>
                <a:endParaRPr lang="en-US" sz="1600" dirty="0">
                  <a:latin typeface="Cambria" panose="02040503050406030204" pitchFamily="18" charset="0"/>
                </a:endParaRPr>
              </a:p>
              <a:p>
                <a:pPr marL="457200" lvl="1" indent="0" algn="just">
                  <a:lnSpc>
                    <a:spcPct val="100000"/>
                  </a:lnSpc>
                  <a:spcBef>
                    <a:spcPts val="0"/>
                  </a:spcBef>
                  <a:spcAft>
                    <a:spcPts val="200"/>
                  </a:spcAft>
                  <a:buNone/>
                </a:pPr>
                <a14:m>
                  <m:oMathPara xmlns:m="http://schemas.openxmlformats.org/officeDocument/2006/math">
                    <m:oMathParaPr>
                      <m:jc m:val="centerGroup"/>
                    </m:oMathParaPr>
                    <m:oMath xmlns:m="http://schemas.openxmlformats.org/officeDocument/2006/math">
                      <m:r>
                        <m:rPr>
                          <m:sty m:val="p"/>
                        </m:rPr>
                        <a:rPr lang="en-US">
                          <a:latin typeface="Cambria Math" panose="02040503050406030204" pitchFamily="18" charset="0"/>
                        </a:rPr>
                        <m:t>OFCF</m:t>
                      </m:r>
                      <m:r>
                        <a:rPr lang="en-US">
                          <a:latin typeface="Cambria Math" panose="02040503050406030204" pitchFamily="18" charset="0"/>
                        </a:rPr>
                        <m:t>=</m:t>
                      </m:r>
                      <m:r>
                        <m:rPr>
                          <m:sty m:val="p"/>
                        </m:rPr>
                        <a:rPr lang="en-US">
                          <a:latin typeface="Cambria Math" panose="02040503050406030204" pitchFamily="18" charset="0"/>
                        </a:rPr>
                        <m:t>EBIT</m:t>
                      </m:r>
                      <m:r>
                        <a:rPr lang="en-US">
                          <a:latin typeface="Cambria Math" panose="02040503050406030204" pitchFamily="18" charset="0"/>
                        </a:rPr>
                        <m:t>+</m:t>
                      </m:r>
                      <m:r>
                        <m:rPr>
                          <m:sty m:val="p"/>
                        </m:rPr>
                        <a:rPr lang="en-US">
                          <a:latin typeface="Cambria Math" panose="02040503050406030204" pitchFamily="18" charset="0"/>
                        </a:rPr>
                        <m:t>Depreciation</m:t>
                      </m:r>
                      <m:r>
                        <a:rPr lang="en-US">
                          <a:latin typeface="Cambria Math" panose="02040503050406030204" pitchFamily="18" charset="0"/>
                        </a:rPr>
                        <m:t>−</m:t>
                      </m:r>
                      <m:r>
                        <m:rPr>
                          <m:sty m:val="p"/>
                        </m:rPr>
                        <a:rPr lang="en-US">
                          <a:latin typeface="Cambria Math" panose="02040503050406030204" pitchFamily="18" charset="0"/>
                        </a:rPr>
                        <m:t>Taxes</m:t>
                      </m:r>
                      <m:r>
                        <a:rPr lang="en-US">
                          <a:latin typeface="Cambria Math" panose="02040503050406030204" pitchFamily="18" charset="0"/>
                        </a:rPr>
                        <m:t>      −             </m:t>
                      </m:r>
                      <m:r>
                        <m:rPr>
                          <m:sty m:val="p"/>
                        </m:rPr>
                        <a:rPr lang="en-US">
                          <a:latin typeface="Cambria Math" panose="02040503050406030204" pitchFamily="18" charset="0"/>
                        </a:rPr>
                        <m:t>CAPEX</m:t>
                      </m:r>
                      <m:r>
                        <a:rPr lang="en-US">
                          <a:latin typeface="Cambria Math" panose="02040503050406030204" pitchFamily="18" charset="0"/>
                        </a:rPr>
                        <m:t>              −         ∆</m:t>
                      </m:r>
                      <m:r>
                        <m:rPr>
                          <m:sty m:val="p"/>
                        </m:rPr>
                        <a:rPr lang="en-US">
                          <a:latin typeface="Cambria Math" panose="02040503050406030204" pitchFamily="18" charset="0"/>
                          <a:ea typeface="Cambria Math" panose="02040503050406030204" pitchFamily="18" charset="0"/>
                        </a:rPr>
                        <m:t>WC</m:t>
                      </m:r>
                    </m:oMath>
                  </m:oMathPara>
                </a14:m>
                <a:endParaRPr lang="en-US" dirty="0">
                  <a:latin typeface="Cambria" panose="02040503050406030204" pitchFamily="18" charset="0"/>
                </a:endParaRPr>
              </a:p>
              <a:p>
                <a:pPr marL="457200" lvl="1" indent="0" algn="just">
                  <a:lnSpc>
                    <a:spcPct val="100000"/>
                  </a:lnSpc>
                  <a:spcBef>
                    <a:spcPts val="0"/>
                  </a:spcBef>
                  <a:spcAft>
                    <a:spcPts val="200"/>
                  </a:spcAft>
                  <a:buNone/>
                </a:pPr>
                <a:endParaRPr lang="en-US" sz="2800" dirty="0">
                  <a:latin typeface="Cambria" panose="02040503050406030204" pitchFamily="18" charset="0"/>
                </a:endParaRPr>
              </a:p>
              <a:p>
                <a:pPr marL="457200" lvl="1" indent="0" algn="just">
                  <a:lnSpc>
                    <a:spcPct val="100000"/>
                  </a:lnSpc>
                  <a:spcBef>
                    <a:spcPts val="0"/>
                  </a:spcBef>
                  <a:spcAft>
                    <a:spcPts val="200"/>
                  </a:spcAft>
                  <a:buNone/>
                </a:pPr>
                <a:endParaRPr lang="en-US" dirty="0" smtClean="0">
                  <a:latin typeface="Cambria" panose="02040503050406030204" pitchFamily="18" charset="0"/>
                </a:endParaRPr>
              </a:p>
              <a:p>
                <a:pPr marL="457200" lvl="1" indent="0" algn="just">
                  <a:lnSpc>
                    <a:spcPct val="100000"/>
                  </a:lnSpc>
                  <a:spcBef>
                    <a:spcPts val="0"/>
                  </a:spcBef>
                  <a:spcAft>
                    <a:spcPts val="200"/>
                  </a:spcAft>
                  <a:buNone/>
                </a:pPr>
                <a:endParaRPr lang="en-US" sz="2000" dirty="0" smtClean="0">
                  <a:latin typeface="Cambria" panose="02040503050406030204" pitchFamily="18" charset="0"/>
                </a:endParaRPr>
              </a:p>
            </p:txBody>
          </p:sp>
        </mc:Choice>
        <mc:Fallback xmlns="">
          <p:sp>
            <p:nvSpPr>
              <p:cNvPr id="5" name="Content Placeholder 2"/>
              <p:cNvSpPr txBox="1">
                <a:spLocks noRot="1" noChangeAspect="1" noMove="1" noResize="1" noEditPoints="1" noAdjustHandles="1" noChangeArrowheads="1" noChangeShapeType="1" noTextEdit="1"/>
              </p:cNvSpPr>
              <p:nvPr/>
            </p:nvSpPr>
            <p:spPr>
              <a:xfrm>
                <a:off x="372978" y="1228725"/>
                <a:ext cx="11514221" cy="5067390"/>
              </a:xfrm>
              <a:prstGeom prst="rect">
                <a:avLst/>
              </a:prstGeom>
              <a:blipFill>
                <a:blip r:embed="rId3"/>
                <a:stretch>
                  <a:fillRect l="-688" t="-2407"/>
                </a:stretch>
              </a:blipFill>
            </p:spPr>
            <p:txBody>
              <a:bodyPr/>
              <a:lstStyle/>
              <a:p>
                <a:r>
                  <a:rPr lang="en-US">
                    <a:noFill/>
                  </a:rPr>
                  <a:t> </a:t>
                </a:r>
              </a:p>
            </p:txBody>
          </p:sp>
        </mc:Fallback>
      </mc:AlternateContent>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12</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Making Capital Investment Decision</a:t>
            </a:r>
          </a:p>
        </p:txBody>
      </p:sp>
      <p:sp>
        <p:nvSpPr>
          <p:cNvPr id="9" name="Right Brace 8"/>
          <p:cNvSpPr/>
          <p:nvPr/>
        </p:nvSpPr>
        <p:spPr>
          <a:xfrm rot="5400000">
            <a:off x="3093589" y="1610385"/>
            <a:ext cx="298955" cy="2563453"/>
          </a:xfrm>
          <a:prstGeom prst="rightBrace">
            <a:avLst/>
          </a:prstGeom>
          <a:ln w="28575">
            <a:tailEnd w="sm"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smtClean="0"/>
          </a:p>
          <a:p>
            <a:pPr algn="ctr"/>
            <a:endParaRPr lang="en-US" dirty="0"/>
          </a:p>
        </p:txBody>
      </p:sp>
      <mc:AlternateContent xmlns:mc="http://schemas.openxmlformats.org/markup-compatibility/2006" xmlns:a14="http://schemas.microsoft.com/office/drawing/2010/main">
        <mc:Choice Requires="a14">
          <p:sp>
            <p:nvSpPr>
              <p:cNvPr id="11" name="Rectangle 10"/>
              <p:cNvSpPr/>
              <p:nvPr/>
            </p:nvSpPr>
            <p:spPr>
              <a:xfrm>
                <a:off x="2655798" y="3182156"/>
                <a:ext cx="1174536" cy="46166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en-US" sz="2400" smtClean="0">
                          <a:latin typeface="Cambria Math" panose="02040503050406030204" pitchFamily="18" charset="0"/>
                        </a:rPr>
                        <m:t>EBIT</m:t>
                      </m:r>
                      <m:r>
                        <m:rPr>
                          <m:sty m:val="p"/>
                        </m:rPr>
                        <a:rPr lang="en-US" sz="2400" b="0" i="0" smtClean="0">
                          <a:latin typeface="Cambria Math" panose="02040503050406030204" pitchFamily="18" charset="0"/>
                        </a:rPr>
                        <m:t>DA</m:t>
                      </m:r>
                    </m:oMath>
                  </m:oMathPara>
                </a14:m>
                <a:endParaRPr lang="en-US" sz="2400" dirty="0"/>
              </a:p>
            </p:txBody>
          </p:sp>
        </mc:Choice>
        <mc:Fallback xmlns="">
          <p:sp>
            <p:nvSpPr>
              <p:cNvPr id="11" name="Rectangle 10"/>
              <p:cNvSpPr>
                <a:spLocks noRot="1" noChangeAspect="1" noMove="1" noResize="1" noEditPoints="1" noAdjustHandles="1" noChangeArrowheads="1" noChangeShapeType="1" noTextEdit="1"/>
              </p:cNvSpPr>
              <p:nvPr/>
            </p:nvSpPr>
            <p:spPr>
              <a:xfrm>
                <a:off x="2655798" y="3182156"/>
                <a:ext cx="1174536" cy="461665"/>
              </a:xfrm>
              <a:prstGeom prst="rect">
                <a:avLst/>
              </a:prstGeom>
              <a:blipFill>
                <a:blip r:embed="rId4"/>
                <a:stretch>
                  <a:fillRect l="-1563" r="-5208"/>
                </a:stretch>
              </a:blipFill>
            </p:spPr>
            <p:txBody>
              <a:bodyPr/>
              <a:lstStyle/>
              <a:p>
                <a:r>
                  <a:rPr lang="en-US">
                    <a:noFill/>
                  </a:rPr>
                  <a:t> </a:t>
                </a:r>
              </a:p>
            </p:txBody>
          </p:sp>
        </mc:Fallback>
      </mc:AlternateContent>
      <p:sp>
        <p:nvSpPr>
          <p:cNvPr id="12" name="Right Brace 11"/>
          <p:cNvSpPr/>
          <p:nvPr/>
        </p:nvSpPr>
        <p:spPr>
          <a:xfrm rot="5400000">
            <a:off x="3607621" y="1943751"/>
            <a:ext cx="290263" cy="3690403"/>
          </a:xfrm>
          <a:prstGeom prst="rightBrace">
            <a:avLst/>
          </a:prstGeom>
          <a:ln w="28575">
            <a:tailEnd w="sm"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smtClean="0"/>
          </a:p>
          <a:p>
            <a:pPr algn="ctr"/>
            <a:endParaRPr lang="en-US" dirty="0"/>
          </a:p>
        </p:txBody>
      </p:sp>
      <mc:AlternateContent xmlns:mc="http://schemas.openxmlformats.org/markup-compatibility/2006" xmlns:a14="http://schemas.microsoft.com/office/drawing/2010/main">
        <mc:Choice Requires="a14">
          <p:sp>
            <p:nvSpPr>
              <p:cNvPr id="13" name="Rectangle 12"/>
              <p:cNvSpPr/>
              <p:nvPr/>
            </p:nvSpPr>
            <p:spPr>
              <a:xfrm>
                <a:off x="2028855" y="4327149"/>
                <a:ext cx="3602957" cy="46166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en-US" sz="2400" b="0" i="0" smtClean="0">
                          <a:latin typeface="Cambria Math" panose="02040503050406030204" pitchFamily="18" charset="0"/>
                        </a:rPr>
                        <m:t>Operating</m:t>
                      </m:r>
                      <m:r>
                        <a:rPr lang="en-US" sz="2400" b="0" i="0" smtClean="0">
                          <a:latin typeface="Cambria Math" panose="02040503050406030204" pitchFamily="18" charset="0"/>
                        </a:rPr>
                        <m:t> </m:t>
                      </m:r>
                      <m:r>
                        <m:rPr>
                          <m:sty m:val="p"/>
                        </m:rPr>
                        <a:rPr lang="en-US" sz="2400" b="0" i="0" smtClean="0">
                          <a:latin typeface="Cambria Math" panose="02040503050406030204" pitchFamily="18" charset="0"/>
                        </a:rPr>
                        <m:t>Cash</m:t>
                      </m:r>
                      <m:r>
                        <a:rPr lang="en-US" sz="2400" b="0" i="0" smtClean="0">
                          <a:latin typeface="Cambria Math" panose="02040503050406030204" pitchFamily="18" charset="0"/>
                        </a:rPr>
                        <m:t> </m:t>
                      </m:r>
                      <m:r>
                        <m:rPr>
                          <m:sty m:val="p"/>
                        </m:rPr>
                        <a:rPr lang="en-US" sz="2400" b="0" i="0" smtClean="0">
                          <a:latin typeface="Cambria Math" panose="02040503050406030204" pitchFamily="18" charset="0"/>
                        </a:rPr>
                        <m:t>Flows</m:t>
                      </m:r>
                      <m:r>
                        <a:rPr lang="en-US" sz="2400" b="0" i="0" smtClean="0">
                          <a:latin typeface="Cambria Math" panose="02040503050406030204" pitchFamily="18" charset="0"/>
                        </a:rPr>
                        <m:t> (</m:t>
                      </m:r>
                      <m:r>
                        <m:rPr>
                          <m:sty m:val="p"/>
                        </m:rPr>
                        <a:rPr lang="en-US" sz="2400" b="0" i="0" smtClean="0">
                          <a:latin typeface="Cambria Math" panose="02040503050406030204" pitchFamily="18" charset="0"/>
                        </a:rPr>
                        <m:t>OCF</m:t>
                      </m:r>
                      <m:r>
                        <a:rPr lang="en-US" sz="2400" b="0" i="0" smtClean="0">
                          <a:latin typeface="Cambria Math" panose="02040503050406030204" pitchFamily="18" charset="0"/>
                        </a:rPr>
                        <m:t>)</m:t>
                      </m:r>
                    </m:oMath>
                  </m:oMathPara>
                </a14:m>
                <a:endParaRPr lang="en-US" sz="2400" dirty="0"/>
              </a:p>
            </p:txBody>
          </p:sp>
        </mc:Choice>
        <mc:Fallback xmlns="">
          <p:sp>
            <p:nvSpPr>
              <p:cNvPr id="13" name="Rectangle 12"/>
              <p:cNvSpPr>
                <a:spLocks noRot="1" noChangeAspect="1" noMove="1" noResize="1" noEditPoints="1" noAdjustHandles="1" noChangeArrowheads="1" noChangeShapeType="1" noTextEdit="1"/>
              </p:cNvSpPr>
              <p:nvPr/>
            </p:nvSpPr>
            <p:spPr>
              <a:xfrm>
                <a:off x="2028855" y="4327149"/>
                <a:ext cx="3602957" cy="461665"/>
              </a:xfrm>
              <a:prstGeom prst="rect">
                <a:avLst/>
              </a:prstGeom>
              <a:blipFill>
                <a:blip r:embed="rId5"/>
                <a:stretch>
                  <a:fillRect l="-1354" r="-8799" b="-17105"/>
                </a:stretch>
              </a:blipFill>
            </p:spPr>
            <p:txBody>
              <a:bodyPr/>
              <a:lstStyle/>
              <a:p>
                <a:r>
                  <a:rPr lang="en-US">
                    <a:noFill/>
                  </a:rPr>
                  <a:t> </a:t>
                </a:r>
              </a:p>
            </p:txBody>
          </p:sp>
        </mc:Fallback>
      </mc:AlternateContent>
      <p:sp>
        <p:nvSpPr>
          <p:cNvPr id="14" name="Right Brace 13"/>
          <p:cNvSpPr/>
          <p:nvPr/>
        </p:nvSpPr>
        <p:spPr>
          <a:xfrm rot="5400000">
            <a:off x="7754217" y="2117315"/>
            <a:ext cx="246454" cy="1602095"/>
          </a:xfrm>
          <a:prstGeom prst="rightBrace">
            <a:avLst/>
          </a:prstGeom>
          <a:ln w="28575">
            <a:tailEnd w="sm"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smtClean="0"/>
          </a:p>
          <a:p>
            <a:pPr algn="ctr"/>
            <a:endParaRPr lang="en-US" dirty="0"/>
          </a:p>
        </p:txBody>
      </p:sp>
      <mc:AlternateContent xmlns:mc="http://schemas.openxmlformats.org/markup-compatibility/2006" xmlns:a14="http://schemas.microsoft.com/office/drawing/2010/main">
        <mc:Choice Requires="a14">
          <p:sp>
            <p:nvSpPr>
              <p:cNvPr id="15" name="Rectangle 14"/>
              <p:cNvSpPr/>
              <p:nvPr/>
            </p:nvSpPr>
            <p:spPr>
              <a:xfrm>
                <a:off x="6706388" y="3294141"/>
                <a:ext cx="2606011" cy="46166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en-US" sz="2400" b="0" i="0" smtClean="0">
                          <a:latin typeface="Cambria Math" panose="02040503050406030204" pitchFamily="18" charset="0"/>
                        </a:rPr>
                        <m:t>Change</m:t>
                      </m:r>
                      <m:r>
                        <a:rPr lang="en-US" sz="2400" b="0" i="0" smtClean="0">
                          <a:latin typeface="Cambria Math" panose="02040503050406030204" pitchFamily="18" charset="0"/>
                        </a:rPr>
                        <m:t> </m:t>
                      </m:r>
                      <m:r>
                        <m:rPr>
                          <m:sty m:val="p"/>
                        </m:rPr>
                        <a:rPr lang="en-US" sz="2400" b="0" i="0" smtClean="0">
                          <a:latin typeface="Cambria Math" panose="02040503050406030204" pitchFamily="18" charset="0"/>
                        </a:rPr>
                        <m:t>in</m:t>
                      </m:r>
                      <m:r>
                        <a:rPr lang="en-US" sz="2400" b="0" i="0" smtClean="0">
                          <a:latin typeface="Cambria Math" panose="02040503050406030204" pitchFamily="18" charset="0"/>
                        </a:rPr>
                        <m:t> </m:t>
                      </m:r>
                      <m:r>
                        <m:rPr>
                          <m:sty m:val="p"/>
                        </m:rPr>
                        <a:rPr lang="en-US" sz="2400" b="0" i="0" smtClean="0">
                          <a:latin typeface="Cambria Math" panose="02040503050406030204" pitchFamily="18" charset="0"/>
                        </a:rPr>
                        <m:t>LT</m:t>
                      </m:r>
                      <m:r>
                        <a:rPr lang="en-US" sz="2400" b="0" i="0" smtClean="0">
                          <a:latin typeface="Cambria Math" panose="02040503050406030204" pitchFamily="18" charset="0"/>
                        </a:rPr>
                        <m:t> </m:t>
                      </m:r>
                      <m:r>
                        <m:rPr>
                          <m:sty m:val="p"/>
                        </m:rPr>
                        <a:rPr lang="en-US" sz="2400" b="0" i="0" smtClean="0">
                          <a:latin typeface="Cambria Math" panose="02040503050406030204" pitchFamily="18" charset="0"/>
                        </a:rPr>
                        <m:t>Assets</m:t>
                      </m:r>
                    </m:oMath>
                  </m:oMathPara>
                </a14:m>
                <a:endParaRPr lang="en-US" sz="2400" dirty="0"/>
              </a:p>
            </p:txBody>
          </p:sp>
        </mc:Choice>
        <mc:Fallback xmlns="">
          <p:sp>
            <p:nvSpPr>
              <p:cNvPr id="15" name="Rectangle 14"/>
              <p:cNvSpPr>
                <a:spLocks noRot="1" noChangeAspect="1" noMove="1" noResize="1" noEditPoints="1" noAdjustHandles="1" noChangeArrowheads="1" noChangeShapeType="1" noTextEdit="1"/>
              </p:cNvSpPr>
              <p:nvPr/>
            </p:nvSpPr>
            <p:spPr>
              <a:xfrm>
                <a:off x="6706388" y="3294141"/>
                <a:ext cx="2606011" cy="461665"/>
              </a:xfrm>
              <a:prstGeom prst="rect">
                <a:avLst/>
              </a:prstGeom>
              <a:blipFill>
                <a:blip r:embed="rId6"/>
                <a:stretch>
                  <a:fillRect l="-1869" r="-7009" b="-17105"/>
                </a:stretch>
              </a:blipFill>
            </p:spPr>
            <p:txBody>
              <a:bodyPr/>
              <a:lstStyle/>
              <a:p>
                <a:r>
                  <a:rPr lang="en-US">
                    <a:noFill/>
                  </a:rPr>
                  <a:t> </a:t>
                </a:r>
              </a:p>
            </p:txBody>
          </p:sp>
        </mc:Fallback>
      </mc:AlternateContent>
      <p:sp>
        <p:nvSpPr>
          <p:cNvPr id="16" name="Right Brace 15"/>
          <p:cNvSpPr/>
          <p:nvPr/>
        </p:nvSpPr>
        <p:spPr>
          <a:xfrm rot="5400000">
            <a:off x="10475157" y="2118471"/>
            <a:ext cx="246454" cy="1602095"/>
          </a:xfrm>
          <a:prstGeom prst="rightBrace">
            <a:avLst/>
          </a:prstGeom>
          <a:ln w="28575">
            <a:tailEnd w="sm"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smtClean="0"/>
          </a:p>
          <a:p>
            <a:pPr algn="ctr"/>
            <a:endParaRPr lang="en-US" dirty="0"/>
          </a:p>
        </p:txBody>
      </p:sp>
      <mc:AlternateContent xmlns:mc="http://schemas.openxmlformats.org/markup-compatibility/2006" xmlns:a14="http://schemas.microsoft.com/office/drawing/2010/main">
        <mc:Choice Requires="a14">
          <p:sp>
            <p:nvSpPr>
              <p:cNvPr id="17" name="Rectangle 16"/>
              <p:cNvSpPr/>
              <p:nvPr/>
            </p:nvSpPr>
            <p:spPr>
              <a:xfrm>
                <a:off x="9717325" y="3294140"/>
                <a:ext cx="1876467" cy="46166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en-US" sz="2400" b="0" i="0" smtClean="0">
                          <a:latin typeface="Cambria Math" panose="02040503050406030204" pitchFamily="18" charset="0"/>
                        </a:rPr>
                        <m:t>Change</m:t>
                      </m:r>
                      <m:r>
                        <a:rPr lang="en-US" sz="2400" b="0" i="0" smtClean="0">
                          <a:latin typeface="Cambria Math" panose="02040503050406030204" pitchFamily="18" charset="0"/>
                        </a:rPr>
                        <m:t> </m:t>
                      </m:r>
                      <m:r>
                        <m:rPr>
                          <m:sty m:val="p"/>
                        </m:rPr>
                        <a:rPr lang="en-US" sz="2400" b="0" i="0" smtClean="0">
                          <a:latin typeface="Cambria Math" panose="02040503050406030204" pitchFamily="18" charset="0"/>
                        </a:rPr>
                        <m:t>in</m:t>
                      </m:r>
                      <m:r>
                        <a:rPr lang="en-US" sz="2400" b="0" i="0" smtClean="0">
                          <a:latin typeface="Cambria Math" panose="02040503050406030204" pitchFamily="18" charset="0"/>
                        </a:rPr>
                        <m:t> </m:t>
                      </m:r>
                      <m:r>
                        <m:rPr>
                          <m:sty m:val="p"/>
                        </m:rPr>
                        <a:rPr lang="en-US" sz="2400" b="0" i="0" smtClean="0">
                          <a:latin typeface="Cambria Math" panose="02040503050406030204" pitchFamily="18" charset="0"/>
                        </a:rPr>
                        <m:t>WC</m:t>
                      </m:r>
                    </m:oMath>
                  </m:oMathPara>
                </a14:m>
                <a:endParaRPr lang="en-US" sz="2400" dirty="0"/>
              </a:p>
            </p:txBody>
          </p:sp>
        </mc:Choice>
        <mc:Fallback xmlns="">
          <p:sp>
            <p:nvSpPr>
              <p:cNvPr id="17" name="Rectangle 16"/>
              <p:cNvSpPr>
                <a:spLocks noRot="1" noChangeAspect="1" noMove="1" noResize="1" noEditPoints="1" noAdjustHandles="1" noChangeArrowheads="1" noChangeShapeType="1" noTextEdit="1"/>
              </p:cNvSpPr>
              <p:nvPr/>
            </p:nvSpPr>
            <p:spPr>
              <a:xfrm>
                <a:off x="9717325" y="3294140"/>
                <a:ext cx="1876467" cy="461665"/>
              </a:xfrm>
              <a:prstGeom prst="rect">
                <a:avLst/>
              </a:prstGeom>
              <a:blipFill>
                <a:blip r:embed="rId7"/>
                <a:stretch>
                  <a:fillRect l="-2597" r="-6494" b="-17105"/>
                </a:stretch>
              </a:blipFill>
            </p:spPr>
            <p:txBody>
              <a:bodyPr/>
              <a:lstStyle/>
              <a:p>
                <a:r>
                  <a:rPr lang="en-US">
                    <a:noFill/>
                  </a:rPr>
                  <a:t> </a:t>
                </a:r>
              </a:p>
            </p:txBody>
          </p:sp>
        </mc:Fallback>
      </mc:AlternateContent>
    </p:spTree>
    <p:extLst>
      <p:ext uri="{BB962C8B-B14F-4D97-AF65-F5344CB8AC3E}">
        <p14:creationId xmlns:p14="http://schemas.microsoft.com/office/powerpoint/2010/main" val="7274041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smtClean="0">
                <a:solidFill>
                  <a:schemeClr val="bg1"/>
                </a:solidFill>
                <a:latin typeface="Cambria" panose="02040503050406030204" pitchFamily="18" charset="0"/>
              </a:rPr>
              <a:t>Some Special Cases in Making Capital Investment Decisions</a:t>
            </a:r>
            <a:endParaRPr lang="en-US" sz="3200" dirty="0">
              <a:solidFill>
                <a:schemeClr val="bg1"/>
              </a:solidFill>
              <a:latin typeface="Cambria" panose="02040503050406030204" pitchFamily="18" charset="0"/>
            </a:endParaRPr>
          </a:p>
        </p:txBody>
      </p:sp>
      <p:sp>
        <p:nvSpPr>
          <p:cNvPr id="5" name="Content Placeholder 2"/>
          <p:cNvSpPr txBox="1">
            <a:spLocks/>
          </p:cNvSpPr>
          <p:nvPr/>
        </p:nvSpPr>
        <p:spPr>
          <a:xfrm>
            <a:off x="372978" y="1228725"/>
            <a:ext cx="11514221" cy="506739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buFont typeface="Wingdings" panose="05000000000000000000" pitchFamily="2" charset="2"/>
              <a:buChar char="§"/>
            </a:pPr>
            <a:r>
              <a:rPr lang="en-US" dirty="0" smtClean="0">
                <a:latin typeface="Cambria" panose="02040503050406030204" pitchFamily="18" charset="0"/>
                <a:ea typeface="Cambria" panose="02040503050406030204" pitchFamily="18" charset="0"/>
              </a:rPr>
              <a:t>(1) Cost Cutting Proposals</a:t>
            </a:r>
          </a:p>
          <a:p>
            <a:pPr>
              <a:lnSpc>
                <a:spcPct val="80000"/>
              </a:lnSpc>
              <a:buFont typeface="Wingdings" panose="05000000000000000000" pitchFamily="2" charset="2"/>
              <a:buChar char="§"/>
            </a:pPr>
            <a:r>
              <a:rPr lang="en-US" dirty="0" smtClean="0">
                <a:latin typeface="Cambria" panose="02040503050406030204" pitchFamily="18" charset="0"/>
                <a:ea typeface="Cambria" panose="02040503050406030204" pitchFamily="18" charset="0"/>
              </a:rPr>
              <a:t>(2) Investments of Unequal Lives</a:t>
            </a:r>
            <a:endParaRPr lang="en-US" dirty="0" smtClean="0">
              <a:latin typeface="Cambria" panose="02040503050406030204" pitchFamily="18" charset="0"/>
            </a:endParaRPr>
          </a:p>
          <a:p>
            <a:pPr lvl="1" algn="just">
              <a:lnSpc>
                <a:spcPct val="100000"/>
              </a:lnSpc>
              <a:spcBef>
                <a:spcPts val="0"/>
              </a:spcBef>
              <a:spcAft>
                <a:spcPts val="200"/>
              </a:spcAft>
              <a:buFont typeface="Wingdings" panose="05000000000000000000" pitchFamily="2" charset="2"/>
              <a:buChar char="§"/>
            </a:pPr>
            <a:endParaRPr lang="en-US" sz="1600" dirty="0">
              <a:latin typeface="Cambria" panose="02040503050406030204" pitchFamily="18" charset="0"/>
            </a:endParaRPr>
          </a:p>
          <a:p>
            <a:pPr marL="457200" lvl="1" indent="0" algn="just">
              <a:lnSpc>
                <a:spcPct val="100000"/>
              </a:lnSpc>
              <a:spcBef>
                <a:spcPts val="0"/>
              </a:spcBef>
              <a:spcAft>
                <a:spcPts val="200"/>
              </a:spcAft>
              <a:buNone/>
            </a:pPr>
            <a:endParaRPr lang="en-US" dirty="0" smtClean="0">
              <a:latin typeface="Cambria" panose="02040503050406030204" pitchFamily="18" charset="0"/>
            </a:endParaRPr>
          </a:p>
          <a:p>
            <a:pPr marL="457200" lvl="1" indent="0" algn="just">
              <a:lnSpc>
                <a:spcPct val="100000"/>
              </a:lnSpc>
              <a:spcBef>
                <a:spcPts val="0"/>
              </a:spcBef>
              <a:spcAft>
                <a:spcPts val="200"/>
              </a:spcAft>
              <a:buNone/>
            </a:pPr>
            <a:endParaRPr lang="en-US" sz="2000" dirty="0" smtClean="0">
              <a:latin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13</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Making Capital Investment Decision</a:t>
            </a:r>
          </a:p>
        </p:txBody>
      </p:sp>
    </p:spTree>
    <p:extLst>
      <p:ext uri="{BB962C8B-B14F-4D97-AF65-F5344CB8AC3E}">
        <p14:creationId xmlns:p14="http://schemas.microsoft.com/office/powerpoint/2010/main" val="25950749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smtClean="0">
                <a:solidFill>
                  <a:schemeClr val="bg1"/>
                </a:solidFill>
                <a:latin typeface="Cambria" panose="02040503050406030204" pitchFamily="18" charset="0"/>
              </a:rPr>
              <a:t>Special Case #1) Cost Cutting</a:t>
            </a:r>
            <a:endParaRPr lang="en-US" sz="3200" dirty="0">
              <a:solidFill>
                <a:schemeClr val="bg1"/>
              </a:solidFill>
              <a:latin typeface="Cambria" panose="02040503050406030204" pitchFamily="18" charset="0"/>
            </a:endParaRPr>
          </a:p>
        </p:txBody>
      </p:sp>
      <p:sp>
        <p:nvSpPr>
          <p:cNvPr id="5" name="Content Placeholder 2"/>
          <p:cNvSpPr txBox="1">
            <a:spLocks/>
          </p:cNvSpPr>
          <p:nvPr/>
        </p:nvSpPr>
        <p:spPr>
          <a:xfrm>
            <a:off x="372978" y="1228725"/>
            <a:ext cx="11514221" cy="506739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dirty="0">
                <a:latin typeface="Times New Roman" panose="02020603050405020304" pitchFamily="18" charset="0"/>
                <a:ea typeface="ＭＳ Ｐゴシック" panose="020B0600070205080204" pitchFamily="34" charset="-128"/>
              </a:rPr>
              <a:t>Cost savings will increase pretax income</a:t>
            </a:r>
          </a:p>
          <a:p>
            <a:pPr lvl="1"/>
            <a:r>
              <a:rPr lang="en-US" altLang="en-US" dirty="0">
                <a:latin typeface="Times New Roman" panose="02020603050405020304" pitchFamily="18" charset="0"/>
                <a:ea typeface="ＭＳ Ｐゴシック" panose="020B0600070205080204" pitchFamily="34" charset="-128"/>
              </a:rPr>
              <a:t>But, we have to pay taxes on this amount</a:t>
            </a:r>
          </a:p>
          <a:p>
            <a:r>
              <a:rPr lang="en-US" altLang="en-US" dirty="0">
                <a:latin typeface="Times New Roman" panose="02020603050405020304" pitchFamily="18" charset="0"/>
                <a:ea typeface="ＭＳ Ｐゴシック" panose="020B0600070205080204" pitchFamily="34" charset="-128"/>
              </a:rPr>
              <a:t>Depreciation will reduce our tax liability</a:t>
            </a:r>
          </a:p>
          <a:p>
            <a:r>
              <a:rPr lang="en-US" altLang="en-US" dirty="0">
                <a:latin typeface="Times New Roman" panose="02020603050405020304" pitchFamily="18" charset="0"/>
                <a:ea typeface="ＭＳ Ｐゴシック" panose="020B0600070205080204" pitchFamily="34" charset="-128"/>
              </a:rPr>
              <a:t>Does the present value of the cash flow associated with the cost savings exceed the cost?</a:t>
            </a:r>
          </a:p>
          <a:p>
            <a:pPr lvl="1"/>
            <a:r>
              <a:rPr lang="en-US" altLang="en-US" dirty="0">
                <a:latin typeface="Times New Roman" panose="02020603050405020304" pitchFamily="18" charset="0"/>
                <a:ea typeface="ＭＳ Ｐゴシック" panose="020B0600070205080204" pitchFamily="34" charset="-128"/>
              </a:rPr>
              <a:t>If yes, then proceed.</a:t>
            </a:r>
          </a:p>
          <a:p>
            <a:pPr>
              <a:lnSpc>
                <a:spcPct val="80000"/>
              </a:lnSpc>
              <a:buFont typeface="Wingdings" panose="05000000000000000000" pitchFamily="2" charset="2"/>
              <a:buChar char="§"/>
            </a:pPr>
            <a:endParaRPr lang="en-US" sz="2000" dirty="0" smtClean="0">
              <a:latin typeface="Cambria" panose="02040503050406030204" pitchFamily="18" charset="0"/>
            </a:endParaRPr>
          </a:p>
          <a:p>
            <a:pPr lvl="1" algn="just">
              <a:lnSpc>
                <a:spcPct val="100000"/>
              </a:lnSpc>
              <a:spcBef>
                <a:spcPts val="0"/>
              </a:spcBef>
              <a:spcAft>
                <a:spcPts val="200"/>
              </a:spcAft>
              <a:buFont typeface="Wingdings" panose="05000000000000000000" pitchFamily="2" charset="2"/>
              <a:buChar char="§"/>
            </a:pPr>
            <a:endParaRPr lang="en-US" sz="1600" dirty="0">
              <a:latin typeface="Cambria" panose="02040503050406030204" pitchFamily="18" charset="0"/>
            </a:endParaRPr>
          </a:p>
          <a:p>
            <a:pPr marL="457200" lvl="1" indent="0" algn="just">
              <a:lnSpc>
                <a:spcPct val="100000"/>
              </a:lnSpc>
              <a:spcBef>
                <a:spcPts val="0"/>
              </a:spcBef>
              <a:spcAft>
                <a:spcPts val="200"/>
              </a:spcAft>
              <a:buNone/>
            </a:pPr>
            <a:endParaRPr lang="en-US" dirty="0" smtClean="0">
              <a:latin typeface="Cambria" panose="02040503050406030204" pitchFamily="18" charset="0"/>
            </a:endParaRPr>
          </a:p>
          <a:p>
            <a:pPr marL="457200" lvl="1" indent="0" algn="just">
              <a:lnSpc>
                <a:spcPct val="100000"/>
              </a:lnSpc>
              <a:spcBef>
                <a:spcPts val="0"/>
              </a:spcBef>
              <a:spcAft>
                <a:spcPts val="200"/>
              </a:spcAft>
              <a:buNone/>
            </a:pPr>
            <a:endParaRPr lang="en-US" sz="2000" dirty="0" smtClean="0">
              <a:latin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14</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Making Capital Investment Decision</a:t>
            </a:r>
          </a:p>
        </p:txBody>
      </p:sp>
    </p:spTree>
    <p:extLst>
      <p:ext uri="{BB962C8B-B14F-4D97-AF65-F5344CB8AC3E}">
        <p14:creationId xmlns:p14="http://schemas.microsoft.com/office/powerpoint/2010/main" val="10766641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smtClean="0">
                <a:solidFill>
                  <a:schemeClr val="bg1"/>
                </a:solidFill>
                <a:latin typeface="Cambria" panose="02040503050406030204" pitchFamily="18" charset="0"/>
              </a:rPr>
              <a:t>Example 1)</a:t>
            </a:r>
            <a:endParaRPr lang="en-US" sz="3200" dirty="0">
              <a:solidFill>
                <a:schemeClr val="bg1"/>
              </a:solidFill>
              <a:latin typeface="Cambria" panose="02040503050406030204" pitchFamily="18" charset="0"/>
            </a:endParaRPr>
          </a:p>
        </p:txBody>
      </p:sp>
      <p:sp>
        <p:nvSpPr>
          <p:cNvPr id="5" name="Content Placeholder 2"/>
          <p:cNvSpPr txBox="1">
            <a:spLocks/>
          </p:cNvSpPr>
          <p:nvPr/>
        </p:nvSpPr>
        <p:spPr>
          <a:xfrm>
            <a:off x="372978" y="1228725"/>
            <a:ext cx="11514221" cy="506739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2000" dirty="0">
                <a:ea typeface="ＭＳ Ｐゴシック" panose="020B0600070205080204" pitchFamily="34" charset="-128"/>
              </a:rPr>
              <a:t>We are considering automating some part of an existing production process. The necessary equipment costs $80,000. </a:t>
            </a:r>
          </a:p>
          <a:p>
            <a:r>
              <a:rPr lang="en-US" altLang="en-US" sz="2000" dirty="0">
                <a:ea typeface="ＭＳ Ｐゴシック" panose="020B0600070205080204" pitchFamily="34" charset="-128"/>
              </a:rPr>
              <a:t>The automation will save $22,000 (before taxes). The equipment has 5 year life and is depreciated straight-line to zero over five years. The machine will be worth $20,000 in five years. Should we automate?</a:t>
            </a:r>
          </a:p>
          <a:p>
            <a:r>
              <a:rPr lang="en-US" altLang="en-US" sz="2000" dirty="0">
                <a:ea typeface="ＭＳ Ｐゴシック" panose="020B0600070205080204" pitchFamily="34" charset="-128"/>
              </a:rPr>
              <a:t>Discount rate is 10%</a:t>
            </a:r>
          </a:p>
          <a:p>
            <a:pPr>
              <a:lnSpc>
                <a:spcPct val="80000"/>
              </a:lnSpc>
              <a:buFont typeface="Wingdings" panose="05000000000000000000" pitchFamily="2" charset="2"/>
              <a:buChar char="§"/>
            </a:pPr>
            <a:r>
              <a:rPr lang="en-US" sz="2000" dirty="0" smtClean="0">
                <a:latin typeface="Cambria" panose="02040503050406030204" pitchFamily="18" charset="0"/>
              </a:rPr>
              <a:t>Tax rate 34%</a:t>
            </a:r>
          </a:p>
          <a:p>
            <a:pPr lvl="1" algn="just">
              <a:lnSpc>
                <a:spcPct val="100000"/>
              </a:lnSpc>
              <a:spcBef>
                <a:spcPts val="0"/>
              </a:spcBef>
              <a:spcAft>
                <a:spcPts val="200"/>
              </a:spcAft>
              <a:buFont typeface="Wingdings" panose="05000000000000000000" pitchFamily="2" charset="2"/>
              <a:buChar char="§"/>
            </a:pPr>
            <a:endParaRPr lang="en-US" sz="1600" dirty="0">
              <a:latin typeface="Cambria" panose="02040503050406030204" pitchFamily="18" charset="0"/>
            </a:endParaRPr>
          </a:p>
          <a:p>
            <a:pPr marL="457200" lvl="1" indent="0" algn="just">
              <a:lnSpc>
                <a:spcPct val="100000"/>
              </a:lnSpc>
              <a:spcBef>
                <a:spcPts val="0"/>
              </a:spcBef>
              <a:spcAft>
                <a:spcPts val="200"/>
              </a:spcAft>
              <a:buNone/>
            </a:pPr>
            <a:endParaRPr lang="en-US" dirty="0" smtClean="0">
              <a:latin typeface="Cambria" panose="02040503050406030204" pitchFamily="18" charset="0"/>
            </a:endParaRPr>
          </a:p>
          <a:p>
            <a:pPr marL="457200" lvl="1" indent="0" algn="just">
              <a:lnSpc>
                <a:spcPct val="100000"/>
              </a:lnSpc>
              <a:spcBef>
                <a:spcPts val="0"/>
              </a:spcBef>
              <a:spcAft>
                <a:spcPts val="200"/>
              </a:spcAft>
              <a:buNone/>
            </a:pPr>
            <a:endParaRPr lang="en-US" sz="2000" dirty="0" smtClean="0">
              <a:latin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15</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Making Capital Investment Decision</a:t>
            </a:r>
          </a:p>
        </p:txBody>
      </p:sp>
    </p:spTree>
    <p:extLst>
      <p:ext uri="{BB962C8B-B14F-4D97-AF65-F5344CB8AC3E}">
        <p14:creationId xmlns:p14="http://schemas.microsoft.com/office/powerpoint/2010/main" val="6602047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smtClean="0">
                <a:solidFill>
                  <a:schemeClr val="bg1"/>
                </a:solidFill>
                <a:latin typeface="Cambria" panose="02040503050406030204" pitchFamily="18" charset="0"/>
              </a:rPr>
              <a:t>Solution #1)</a:t>
            </a:r>
            <a:endParaRPr lang="en-US" sz="3200" dirty="0">
              <a:solidFill>
                <a:schemeClr val="bg1"/>
              </a:solidFill>
              <a:latin typeface="Cambria" panose="02040503050406030204" pitchFamily="18" charset="0"/>
            </a:endParaRPr>
          </a:p>
        </p:txBody>
      </p:sp>
      <p:sp>
        <p:nvSpPr>
          <p:cNvPr id="5" name="Content Placeholder 2"/>
          <p:cNvSpPr txBox="1">
            <a:spLocks/>
          </p:cNvSpPr>
          <p:nvPr/>
        </p:nvSpPr>
        <p:spPr>
          <a:xfrm>
            <a:off x="372978" y="1228725"/>
            <a:ext cx="11514221" cy="506739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buFont typeface="Wingdings" panose="05000000000000000000" pitchFamily="2" charset="2"/>
              <a:buChar char="§"/>
            </a:pPr>
            <a:endParaRPr lang="en-US" sz="2000" dirty="0" smtClean="0">
              <a:latin typeface="Cambria" panose="02040503050406030204" pitchFamily="18" charset="0"/>
            </a:endParaRPr>
          </a:p>
          <a:p>
            <a:pPr lvl="1" algn="just">
              <a:lnSpc>
                <a:spcPct val="100000"/>
              </a:lnSpc>
              <a:spcBef>
                <a:spcPts val="0"/>
              </a:spcBef>
              <a:spcAft>
                <a:spcPts val="200"/>
              </a:spcAft>
              <a:buFont typeface="Wingdings" panose="05000000000000000000" pitchFamily="2" charset="2"/>
              <a:buChar char="§"/>
            </a:pPr>
            <a:endParaRPr lang="en-US" sz="1600" dirty="0">
              <a:latin typeface="Cambria" panose="02040503050406030204" pitchFamily="18" charset="0"/>
            </a:endParaRPr>
          </a:p>
          <a:p>
            <a:pPr marL="457200" lvl="1" indent="0" algn="just">
              <a:lnSpc>
                <a:spcPct val="100000"/>
              </a:lnSpc>
              <a:spcBef>
                <a:spcPts val="0"/>
              </a:spcBef>
              <a:spcAft>
                <a:spcPts val="200"/>
              </a:spcAft>
              <a:buNone/>
            </a:pPr>
            <a:endParaRPr lang="en-US" dirty="0" smtClean="0">
              <a:latin typeface="Cambria" panose="02040503050406030204" pitchFamily="18" charset="0"/>
            </a:endParaRPr>
          </a:p>
          <a:p>
            <a:pPr marL="457200" lvl="1" indent="0" algn="just">
              <a:lnSpc>
                <a:spcPct val="100000"/>
              </a:lnSpc>
              <a:spcBef>
                <a:spcPts val="0"/>
              </a:spcBef>
              <a:spcAft>
                <a:spcPts val="200"/>
              </a:spcAft>
              <a:buNone/>
            </a:pPr>
            <a:endParaRPr lang="en-US" sz="2000" dirty="0" smtClean="0">
              <a:latin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16</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Making Capital Investment Decision</a:t>
            </a:r>
          </a:p>
        </p:txBody>
      </p:sp>
      <p:sp>
        <p:nvSpPr>
          <p:cNvPr id="12" name="Content Placeholder 2"/>
          <p:cNvSpPr txBox="1">
            <a:spLocks/>
          </p:cNvSpPr>
          <p:nvPr/>
        </p:nvSpPr>
        <p:spPr>
          <a:xfrm>
            <a:off x="338889" y="1164185"/>
            <a:ext cx="11514221" cy="506739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a:buFont typeface="Wingdings" panose="05000000000000000000" pitchFamily="2" charset="2"/>
              <a:buChar char="§"/>
            </a:pPr>
            <a:r>
              <a:rPr lang="en-US" altLang="en-US" dirty="0">
                <a:latin typeface="Cambria" panose="02040503050406030204" pitchFamily="18" charset="0"/>
                <a:ea typeface="Cambria" panose="02040503050406030204" pitchFamily="18" charset="0"/>
              </a:rPr>
              <a:t>Cost savings increase our pretax income by $22,000.  We have to pay taxes on this amount , so our tax bill also increases. </a:t>
            </a:r>
          </a:p>
          <a:p>
            <a:pPr marL="342900" lvl="1" indent="-342900">
              <a:buFont typeface="Wingdings" panose="05000000000000000000" pitchFamily="2" charset="2"/>
              <a:buChar char="§"/>
            </a:pPr>
            <a:r>
              <a:rPr lang="en-US" altLang="en-US" dirty="0" smtClean="0">
                <a:latin typeface="Cambria" panose="02040503050406030204" pitchFamily="18" charset="0"/>
                <a:ea typeface="Cambria" panose="02040503050406030204" pitchFamily="18" charset="0"/>
              </a:rPr>
              <a:t>Operating </a:t>
            </a:r>
            <a:r>
              <a:rPr lang="en-US" altLang="en-US" dirty="0">
                <a:latin typeface="Cambria" panose="02040503050406030204" pitchFamily="18" charset="0"/>
                <a:ea typeface="Cambria" panose="02040503050406030204" pitchFamily="18" charset="0"/>
              </a:rPr>
              <a:t>Cash Flow = EBIT – Taxes + </a:t>
            </a:r>
            <a:r>
              <a:rPr lang="en-US" altLang="en-US" dirty="0" smtClean="0">
                <a:latin typeface="Cambria" panose="02040503050406030204" pitchFamily="18" charset="0"/>
                <a:ea typeface="Cambria" panose="02040503050406030204" pitchFamily="18" charset="0"/>
              </a:rPr>
              <a:t>Depreciation</a:t>
            </a:r>
          </a:p>
          <a:p>
            <a:pPr marL="800100" lvl="2" indent="-342900">
              <a:buFont typeface="Wingdings" panose="05000000000000000000" pitchFamily="2" charset="2"/>
              <a:buChar char="§"/>
            </a:pPr>
            <a:r>
              <a:rPr lang="en-US" altLang="en-US" dirty="0" smtClean="0">
                <a:latin typeface="Cambria" panose="02040503050406030204" pitchFamily="18" charset="0"/>
                <a:ea typeface="Cambria" panose="02040503050406030204" pitchFamily="18" charset="0"/>
              </a:rPr>
              <a:t>Depreciation = $80,000/5=$16,000</a:t>
            </a:r>
            <a:endParaRPr lang="en-US" altLang="en-US" dirty="0">
              <a:latin typeface="Cambria" panose="02040503050406030204" pitchFamily="18" charset="0"/>
              <a:ea typeface="Cambria" panose="02040503050406030204" pitchFamily="18" charset="0"/>
            </a:endParaRPr>
          </a:p>
          <a:p>
            <a:pPr lvl="1">
              <a:buFont typeface="Wingdings" panose="05000000000000000000" pitchFamily="2" charset="2"/>
              <a:buChar char="§"/>
            </a:pPr>
            <a:r>
              <a:rPr lang="en-US" altLang="en-US" sz="2000" dirty="0">
                <a:latin typeface="Cambria" panose="02040503050406030204" pitchFamily="18" charset="0"/>
                <a:ea typeface="Cambria" panose="02040503050406030204" pitchFamily="18" charset="0"/>
              </a:rPr>
              <a:t>EBIT= Sales- Costs-Depreciation </a:t>
            </a:r>
          </a:p>
          <a:p>
            <a:pPr lvl="1">
              <a:buFont typeface="Wingdings" panose="05000000000000000000" pitchFamily="2" charset="2"/>
              <a:buChar char="§"/>
            </a:pPr>
            <a:r>
              <a:rPr lang="en-US" altLang="en-US" sz="2000" dirty="0">
                <a:latin typeface="Cambria" panose="02040503050406030204" pitchFamily="18" charset="0"/>
                <a:ea typeface="Cambria" panose="02040503050406030204" pitchFamily="18" charset="0"/>
              </a:rPr>
              <a:t>EBIT = $22,000 – $16,000 = $6,000</a:t>
            </a:r>
          </a:p>
          <a:p>
            <a:pPr lvl="1">
              <a:buFont typeface="Wingdings" panose="05000000000000000000" pitchFamily="2" charset="2"/>
              <a:buChar char="§"/>
            </a:pPr>
            <a:r>
              <a:rPr lang="en-US" altLang="en-US" sz="2000" dirty="0">
                <a:latin typeface="Cambria" panose="02040503050406030204" pitchFamily="18" charset="0"/>
                <a:ea typeface="Cambria" panose="02040503050406030204" pitchFamily="18" charset="0"/>
              </a:rPr>
              <a:t>Taxes = EBIT x Tax rate = $6,000 x 0.34 = $2,040</a:t>
            </a:r>
          </a:p>
          <a:p>
            <a:pPr>
              <a:buFont typeface="Wingdings" panose="05000000000000000000" pitchFamily="2" charset="2"/>
              <a:buChar char="§"/>
            </a:pPr>
            <a:r>
              <a:rPr lang="en-US" altLang="en-US" sz="2400" dirty="0">
                <a:latin typeface="Cambria" panose="02040503050406030204" pitchFamily="18" charset="0"/>
                <a:ea typeface="Cambria" panose="02040503050406030204" pitchFamily="18" charset="0"/>
              </a:rPr>
              <a:t>OCF = $6,000 - $2,040 + $16,000 = $19,960</a:t>
            </a:r>
          </a:p>
          <a:p>
            <a:r>
              <a:rPr lang="en-US" altLang="en-US" sz="2400" dirty="0" smtClean="0">
                <a:latin typeface="Cambria" panose="02040503050406030204" pitchFamily="18" charset="0"/>
                <a:ea typeface="Cambria" panose="02040503050406030204" pitchFamily="18" charset="0"/>
              </a:rPr>
              <a:t>Other relevant </a:t>
            </a:r>
            <a:r>
              <a:rPr lang="en-US" altLang="en-US" sz="2400" dirty="0">
                <a:latin typeface="Cambria" panose="02040503050406030204" pitchFamily="18" charset="0"/>
                <a:ea typeface="Cambria" panose="02040503050406030204" pitchFamily="18" charset="0"/>
              </a:rPr>
              <a:t>cash flows</a:t>
            </a:r>
          </a:p>
          <a:p>
            <a:pPr lvl="1"/>
            <a:r>
              <a:rPr lang="en-US" altLang="en-US" sz="2000" dirty="0">
                <a:latin typeface="Cambria" panose="02040503050406030204" pitchFamily="18" charset="0"/>
                <a:ea typeface="Cambria" panose="02040503050406030204" pitchFamily="18" charset="0"/>
              </a:rPr>
              <a:t>Cost of the machine ($80,000)</a:t>
            </a:r>
          </a:p>
          <a:p>
            <a:pPr lvl="1"/>
            <a:r>
              <a:rPr lang="en-US" altLang="en-US" sz="2000" dirty="0">
                <a:latin typeface="Cambria" panose="02040503050406030204" pitchFamily="18" charset="0"/>
                <a:ea typeface="Cambria" panose="02040503050406030204" pitchFamily="18" charset="0"/>
              </a:rPr>
              <a:t>After-tax salvage value (20,000 x (1-0.34) = $13,200)</a:t>
            </a:r>
          </a:p>
          <a:p>
            <a:pPr algn="just">
              <a:lnSpc>
                <a:spcPct val="100000"/>
              </a:lnSpc>
              <a:spcBef>
                <a:spcPts val="0"/>
              </a:spcBef>
              <a:spcAft>
                <a:spcPts val="200"/>
              </a:spcAft>
              <a:buFont typeface="Wingdings" panose="05000000000000000000" pitchFamily="2" charset="2"/>
              <a:buChar char="§"/>
            </a:pPr>
            <a:endParaRPr lang="en-US" sz="2000" dirty="0">
              <a:latin typeface="Cambria" panose="02040503050406030204" pitchFamily="18" charset="0"/>
            </a:endParaRPr>
          </a:p>
          <a:p>
            <a:pPr marL="457200" lvl="1" indent="0" algn="just">
              <a:lnSpc>
                <a:spcPct val="100000"/>
              </a:lnSpc>
              <a:spcBef>
                <a:spcPts val="0"/>
              </a:spcBef>
              <a:spcAft>
                <a:spcPts val="200"/>
              </a:spcAft>
              <a:buNone/>
            </a:pPr>
            <a:endParaRPr lang="en-US" dirty="0" smtClean="0">
              <a:latin typeface="Cambria" panose="02040503050406030204" pitchFamily="18" charset="0"/>
            </a:endParaRPr>
          </a:p>
          <a:p>
            <a:pPr marL="457200" lvl="1" indent="0" algn="just">
              <a:lnSpc>
                <a:spcPct val="100000"/>
              </a:lnSpc>
              <a:spcBef>
                <a:spcPts val="0"/>
              </a:spcBef>
              <a:spcAft>
                <a:spcPts val="200"/>
              </a:spcAft>
              <a:buNone/>
            </a:pPr>
            <a:endParaRPr lang="en-US" sz="2000" dirty="0" smtClean="0">
              <a:latin typeface="Cambria" panose="02040503050406030204" pitchFamily="18" charset="0"/>
            </a:endParaRPr>
          </a:p>
        </p:txBody>
      </p:sp>
    </p:spTree>
    <p:extLst>
      <p:ext uri="{BB962C8B-B14F-4D97-AF65-F5344CB8AC3E}">
        <p14:creationId xmlns:p14="http://schemas.microsoft.com/office/powerpoint/2010/main" val="15116146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2"/>
          <p:cNvSpPr txBox="1">
            <a:spLocks/>
          </p:cNvSpPr>
          <p:nvPr/>
        </p:nvSpPr>
        <p:spPr>
          <a:xfrm>
            <a:off x="372978" y="1228725"/>
            <a:ext cx="11514221" cy="506739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r>
              <a:rPr lang="en-US" altLang="en-US" dirty="0">
                <a:latin typeface="Cambria" panose="02040503050406030204" pitchFamily="18" charset="0"/>
                <a:ea typeface="Cambria" panose="02040503050406030204" pitchFamily="18" charset="0"/>
              </a:rPr>
              <a:t>There are times when application of the NPV rule can lead to the wrong decision. </a:t>
            </a:r>
            <a:endParaRPr lang="en-US" sz="2000" dirty="0" smtClean="0">
              <a:latin typeface="Cambria" panose="02040503050406030204" pitchFamily="18" charset="0"/>
              <a:ea typeface="Cambria" panose="02040503050406030204" pitchFamily="18" charset="0"/>
            </a:endParaRPr>
          </a:p>
          <a:p>
            <a:pPr lvl="1" algn="just">
              <a:lnSpc>
                <a:spcPct val="100000"/>
              </a:lnSpc>
              <a:spcBef>
                <a:spcPts val="0"/>
              </a:spcBef>
              <a:spcAft>
                <a:spcPts val="200"/>
              </a:spcAft>
              <a:buFont typeface="Wingdings" panose="05000000000000000000" pitchFamily="2" charset="2"/>
              <a:buChar char="§"/>
            </a:pPr>
            <a:endParaRPr lang="en-US" sz="1600" dirty="0">
              <a:latin typeface="Cambria" panose="02040503050406030204" pitchFamily="18" charset="0"/>
            </a:endParaRPr>
          </a:p>
          <a:p>
            <a:pPr marL="457200" lvl="1" indent="0" algn="just">
              <a:lnSpc>
                <a:spcPct val="100000"/>
              </a:lnSpc>
              <a:spcBef>
                <a:spcPts val="0"/>
              </a:spcBef>
              <a:spcAft>
                <a:spcPts val="200"/>
              </a:spcAft>
              <a:buNone/>
            </a:pPr>
            <a:endParaRPr lang="en-US" dirty="0" smtClean="0">
              <a:latin typeface="Cambria" panose="02040503050406030204" pitchFamily="18" charset="0"/>
            </a:endParaRPr>
          </a:p>
          <a:p>
            <a:pPr marL="457200" lvl="1" indent="0" algn="just">
              <a:lnSpc>
                <a:spcPct val="100000"/>
              </a:lnSpc>
              <a:spcBef>
                <a:spcPts val="0"/>
              </a:spcBef>
              <a:spcAft>
                <a:spcPts val="200"/>
              </a:spcAft>
              <a:buNone/>
            </a:pPr>
            <a:endParaRPr lang="en-US" sz="2000" dirty="0" smtClean="0">
              <a:latin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17</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Making Capital Investment Decision</a:t>
            </a:r>
          </a:p>
        </p:txBody>
      </p:sp>
      <p:sp>
        <p:nvSpPr>
          <p:cNvPr id="9" name="TextBox 8"/>
          <p:cNvSpPr txBox="1"/>
          <p:nvPr/>
        </p:nvSpPr>
        <p:spPr>
          <a:xfrm>
            <a:off x="625642" y="192505"/>
            <a:ext cx="11044990" cy="584775"/>
          </a:xfrm>
          <a:prstGeom prst="rect">
            <a:avLst/>
          </a:prstGeom>
          <a:noFill/>
        </p:spPr>
        <p:txBody>
          <a:bodyPr wrap="square" rtlCol="0">
            <a:spAutoFit/>
          </a:bodyPr>
          <a:lstStyle/>
          <a:p>
            <a:r>
              <a:rPr lang="en-US" sz="3200" dirty="0" smtClean="0">
                <a:solidFill>
                  <a:schemeClr val="bg1"/>
                </a:solidFill>
                <a:latin typeface="Cambria" panose="02040503050406030204" pitchFamily="18" charset="0"/>
              </a:rPr>
              <a:t>Special Case #2) Unequal Lives</a:t>
            </a:r>
            <a:endParaRPr lang="en-US" sz="3200" dirty="0">
              <a:solidFill>
                <a:schemeClr val="bg1"/>
              </a:solidFill>
              <a:latin typeface="Cambria" panose="02040503050406030204" pitchFamily="18" charset="0"/>
            </a:endParaRPr>
          </a:p>
        </p:txBody>
      </p:sp>
    </p:spTree>
    <p:extLst>
      <p:ext uri="{BB962C8B-B14F-4D97-AF65-F5344CB8AC3E}">
        <p14:creationId xmlns:p14="http://schemas.microsoft.com/office/powerpoint/2010/main" val="5469020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2"/>
          <p:cNvSpPr txBox="1">
            <a:spLocks/>
          </p:cNvSpPr>
          <p:nvPr/>
        </p:nvSpPr>
        <p:spPr>
          <a:xfrm>
            <a:off x="372978" y="1228725"/>
            <a:ext cx="11514221" cy="506739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r>
              <a:rPr lang="en-US" altLang="en-US" dirty="0" smtClean="0">
                <a:latin typeface="Cambria" panose="02040503050406030204" pitchFamily="18" charset="0"/>
                <a:ea typeface="Cambria" panose="02040503050406030204" pitchFamily="18" charset="0"/>
              </a:rPr>
              <a:t>Consider </a:t>
            </a:r>
            <a:r>
              <a:rPr lang="en-US" altLang="en-US" dirty="0">
                <a:latin typeface="Cambria" panose="02040503050406030204" pitchFamily="18" charset="0"/>
                <a:ea typeface="Cambria" panose="02040503050406030204" pitchFamily="18" charset="0"/>
              </a:rPr>
              <a:t>a factory that must have an air cleaner that is mandated by law. There are two choices:</a:t>
            </a:r>
          </a:p>
          <a:p>
            <a:pPr marL="742950" lvl="1" indent="-285750"/>
            <a:r>
              <a:rPr lang="en-US" altLang="en-US" dirty="0">
                <a:latin typeface="Cambria" panose="02040503050406030204" pitchFamily="18" charset="0"/>
                <a:ea typeface="Cambria" panose="02040503050406030204" pitchFamily="18" charset="0"/>
              </a:rPr>
              <a:t>The “Cadillac cleaner” costs $4,000 today, has annual operating costs of $100, and lasts 10 years.</a:t>
            </a:r>
          </a:p>
          <a:p>
            <a:pPr marL="742950" lvl="1" indent="-285750"/>
            <a:r>
              <a:rPr lang="en-US" altLang="en-US" dirty="0">
                <a:latin typeface="Cambria" panose="02040503050406030204" pitchFamily="18" charset="0"/>
                <a:ea typeface="Cambria" panose="02040503050406030204" pitchFamily="18" charset="0"/>
              </a:rPr>
              <a:t>The “Cheapskate cleaner” costs $1,000 today, has annual operating costs of $500, and lasts 5 years.</a:t>
            </a:r>
          </a:p>
          <a:p>
            <a:pPr marL="342900" indent="-342900"/>
            <a:r>
              <a:rPr lang="en-US" altLang="en-US" dirty="0">
                <a:latin typeface="Cambria" panose="02040503050406030204" pitchFamily="18" charset="0"/>
                <a:ea typeface="Cambria" panose="02040503050406030204" pitchFamily="18" charset="0"/>
              </a:rPr>
              <a:t>Assuming a 10% discount rate, which one should we choose?</a:t>
            </a:r>
          </a:p>
          <a:p>
            <a:pPr>
              <a:lnSpc>
                <a:spcPct val="80000"/>
              </a:lnSpc>
              <a:buFont typeface="Wingdings" panose="05000000000000000000" pitchFamily="2" charset="2"/>
              <a:buChar char="§"/>
            </a:pPr>
            <a:endParaRPr lang="en-US" sz="2000" dirty="0" smtClean="0">
              <a:latin typeface="Cambria" panose="02040503050406030204" pitchFamily="18" charset="0"/>
            </a:endParaRPr>
          </a:p>
          <a:p>
            <a:pPr lvl="1" algn="just">
              <a:lnSpc>
                <a:spcPct val="100000"/>
              </a:lnSpc>
              <a:spcBef>
                <a:spcPts val="0"/>
              </a:spcBef>
              <a:spcAft>
                <a:spcPts val="200"/>
              </a:spcAft>
              <a:buFont typeface="Wingdings" panose="05000000000000000000" pitchFamily="2" charset="2"/>
              <a:buChar char="§"/>
            </a:pPr>
            <a:endParaRPr lang="en-US" sz="1600" dirty="0">
              <a:latin typeface="Cambria" panose="02040503050406030204" pitchFamily="18" charset="0"/>
            </a:endParaRPr>
          </a:p>
          <a:p>
            <a:pPr marL="457200" lvl="1" indent="0" algn="just">
              <a:lnSpc>
                <a:spcPct val="100000"/>
              </a:lnSpc>
              <a:spcBef>
                <a:spcPts val="0"/>
              </a:spcBef>
              <a:spcAft>
                <a:spcPts val="200"/>
              </a:spcAft>
              <a:buNone/>
            </a:pPr>
            <a:endParaRPr lang="en-US" dirty="0" smtClean="0">
              <a:latin typeface="Cambria" panose="02040503050406030204" pitchFamily="18" charset="0"/>
            </a:endParaRPr>
          </a:p>
          <a:p>
            <a:pPr marL="457200" lvl="1" indent="0" algn="just">
              <a:lnSpc>
                <a:spcPct val="100000"/>
              </a:lnSpc>
              <a:spcBef>
                <a:spcPts val="0"/>
              </a:spcBef>
              <a:spcAft>
                <a:spcPts val="200"/>
              </a:spcAft>
              <a:buNone/>
            </a:pPr>
            <a:endParaRPr lang="en-US" sz="2000" dirty="0" smtClean="0">
              <a:latin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18</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Making Capital Investment Decision</a:t>
            </a:r>
          </a:p>
        </p:txBody>
      </p:sp>
      <p:sp>
        <p:nvSpPr>
          <p:cNvPr id="9" name="TextBox 8"/>
          <p:cNvSpPr txBox="1"/>
          <p:nvPr/>
        </p:nvSpPr>
        <p:spPr>
          <a:xfrm>
            <a:off x="625642" y="192505"/>
            <a:ext cx="11044990" cy="584775"/>
          </a:xfrm>
          <a:prstGeom prst="rect">
            <a:avLst/>
          </a:prstGeom>
          <a:noFill/>
        </p:spPr>
        <p:txBody>
          <a:bodyPr wrap="square" rtlCol="0">
            <a:spAutoFit/>
          </a:bodyPr>
          <a:lstStyle/>
          <a:p>
            <a:r>
              <a:rPr lang="en-US" sz="3200" dirty="0" smtClean="0">
                <a:solidFill>
                  <a:schemeClr val="bg1"/>
                </a:solidFill>
                <a:latin typeface="Cambria" panose="02040503050406030204" pitchFamily="18" charset="0"/>
              </a:rPr>
              <a:t>Example #2)</a:t>
            </a:r>
            <a:endParaRPr lang="en-US" sz="3200" dirty="0">
              <a:solidFill>
                <a:schemeClr val="bg1"/>
              </a:solidFill>
              <a:latin typeface="Cambria" panose="02040503050406030204" pitchFamily="18" charset="0"/>
            </a:endParaRPr>
          </a:p>
        </p:txBody>
      </p:sp>
    </p:spTree>
    <p:extLst>
      <p:ext uri="{BB962C8B-B14F-4D97-AF65-F5344CB8AC3E}">
        <p14:creationId xmlns:p14="http://schemas.microsoft.com/office/powerpoint/2010/main" val="18130483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smtClean="0">
                <a:solidFill>
                  <a:schemeClr val="bg1"/>
                </a:solidFill>
                <a:latin typeface="Cambria" panose="02040503050406030204" pitchFamily="18" charset="0"/>
              </a:rPr>
              <a:t>Solution #2) First Attempt</a:t>
            </a:r>
            <a:endParaRPr lang="en-US" sz="3200" dirty="0">
              <a:solidFill>
                <a:schemeClr val="bg1"/>
              </a:solidFill>
              <a:latin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19</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Making Capital Investment Decision</a:t>
            </a:r>
          </a:p>
        </p:txBody>
      </p:sp>
      <p:sp>
        <p:nvSpPr>
          <p:cNvPr id="9" name="Rectangle 3"/>
          <p:cNvSpPr txBox="1">
            <a:spLocks noChangeArrowheads="1"/>
          </p:cNvSpPr>
          <p:nvPr/>
        </p:nvSpPr>
        <p:spPr>
          <a:xfrm>
            <a:off x="8829724" y="1244457"/>
            <a:ext cx="3353439" cy="499497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Wingdings" panose="05000000000000000000" pitchFamily="2" charset="2"/>
              <a:buNone/>
            </a:pPr>
            <a:r>
              <a:rPr lang="en-US" altLang="en-US" sz="2400" b="1" dirty="0" smtClean="0">
                <a:latin typeface="Times New Roman" panose="02020603050405020304" pitchFamily="18" charset="0"/>
                <a:ea typeface="ＭＳ Ｐゴシック" panose="020B0600070205080204" pitchFamily="34" charset="-128"/>
              </a:rPr>
              <a:t>At first glance, the Cheapskate cleaner has a higher NPV.</a:t>
            </a:r>
          </a:p>
          <a:p>
            <a:pPr marL="342900" indent="-342900"/>
            <a:r>
              <a:rPr lang="en-US" altLang="en-US" sz="2400" dirty="0">
                <a:latin typeface="Times New Roman" panose="02020603050405020304" pitchFamily="18" charset="0"/>
                <a:ea typeface="ＭＳ Ｐゴシック" panose="020B0600070205080204" pitchFamily="34" charset="-128"/>
              </a:rPr>
              <a:t>This overlooks the fact that the Cadillac cleaner lasts twice as long.</a:t>
            </a:r>
          </a:p>
          <a:p>
            <a:pPr marL="342900" indent="-342900"/>
            <a:r>
              <a:rPr lang="en-US" altLang="en-US" sz="2400" dirty="0">
                <a:latin typeface="Times New Roman" panose="02020603050405020304" pitchFamily="18" charset="0"/>
                <a:ea typeface="ＭＳ Ｐゴシック" panose="020B0600070205080204" pitchFamily="34" charset="-128"/>
              </a:rPr>
              <a:t>When we incorporate the difference in lives, the Cadillac cleaner is actually cheaper (i.e., has a higher NPV).</a:t>
            </a:r>
          </a:p>
          <a:p>
            <a:pPr marL="342900" indent="-342900">
              <a:buFont typeface="Wingdings" panose="05000000000000000000" pitchFamily="2" charset="2"/>
              <a:buNone/>
            </a:pPr>
            <a:endParaRPr lang="en-US" altLang="en-US" sz="2400" dirty="0" smtClean="0">
              <a:latin typeface="Times New Roman" panose="02020603050405020304" pitchFamily="18" charset="0"/>
              <a:ea typeface="ＭＳ Ｐゴシック" panose="020B0600070205080204" pitchFamily="34" charset="-128"/>
            </a:endParaRPr>
          </a:p>
        </p:txBody>
      </p:sp>
      <p:sp>
        <p:nvSpPr>
          <p:cNvPr id="11" name="Text Box 4"/>
          <p:cNvSpPr txBox="1">
            <a:spLocks noChangeArrowheads="1"/>
          </p:cNvSpPr>
          <p:nvPr/>
        </p:nvSpPr>
        <p:spPr bwMode="auto">
          <a:xfrm>
            <a:off x="1701849" y="3585076"/>
            <a:ext cx="914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en-US" altLang="en-US" sz="2800">
                <a:solidFill>
                  <a:srgbClr val="644A1A"/>
                </a:solidFill>
                <a:cs typeface="Times New Roman" panose="02020603050405020304" pitchFamily="18" charset="0"/>
              </a:rPr>
              <a:t>10</a:t>
            </a:r>
          </a:p>
        </p:txBody>
      </p:sp>
      <p:sp>
        <p:nvSpPr>
          <p:cNvPr id="12" name="Text Box 5"/>
          <p:cNvSpPr txBox="1">
            <a:spLocks noChangeArrowheads="1"/>
          </p:cNvSpPr>
          <p:nvPr/>
        </p:nvSpPr>
        <p:spPr bwMode="auto">
          <a:xfrm>
            <a:off x="1701849" y="2784976"/>
            <a:ext cx="914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en-US" altLang="en-US" sz="2400">
                <a:solidFill>
                  <a:srgbClr val="644A1A"/>
                </a:solidFill>
              </a:rPr>
              <a:t>–</a:t>
            </a:r>
            <a:r>
              <a:rPr lang="en-US" altLang="en-US" sz="2800">
                <a:solidFill>
                  <a:srgbClr val="644A1A"/>
                </a:solidFill>
                <a:cs typeface="Times New Roman" panose="02020603050405020304" pitchFamily="18" charset="0"/>
              </a:rPr>
              <a:t>100</a:t>
            </a:r>
          </a:p>
        </p:txBody>
      </p:sp>
      <p:sp>
        <p:nvSpPr>
          <p:cNvPr id="13" name="Text Box 6"/>
          <p:cNvSpPr txBox="1">
            <a:spLocks noChangeArrowheads="1"/>
          </p:cNvSpPr>
          <p:nvPr/>
        </p:nvSpPr>
        <p:spPr bwMode="auto">
          <a:xfrm>
            <a:off x="1701849" y="5185276"/>
            <a:ext cx="167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en-US" altLang="en-US" sz="2400">
                <a:solidFill>
                  <a:srgbClr val="644A1A"/>
                </a:solidFill>
              </a:rPr>
              <a:t>–4,614.46</a:t>
            </a:r>
            <a:endParaRPr lang="en-US" altLang="en-US" sz="2800">
              <a:solidFill>
                <a:srgbClr val="FF0000"/>
              </a:solidFill>
            </a:endParaRPr>
          </a:p>
        </p:txBody>
      </p:sp>
      <p:sp>
        <p:nvSpPr>
          <p:cNvPr id="14" name="Text Box 7"/>
          <p:cNvSpPr txBox="1">
            <a:spLocks noChangeArrowheads="1"/>
          </p:cNvSpPr>
          <p:nvPr/>
        </p:nvSpPr>
        <p:spPr bwMode="auto">
          <a:xfrm>
            <a:off x="1701849" y="1984876"/>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en-US" altLang="en-US">
                <a:solidFill>
                  <a:srgbClr val="644A1A"/>
                </a:solidFill>
              </a:rPr>
              <a:t>–</a:t>
            </a:r>
            <a:r>
              <a:rPr lang="en-US" altLang="en-US"/>
              <a:t> </a:t>
            </a:r>
            <a:r>
              <a:rPr lang="en-US" altLang="en-US" sz="2800">
                <a:solidFill>
                  <a:srgbClr val="644A1A"/>
                </a:solidFill>
                <a:cs typeface="Times New Roman" panose="02020603050405020304" pitchFamily="18" charset="0"/>
              </a:rPr>
              <a:t>4,000</a:t>
            </a:r>
          </a:p>
        </p:txBody>
      </p:sp>
      <p:grpSp>
        <p:nvGrpSpPr>
          <p:cNvPr id="15" name="Group 8"/>
          <p:cNvGrpSpPr>
            <a:grpSpLocks/>
          </p:cNvGrpSpPr>
          <p:nvPr/>
        </p:nvGrpSpPr>
        <p:grpSpPr bwMode="auto">
          <a:xfrm>
            <a:off x="406449" y="1984876"/>
            <a:ext cx="914400" cy="3670300"/>
            <a:chOff x="576" y="1584"/>
            <a:chExt cx="576" cy="2312"/>
          </a:xfrm>
        </p:grpSpPr>
        <p:sp>
          <p:nvSpPr>
            <p:cNvPr id="16" name="Text Box 9"/>
            <p:cNvSpPr txBox="1">
              <a:spLocks noChangeArrowheads="1"/>
            </p:cNvSpPr>
            <p:nvPr/>
          </p:nvSpPr>
          <p:spPr bwMode="auto">
            <a:xfrm>
              <a:off x="576" y="2088"/>
              <a:ext cx="576" cy="296"/>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p:spPr>
          <p:txBody>
            <a:bodyPr>
              <a:spAutoFit/>
            </a:bodyP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en-US" altLang="en-US" sz="2400">
                  <a:solidFill>
                    <a:schemeClr val="accent1"/>
                  </a:solidFill>
                </a:rPr>
                <a:t>CF1</a:t>
              </a:r>
            </a:p>
          </p:txBody>
        </p:sp>
        <p:sp>
          <p:nvSpPr>
            <p:cNvPr id="17" name="Text Box 10"/>
            <p:cNvSpPr txBox="1">
              <a:spLocks noChangeArrowheads="1"/>
            </p:cNvSpPr>
            <p:nvPr/>
          </p:nvSpPr>
          <p:spPr bwMode="auto">
            <a:xfrm>
              <a:off x="576" y="2592"/>
              <a:ext cx="576" cy="296"/>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p:spPr>
          <p:txBody>
            <a:bodyPr>
              <a:spAutoFit/>
            </a:bodyP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en-US" altLang="en-US" sz="2400" dirty="0" smtClean="0">
                  <a:solidFill>
                    <a:schemeClr val="accent1"/>
                  </a:solidFill>
                </a:rPr>
                <a:t>F1/N</a:t>
              </a:r>
              <a:endParaRPr lang="en-US" altLang="en-US" sz="2400" dirty="0">
                <a:solidFill>
                  <a:schemeClr val="accent1"/>
                </a:solidFill>
              </a:endParaRPr>
            </a:p>
          </p:txBody>
        </p:sp>
        <p:sp>
          <p:nvSpPr>
            <p:cNvPr id="18" name="Text Box 11"/>
            <p:cNvSpPr txBox="1">
              <a:spLocks noChangeArrowheads="1"/>
            </p:cNvSpPr>
            <p:nvPr/>
          </p:nvSpPr>
          <p:spPr bwMode="auto">
            <a:xfrm>
              <a:off x="576" y="1584"/>
              <a:ext cx="576" cy="296"/>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p:spPr>
          <p:txBody>
            <a:bodyPr>
              <a:spAutoFit/>
            </a:bodyP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en-US" altLang="en-US" sz="2400">
                  <a:solidFill>
                    <a:schemeClr val="accent1"/>
                  </a:solidFill>
                </a:rPr>
                <a:t>CF0</a:t>
              </a:r>
            </a:p>
          </p:txBody>
        </p:sp>
        <p:sp>
          <p:nvSpPr>
            <p:cNvPr id="19" name="Text Box 12"/>
            <p:cNvSpPr txBox="1">
              <a:spLocks noChangeArrowheads="1"/>
            </p:cNvSpPr>
            <p:nvPr/>
          </p:nvSpPr>
          <p:spPr bwMode="auto">
            <a:xfrm>
              <a:off x="576" y="3096"/>
              <a:ext cx="576" cy="296"/>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p:spPr>
          <p:txBody>
            <a:bodyPr>
              <a:spAutoFit/>
            </a:bodyP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en-US" altLang="en-US" sz="2400">
                  <a:solidFill>
                    <a:schemeClr val="accent1"/>
                  </a:solidFill>
                </a:rPr>
                <a:t>I</a:t>
              </a:r>
            </a:p>
          </p:txBody>
        </p:sp>
        <p:sp>
          <p:nvSpPr>
            <p:cNvPr id="20" name="Text Box 13"/>
            <p:cNvSpPr txBox="1">
              <a:spLocks noChangeArrowheads="1"/>
            </p:cNvSpPr>
            <p:nvPr/>
          </p:nvSpPr>
          <p:spPr bwMode="auto">
            <a:xfrm>
              <a:off x="576" y="3600"/>
              <a:ext cx="576" cy="296"/>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p:spPr>
          <p:txBody>
            <a:bodyPr>
              <a:spAutoFit/>
            </a:bodyP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en-US" altLang="en-US" sz="2400">
                  <a:solidFill>
                    <a:schemeClr val="accent1"/>
                  </a:solidFill>
                </a:rPr>
                <a:t>NPV</a:t>
              </a:r>
            </a:p>
          </p:txBody>
        </p:sp>
      </p:grpSp>
      <p:sp>
        <p:nvSpPr>
          <p:cNvPr id="21" name="Text Box 14"/>
          <p:cNvSpPr txBox="1">
            <a:spLocks noChangeArrowheads="1"/>
          </p:cNvSpPr>
          <p:nvPr/>
        </p:nvSpPr>
        <p:spPr bwMode="auto">
          <a:xfrm>
            <a:off x="1701849" y="4361364"/>
            <a:ext cx="914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en-US" altLang="en-US" sz="2800">
                <a:solidFill>
                  <a:srgbClr val="644A1A"/>
                </a:solidFill>
                <a:cs typeface="Times New Roman" panose="02020603050405020304" pitchFamily="18" charset="0"/>
              </a:rPr>
              <a:t>10</a:t>
            </a:r>
          </a:p>
        </p:txBody>
      </p:sp>
      <p:sp>
        <p:nvSpPr>
          <p:cNvPr id="22" name="Text Box 15"/>
          <p:cNvSpPr txBox="1">
            <a:spLocks noChangeArrowheads="1"/>
          </p:cNvSpPr>
          <p:nvPr/>
        </p:nvSpPr>
        <p:spPr bwMode="auto">
          <a:xfrm>
            <a:off x="6045249" y="3585076"/>
            <a:ext cx="914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en-US" altLang="en-US" sz="2800">
                <a:solidFill>
                  <a:srgbClr val="644A1A"/>
                </a:solidFill>
                <a:cs typeface="Times New Roman" panose="02020603050405020304" pitchFamily="18" charset="0"/>
              </a:rPr>
              <a:t>5</a:t>
            </a:r>
          </a:p>
        </p:txBody>
      </p:sp>
      <p:sp>
        <p:nvSpPr>
          <p:cNvPr id="23" name="Text Box 16"/>
          <p:cNvSpPr txBox="1">
            <a:spLocks noChangeArrowheads="1"/>
          </p:cNvSpPr>
          <p:nvPr/>
        </p:nvSpPr>
        <p:spPr bwMode="auto">
          <a:xfrm>
            <a:off x="6045249" y="2784976"/>
            <a:ext cx="914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en-US" altLang="en-US" sz="2800">
                <a:solidFill>
                  <a:srgbClr val="644A1A"/>
                </a:solidFill>
                <a:cs typeface="Times New Roman" panose="02020603050405020304" pitchFamily="18" charset="0"/>
              </a:rPr>
              <a:t>–500</a:t>
            </a:r>
          </a:p>
        </p:txBody>
      </p:sp>
      <p:sp>
        <p:nvSpPr>
          <p:cNvPr id="24" name="Text Box 17"/>
          <p:cNvSpPr txBox="1">
            <a:spLocks noChangeArrowheads="1"/>
          </p:cNvSpPr>
          <p:nvPr/>
        </p:nvSpPr>
        <p:spPr bwMode="auto">
          <a:xfrm>
            <a:off x="6045249" y="5185276"/>
            <a:ext cx="167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en-US" altLang="en-US" sz="2400">
                <a:solidFill>
                  <a:srgbClr val="644A1A"/>
                </a:solidFill>
              </a:rPr>
              <a:t>–2,895.39</a:t>
            </a:r>
            <a:endParaRPr lang="en-US" altLang="en-US" sz="2800">
              <a:solidFill>
                <a:srgbClr val="FF0000"/>
              </a:solidFill>
            </a:endParaRPr>
          </a:p>
        </p:txBody>
      </p:sp>
      <p:sp>
        <p:nvSpPr>
          <p:cNvPr id="25" name="Text Box 18"/>
          <p:cNvSpPr txBox="1">
            <a:spLocks noChangeArrowheads="1"/>
          </p:cNvSpPr>
          <p:nvPr/>
        </p:nvSpPr>
        <p:spPr bwMode="auto">
          <a:xfrm>
            <a:off x="6045249" y="1984876"/>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en-US" altLang="en-US" sz="2800">
                <a:solidFill>
                  <a:srgbClr val="644A1A"/>
                </a:solidFill>
                <a:cs typeface="Times New Roman" panose="02020603050405020304" pitchFamily="18" charset="0"/>
              </a:rPr>
              <a:t>–1,000</a:t>
            </a:r>
          </a:p>
        </p:txBody>
      </p:sp>
      <p:grpSp>
        <p:nvGrpSpPr>
          <p:cNvPr id="26" name="Group 19"/>
          <p:cNvGrpSpPr>
            <a:grpSpLocks/>
          </p:cNvGrpSpPr>
          <p:nvPr/>
        </p:nvGrpSpPr>
        <p:grpSpPr bwMode="auto">
          <a:xfrm>
            <a:off x="4749849" y="1984876"/>
            <a:ext cx="914400" cy="3670300"/>
            <a:chOff x="576" y="1584"/>
            <a:chExt cx="576" cy="2312"/>
          </a:xfrm>
        </p:grpSpPr>
        <p:sp>
          <p:nvSpPr>
            <p:cNvPr id="27" name="Text Box 20"/>
            <p:cNvSpPr txBox="1">
              <a:spLocks noChangeArrowheads="1"/>
            </p:cNvSpPr>
            <p:nvPr/>
          </p:nvSpPr>
          <p:spPr bwMode="auto">
            <a:xfrm>
              <a:off x="576" y="2088"/>
              <a:ext cx="576" cy="296"/>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p:spPr>
          <p:txBody>
            <a:bodyPr>
              <a:spAutoFit/>
            </a:bodyP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en-US" altLang="en-US" sz="2400">
                  <a:solidFill>
                    <a:schemeClr val="accent1"/>
                  </a:solidFill>
                </a:rPr>
                <a:t>CF1</a:t>
              </a:r>
            </a:p>
          </p:txBody>
        </p:sp>
        <p:sp>
          <p:nvSpPr>
            <p:cNvPr id="28" name="Text Box 21"/>
            <p:cNvSpPr txBox="1">
              <a:spLocks noChangeArrowheads="1"/>
            </p:cNvSpPr>
            <p:nvPr/>
          </p:nvSpPr>
          <p:spPr bwMode="auto">
            <a:xfrm>
              <a:off x="576" y="2592"/>
              <a:ext cx="576" cy="296"/>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p:spPr>
          <p:txBody>
            <a:bodyPr>
              <a:spAutoFit/>
            </a:bodyP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en-US" altLang="en-US" sz="2400" dirty="0" smtClean="0">
                  <a:solidFill>
                    <a:schemeClr val="accent1"/>
                  </a:solidFill>
                </a:rPr>
                <a:t>F1/N</a:t>
              </a:r>
              <a:endParaRPr lang="en-US" altLang="en-US" sz="2400" dirty="0">
                <a:solidFill>
                  <a:schemeClr val="accent1"/>
                </a:solidFill>
              </a:endParaRPr>
            </a:p>
          </p:txBody>
        </p:sp>
        <p:sp>
          <p:nvSpPr>
            <p:cNvPr id="29" name="Text Box 22"/>
            <p:cNvSpPr txBox="1">
              <a:spLocks noChangeArrowheads="1"/>
            </p:cNvSpPr>
            <p:nvPr/>
          </p:nvSpPr>
          <p:spPr bwMode="auto">
            <a:xfrm>
              <a:off x="576" y="1584"/>
              <a:ext cx="576" cy="296"/>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p:spPr>
          <p:txBody>
            <a:bodyPr>
              <a:spAutoFit/>
            </a:bodyP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en-US" altLang="en-US" sz="2400">
                  <a:solidFill>
                    <a:schemeClr val="accent1"/>
                  </a:solidFill>
                </a:rPr>
                <a:t>CF0</a:t>
              </a:r>
            </a:p>
          </p:txBody>
        </p:sp>
        <p:sp>
          <p:nvSpPr>
            <p:cNvPr id="30" name="Text Box 23"/>
            <p:cNvSpPr txBox="1">
              <a:spLocks noChangeArrowheads="1"/>
            </p:cNvSpPr>
            <p:nvPr/>
          </p:nvSpPr>
          <p:spPr bwMode="auto">
            <a:xfrm>
              <a:off x="576" y="3096"/>
              <a:ext cx="576" cy="296"/>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p:spPr>
          <p:txBody>
            <a:bodyPr>
              <a:spAutoFit/>
            </a:bodyP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en-US" altLang="en-US" sz="2400">
                  <a:solidFill>
                    <a:schemeClr val="accent1"/>
                  </a:solidFill>
                </a:rPr>
                <a:t>I</a:t>
              </a:r>
            </a:p>
          </p:txBody>
        </p:sp>
        <p:sp>
          <p:nvSpPr>
            <p:cNvPr id="31" name="Text Box 24"/>
            <p:cNvSpPr txBox="1">
              <a:spLocks noChangeArrowheads="1"/>
            </p:cNvSpPr>
            <p:nvPr/>
          </p:nvSpPr>
          <p:spPr bwMode="auto">
            <a:xfrm>
              <a:off x="576" y="3600"/>
              <a:ext cx="576" cy="296"/>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p:spPr>
          <p:txBody>
            <a:bodyPr>
              <a:spAutoFit/>
            </a:bodyP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en-US" altLang="en-US" sz="2400" dirty="0">
                  <a:solidFill>
                    <a:schemeClr val="accent1"/>
                  </a:solidFill>
                </a:rPr>
                <a:t>NPV</a:t>
              </a:r>
            </a:p>
          </p:txBody>
        </p:sp>
      </p:grpSp>
      <p:sp>
        <p:nvSpPr>
          <p:cNvPr id="32" name="Text Box 25"/>
          <p:cNvSpPr txBox="1">
            <a:spLocks noChangeArrowheads="1"/>
          </p:cNvSpPr>
          <p:nvPr/>
        </p:nvSpPr>
        <p:spPr bwMode="auto">
          <a:xfrm>
            <a:off x="6045249" y="4361364"/>
            <a:ext cx="914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en-US" altLang="en-US" sz="2800">
                <a:solidFill>
                  <a:srgbClr val="644A1A"/>
                </a:solidFill>
                <a:cs typeface="Times New Roman" panose="02020603050405020304" pitchFamily="18" charset="0"/>
              </a:rPr>
              <a:t>10</a:t>
            </a:r>
          </a:p>
        </p:txBody>
      </p:sp>
      <p:grpSp>
        <p:nvGrpSpPr>
          <p:cNvPr id="33" name="Group 26"/>
          <p:cNvGrpSpPr>
            <a:grpSpLocks/>
          </p:cNvGrpSpPr>
          <p:nvPr/>
        </p:nvGrpSpPr>
        <p:grpSpPr bwMode="auto">
          <a:xfrm>
            <a:off x="371524" y="1222876"/>
            <a:ext cx="8264525" cy="533400"/>
            <a:chOff x="528" y="1104"/>
            <a:chExt cx="5206" cy="336"/>
          </a:xfrm>
        </p:grpSpPr>
        <p:sp>
          <p:nvSpPr>
            <p:cNvPr id="34" name="Text Box 27"/>
            <p:cNvSpPr txBox="1">
              <a:spLocks noChangeArrowheads="1"/>
            </p:cNvSpPr>
            <p:nvPr/>
          </p:nvSpPr>
          <p:spPr bwMode="auto">
            <a:xfrm>
              <a:off x="528" y="1104"/>
              <a:ext cx="220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pPr>
              <a:r>
                <a:rPr lang="en-US" altLang="en-US" sz="2800"/>
                <a:t>Cadillac Air Cleaner</a:t>
              </a:r>
            </a:p>
          </p:txBody>
        </p:sp>
        <p:sp>
          <p:nvSpPr>
            <p:cNvPr id="35" name="Text Box 28"/>
            <p:cNvSpPr txBox="1">
              <a:spLocks noChangeArrowheads="1"/>
            </p:cNvSpPr>
            <p:nvPr/>
          </p:nvSpPr>
          <p:spPr bwMode="auto">
            <a:xfrm>
              <a:off x="3360" y="1104"/>
              <a:ext cx="237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pPr>
              <a:r>
                <a:rPr lang="en-US" altLang="en-US" sz="2800"/>
                <a:t>Cheapskate Air Cleaner</a:t>
              </a:r>
            </a:p>
          </p:txBody>
        </p:sp>
        <p:sp>
          <p:nvSpPr>
            <p:cNvPr id="36" name="Line 29"/>
            <p:cNvSpPr>
              <a:spLocks noChangeShapeType="1"/>
            </p:cNvSpPr>
            <p:nvPr/>
          </p:nvSpPr>
          <p:spPr bwMode="auto">
            <a:xfrm>
              <a:off x="576" y="1440"/>
              <a:ext cx="5040" cy="0"/>
            </a:xfrm>
            <a:prstGeom prst="line">
              <a:avLst/>
            </a:prstGeom>
            <a:noFill/>
            <a:ln w="57150" cap="sq" cmpd="thinThick">
              <a:solidFill>
                <a:srgbClr val="7C4818"/>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Tree>
    <p:extLst>
      <p:ext uri="{BB962C8B-B14F-4D97-AF65-F5344CB8AC3E}">
        <p14:creationId xmlns:p14="http://schemas.microsoft.com/office/powerpoint/2010/main" val="1494020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1000"/>
                                        <p:tgtEl>
                                          <p:spTgt spid="11"/>
                                        </p:tgtEl>
                                      </p:cBhvr>
                                    </p:animEffect>
                                    <p:anim calcmode="lin" valueType="num">
                                      <p:cBhvr>
                                        <p:cTn id="16" dur="1000" fill="hold"/>
                                        <p:tgtEl>
                                          <p:spTgt spid="11"/>
                                        </p:tgtEl>
                                        <p:attrNameLst>
                                          <p:attrName>ppt_x</p:attrName>
                                        </p:attrNameLst>
                                      </p:cBhvr>
                                      <p:tavLst>
                                        <p:tav tm="0">
                                          <p:val>
                                            <p:strVal val="#ppt_x"/>
                                          </p:val>
                                        </p:tav>
                                        <p:tav tm="100000">
                                          <p:val>
                                            <p:strVal val="#ppt_x"/>
                                          </p:val>
                                        </p:tav>
                                      </p:tavLst>
                                    </p:anim>
                                    <p:anim calcmode="lin" valueType="num">
                                      <p:cBhvr>
                                        <p:cTn id="17" dur="1000" fill="hold"/>
                                        <p:tgtEl>
                                          <p:spTgt spid="11"/>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1000"/>
                                        <p:tgtEl>
                                          <p:spTgt spid="12"/>
                                        </p:tgtEl>
                                      </p:cBhvr>
                                    </p:animEffect>
                                    <p:anim calcmode="lin" valueType="num">
                                      <p:cBhvr>
                                        <p:cTn id="21" dur="1000" fill="hold"/>
                                        <p:tgtEl>
                                          <p:spTgt spid="12"/>
                                        </p:tgtEl>
                                        <p:attrNameLst>
                                          <p:attrName>ppt_x</p:attrName>
                                        </p:attrNameLst>
                                      </p:cBhvr>
                                      <p:tavLst>
                                        <p:tav tm="0">
                                          <p:val>
                                            <p:strVal val="#ppt_x"/>
                                          </p:val>
                                        </p:tav>
                                        <p:tav tm="100000">
                                          <p:val>
                                            <p:strVal val="#ppt_x"/>
                                          </p:val>
                                        </p:tav>
                                      </p:tavLst>
                                    </p:anim>
                                    <p:anim calcmode="lin" valueType="num">
                                      <p:cBhvr>
                                        <p:cTn id="22" dur="1000" fill="hold"/>
                                        <p:tgtEl>
                                          <p:spTgt spid="12"/>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1000"/>
                                        <p:tgtEl>
                                          <p:spTgt spid="14"/>
                                        </p:tgtEl>
                                      </p:cBhvr>
                                    </p:animEffect>
                                    <p:anim calcmode="lin" valueType="num">
                                      <p:cBhvr>
                                        <p:cTn id="26" dur="1000" fill="hold"/>
                                        <p:tgtEl>
                                          <p:spTgt spid="14"/>
                                        </p:tgtEl>
                                        <p:attrNameLst>
                                          <p:attrName>ppt_x</p:attrName>
                                        </p:attrNameLst>
                                      </p:cBhvr>
                                      <p:tavLst>
                                        <p:tav tm="0">
                                          <p:val>
                                            <p:strVal val="#ppt_x"/>
                                          </p:val>
                                        </p:tav>
                                        <p:tav tm="100000">
                                          <p:val>
                                            <p:strVal val="#ppt_x"/>
                                          </p:val>
                                        </p:tav>
                                      </p:tavLst>
                                    </p:anim>
                                    <p:anim calcmode="lin" valueType="num">
                                      <p:cBhvr>
                                        <p:cTn id="27" dur="1000" fill="hold"/>
                                        <p:tgtEl>
                                          <p:spTgt spid="14"/>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fade">
                                      <p:cBhvr>
                                        <p:cTn id="30" dur="1000"/>
                                        <p:tgtEl>
                                          <p:spTgt spid="21"/>
                                        </p:tgtEl>
                                      </p:cBhvr>
                                    </p:animEffect>
                                    <p:anim calcmode="lin" valueType="num">
                                      <p:cBhvr>
                                        <p:cTn id="31" dur="1000" fill="hold"/>
                                        <p:tgtEl>
                                          <p:spTgt spid="21"/>
                                        </p:tgtEl>
                                        <p:attrNameLst>
                                          <p:attrName>ppt_x</p:attrName>
                                        </p:attrNameLst>
                                      </p:cBhvr>
                                      <p:tavLst>
                                        <p:tav tm="0">
                                          <p:val>
                                            <p:strVal val="#ppt_x"/>
                                          </p:val>
                                        </p:tav>
                                        <p:tav tm="100000">
                                          <p:val>
                                            <p:strVal val="#ppt_x"/>
                                          </p:val>
                                        </p:tav>
                                      </p:tavLst>
                                    </p:anim>
                                    <p:anim calcmode="lin" valueType="num">
                                      <p:cBhvr>
                                        <p:cTn id="32"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fade">
                                      <p:cBhvr>
                                        <p:cTn id="45" dur="1000"/>
                                        <p:tgtEl>
                                          <p:spTgt spid="22"/>
                                        </p:tgtEl>
                                      </p:cBhvr>
                                    </p:animEffect>
                                    <p:anim calcmode="lin" valueType="num">
                                      <p:cBhvr>
                                        <p:cTn id="46" dur="1000" fill="hold"/>
                                        <p:tgtEl>
                                          <p:spTgt spid="22"/>
                                        </p:tgtEl>
                                        <p:attrNameLst>
                                          <p:attrName>ppt_x</p:attrName>
                                        </p:attrNameLst>
                                      </p:cBhvr>
                                      <p:tavLst>
                                        <p:tav tm="0">
                                          <p:val>
                                            <p:strVal val="#ppt_x"/>
                                          </p:val>
                                        </p:tav>
                                        <p:tav tm="100000">
                                          <p:val>
                                            <p:strVal val="#ppt_x"/>
                                          </p:val>
                                        </p:tav>
                                      </p:tavLst>
                                    </p:anim>
                                    <p:anim calcmode="lin" valueType="num">
                                      <p:cBhvr>
                                        <p:cTn id="47" dur="1000" fill="hold"/>
                                        <p:tgtEl>
                                          <p:spTgt spid="22"/>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23"/>
                                        </p:tgtEl>
                                        <p:attrNameLst>
                                          <p:attrName>style.visibility</p:attrName>
                                        </p:attrNameLst>
                                      </p:cBhvr>
                                      <p:to>
                                        <p:strVal val="visible"/>
                                      </p:to>
                                    </p:set>
                                    <p:animEffect transition="in" filter="fade">
                                      <p:cBhvr>
                                        <p:cTn id="50" dur="1000"/>
                                        <p:tgtEl>
                                          <p:spTgt spid="23"/>
                                        </p:tgtEl>
                                      </p:cBhvr>
                                    </p:animEffect>
                                    <p:anim calcmode="lin" valueType="num">
                                      <p:cBhvr>
                                        <p:cTn id="51" dur="1000" fill="hold"/>
                                        <p:tgtEl>
                                          <p:spTgt spid="23"/>
                                        </p:tgtEl>
                                        <p:attrNameLst>
                                          <p:attrName>ppt_x</p:attrName>
                                        </p:attrNameLst>
                                      </p:cBhvr>
                                      <p:tavLst>
                                        <p:tav tm="0">
                                          <p:val>
                                            <p:strVal val="#ppt_x"/>
                                          </p:val>
                                        </p:tav>
                                        <p:tav tm="100000">
                                          <p:val>
                                            <p:strVal val="#ppt_x"/>
                                          </p:val>
                                        </p:tav>
                                      </p:tavLst>
                                    </p:anim>
                                    <p:anim calcmode="lin" valueType="num">
                                      <p:cBhvr>
                                        <p:cTn id="52" dur="1000" fill="hold"/>
                                        <p:tgtEl>
                                          <p:spTgt spid="23"/>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fade">
                                      <p:cBhvr>
                                        <p:cTn id="55" dur="1000"/>
                                        <p:tgtEl>
                                          <p:spTgt spid="25"/>
                                        </p:tgtEl>
                                      </p:cBhvr>
                                    </p:animEffect>
                                    <p:anim calcmode="lin" valueType="num">
                                      <p:cBhvr>
                                        <p:cTn id="56" dur="1000" fill="hold"/>
                                        <p:tgtEl>
                                          <p:spTgt spid="25"/>
                                        </p:tgtEl>
                                        <p:attrNameLst>
                                          <p:attrName>ppt_x</p:attrName>
                                        </p:attrNameLst>
                                      </p:cBhvr>
                                      <p:tavLst>
                                        <p:tav tm="0">
                                          <p:val>
                                            <p:strVal val="#ppt_x"/>
                                          </p:val>
                                        </p:tav>
                                        <p:tav tm="100000">
                                          <p:val>
                                            <p:strVal val="#ppt_x"/>
                                          </p:val>
                                        </p:tav>
                                      </p:tavLst>
                                    </p:anim>
                                    <p:anim calcmode="lin" valueType="num">
                                      <p:cBhvr>
                                        <p:cTn id="57" dur="1000" fill="hold"/>
                                        <p:tgtEl>
                                          <p:spTgt spid="25"/>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32"/>
                                        </p:tgtEl>
                                        <p:attrNameLst>
                                          <p:attrName>style.visibility</p:attrName>
                                        </p:attrNameLst>
                                      </p:cBhvr>
                                      <p:to>
                                        <p:strVal val="visible"/>
                                      </p:to>
                                    </p:set>
                                    <p:animEffect transition="in" filter="fade">
                                      <p:cBhvr>
                                        <p:cTn id="60" dur="1000"/>
                                        <p:tgtEl>
                                          <p:spTgt spid="32"/>
                                        </p:tgtEl>
                                      </p:cBhvr>
                                    </p:animEffect>
                                    <p:anim calcmode="lin" valueType="num">
                                      <p:cBhvr>
                                        <p:cTn id="61" dur="1000" fill="hold"/>
                                        <p:tgtEl>
                                          <p:spTgt spid="32"/>
                                        </p:tgtEl>
                                        <p:attrNameLst>
                                          <p:attrName>ppt_x</p:attrName>
                                        </p:attrNameLst>
                                      </p:cBhvr>
                                      <p:tavLst>
                                        <p:tav tm="0">
                                          <p:val>
                                            <p:strVal val="#ppt_x"/>
                                          </p:val>
                                        </p:tav>
                                        <p:tav tm="100000">
                                          <p:val>
                                            <p:strVal val="#ppt_x"/>
                                          </p:val>
                                        </p:tav>
                                      </p:tavLst>
                                    </p:anim>
                                    <p:anim calcmode="lin" valueType="num">
                                      <p:cBhvr>
                                        <p:cTn id="62"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4"/>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grpId="0" nodeType="clickEffect">
                                  <p:stCondLst>
                                    <p:cond delay="0"/>
                                  </p:stCondLst>
                                  <p:childTnLst>
                                    <p:set>
                                      <p:cBhvr>
                                        <p:cTn id="70" dur="1" fill="hold">
                                          <p:stCondLst>
                                            <p:cond delay="0"/>
                                          </p:stCondLst>
                                        </p:cTn>
                                        <p:tgtEl>
                                          <p:spTgt spid="9">
                                            <p:txEl>
                                              <p:pRg st="0" end="0"/>
                                            </p:txEl>
                                          </p:spTgt>
                                        </p:tgtEl>
                                        <p:attrNameLst>
                                          <p:attrName>style.visibility</p:attrName>
                                        </p:attrNameLst>
                                      </p:cBhvr>
                                      <p:to>
                                        <p:strVal val="visible"/>
                                      </p:to>
                                    </p:set>
                                    <p:animEffect transition="in" filter="fade">
                                      <p:cBhvr>
                                        <p:cTn id="71" dur="1000"/>
                                        <p:tgtEl>
                                          <p:spTgt spid="9">
                                            <p:txEl>
                                              <p:pRg st="0" end="0"/>
                                            </p:txEl>
                                          </p:spTgt>
                                        </p:tgtEl>
                                      </p:cBhvr>
                                    </p:animEffect>
                                    <p:anim calcmode="lin" valueType="num">
                                      <p:cBhvr>
                                        <p:cTn id="72"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73"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42" presetClass="entr" presetSubtype="0" fill="hold" grpId="0" nodeType="clickEffect">
                                  <p:stCondLst>
                                    <p:cond delay="0"/>
                                  </p:stCondLst>
                                  <p:childTnLst>
                                    <p:set>
                                      <p:cBhvr>
                                        <p:cTn id="77" dur="1" fill="hold">
                                          <p:stCondLst>
                                            <p:cond delay="0"/>
                                          </p:stCondLst>
                                        </p:cTn>
                                        <p:tgtEl>
                                          <p:spTgt spid="9">
                                            <p:txEl>
                                              <p:pRg st="1" end="1"/>
                                            </p:txEl>
                                          </p:spTgt>
                                        </p:tgtEl>
                                        <p:attrNameLst>
                                          <p:attrName>style.visibility</p:attrName>
                                        </p:attrNameLst>
                                      </p:cBhvr>
                                      <p:to>
                                        <p:strVal val="visible"/>
                                      </p:to>
                                    </p:set>
                                    <p:animEffect transition="in" filter="fade">
                                      <p:cBhvr>
                                        <p:cTn id="78" dur="1000"/>
                                        <p:tgtEl>
                                          <p:spTgt spid="9">
                                            <p:txEl>
                                              <p:pRg st="1" end="1"/>
                                            </p:txEl>
                                          </p:spTgt>
                                        </p:tgtEl>
                                      </p:cBhvr>
                                    </p:animEffect>
                                    <p:anim calcmode="lin" valueType="num">
                                      <p:cBhvr>
                                        <p:cTn id="79"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80"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grpId="0" nodeType="clickEffect">
                                  <p:stCondLst>
                                    <p:cond delay="0"/>
                                  </p:stCondLst>
                                  <p:childTnLst>
                                    <p:set>
                                      <p:cBhvr>
                                        <p:cTn id="84" dur="1" fill="hold">
                                          <p:stCondLst>
                                            <p:cond delay="0"/>
                                          </p:stCondLst>
                                        </p:cTn>
                                        <p:tgtEl>
                                          <p:spTgt spid="9">
                                            <p:txEl>
                                              <p:pRg st="2" end="2"/>
                                            </p:txEl>
                                          </p:spTgt>
                                        </p:tgtEl>
                                        <p:attrNameLst>
                                          <p:attrName>style.visibility</p:attrName>
                                        </p:attrNameLst>
                                      </p:cBhvr>
                                      <p:to>
                                        <p:strVal val="visible"/>
                                      </p:to>
                                    </p:set>
                                    <p:animEffect transition="in" filter="fade">
                                      <p:cBhvr>
                                        <p:cTn id="85" dur="1000"/>
                                        <p:tgtEl>
                                          <p:spTgt spid="9">
                                            <p:txEl>
                                              <p:pRg st="2" end="2"/>
                                            </p:txEl>
                                          </p:spTgt>
                                        </p:tgtEl>
                                      </p:cBhvr>
                                    </p:animEffect>
                                    <p:anim calcmode="lin" valueType="num">
                                      <p:cBhvr>
                                        <p:cTn id="86"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87"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1" grpId="0"/>
      <p:bldP spid="12" grpId="0"/>
      <p:bldP spid="13" grpId="0"/>
      <p:bldP spid="14" grpId="0"/>
      <p:bldP spid="21" grpId="0"/>
      <p:bldP spid="22" grpId="0"/>
      <p:bldP spid="23" grpId="0"/>
      <p:bldP spid="24" grpId="0"/>
      <p:bldP spid="25"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smtClean="0">
                <a:solidFill>
                  <a:schemeClr val="bg1"/>
                </a:solidFill>
                <a:latin typeface="Cambria" panose="02040503050406030204" pitchFamily="18" charset="0"/>
              </a:rPr>
              <a:t>What is “Making Capital </a:t>
            </a:r>
            <a:r>
              <a:rPr lang="en-US" sz="3200" smtClean="0">
                <a:solidFill>
                  <a:schemeClr val="bg1"/>
                </a:solidFill>
                <a:latin typeface="Cambria" panose="02040503050406030204" pitchFamily="18" charset="0"/>
              </a:rPr>
              <a:t>Investment Decision”?</a:t>
            </a:r>
            <a:endParaRPr lang="en-US" sz="3200" dirty="0">
              <a:solidFill>
                <a:schemeClr val="bg1"/>
              </a:solidFill>
              <a:latin typeface="Cambria" panose="02040503050406030204" pitchFamily="18" charset="0"/>
            </a:endParaRPr>
          </a:p>
        </p:txBody>
      </p:sp>
      <p:sp>
        <p:nvSpPr>
          <p:cNvPr id="5" name="Content Placeholder 2"/>
          <p:cNvSpPr txBox="1">
            <a:spLocks/>
          </p:cNvSpPr>
          <p:nvPr/>
        </p:nvSpPr>
        <p:spPr>
          <a:xfrm>
            <a:off x="372978" y="1228725"/>
            <a:ext cx="11514221" cy="506739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buFont typeface="Wingdings" panose="05000000000000000000" pitchFamily="2" charset="2"/>
              <a:buChar char="§"/>
            </a:pPr>
            <a:r>
              <a:rPr lang="en-US" sz="2400" b="1" dirty="0">
                <a:latin typeface="Cambria" panose="02040503050406030204" pitchFamily="18" charset="0"/>
                <a:ea typeface="Cambria" panose="02040503050406030204" pitchFamily="18" charset="0"/>
              </a:rPr>
              <a:t>Does Tesla Really Need a $5 Billion Battery</a:t>
            </a:r>
            <a:r>
              <a:rPr lang="en-US" sz="2400" b="1" dirty="0" smtClean="0">
                <a:latin typeface="Cambria" panose="02040503050406030204" pitchFamily="18" charset="0"/>
                <a:ea typeface="Cambria" panose="02040503050406030204" pitchFamily="18" charset="0"/>
              </a:rPr>
              <a:t>? (</a:t>
            </a:r>
            <a:r>
              <a:rPr lang="en-US" sz="2400" dirty="0">
                <a:hlinkClick r:id="rId3"/>
              </a:rPr>
              <a:t>https://www.wsj.com/articles/does-tesla-really-need-a-5-billion-battery-factory-1396394466</a:t>
            </a:r>
            <a:r>
              <a:rPr lang="en-US" sz="2400" b="1" dirty="0" smtClean="0">
                <a:latin typeface="Cambria" panose="02040503050406030204" pitchFamily="18" charset="0"/>
                <a:ea typeface="Cambria" panose="02040503050406030204" pitchFamily="18" charset="0"/>
              </a:rPr>
              <a:t>)</a:t>
            </a:r>
          </a:p>
          <a:p>
            <a:pPr fontAlgn="base">
              <a:buFont typeface="Wingdings" panose="05000000000000000000" pitchFamily="2" charset="2"/>
              <a:buChar char="§"/>
            </a:pPr>
            <a:endParaRPr lang="en-US" altLang="en-US" sz="2000" dirty="0">
              <a:latin typeface="Cambria" panose="02040503050406030204" pitchFamily="18" charset="0"/>
              <a:ea typeface="Cambria" panose="02040503050406030204" pitchFamily="18" charset="0"/>
            </a:endParaRPr>
          </a:p>
          <a:p>
            <a:pPr lvl="1" algn="just">
              <a:lnSpc>
                <a:spcPct val="100000"/>
              </a:lnSpc>
              <a:spcBef>
                <a:spcPts val="0"/>
              </a:spcBef>
              <a:spcAft>
                <a:spcPts val="200"/>
              </a:spcAft>
              <a:buFont typeface="Wingdings" panose="05000000000000000000" pitchFamily="2" charset="2"/>
              <a:buChar char="§"/>
            </a:pPr>
            <a:r>
              <a:rPr lang="en-US" sz="1600" dirty="0">
                <a:latin typeface="Cambria" panose="02040503050406030204" pitchFamily="18" charset="0"/>
                <a:ea typeface="Cambria" panose="02040503050406030204" pitchFamily="18" charset="0"/>
              </a:rPr>
              <a:t>The plant, dubbed a "</a:t>
            </a:r>
            <a:r>
              <a:rPr lang="en-US" sz="1600" dirty="0" err="1">
                <a:latin typeface="Cambria" panose="02040503050406030204" pitchFamily="18" charset="0"/>
                <a:ea typeface="Cambria" panose="02040503050406030204" pitchFamily="18" charset="0"/>
              </a:rPr>
              <a:t>gigafactory</a:t>
            </a:r>
            <a:r>
              <a:rPr lang="en-US" sz="1600" dirty="0">
                <a:latin typeface="Cambria" panose="02040503050406030204" pitchFamily="18" charset="0"/>
                <a:ea typeface="Cambria" panose="02040503050406030204" pitchFamily="18" charset="0"/>
              </a:rPr>
              <a:t>" by Tesla Chief Executive Elon Musk, would be the world's largest factory by a long shot. Mr. Musk has outlined a proposal to spend $5 billion on it, hiring up to 6,500 workers and creating thousands of ancillary jobs. He compares the undertaking to auto-industry pioneer Henry Ford's early 20th century Rouge complex. It took in iron ore and other raw materials at one end and rolled out completed Model </a:t>
            </a:r>
            <a:r>
              <a:rPr lang="en-US" sz="1600" dirty="0" err="1">
                <a:latin typeface="Cambria" panose="02040503050406030204" pitchFamily="18" charset="0"/>
                <a:ea typeface="Cambria" panose="02040503050406030204" pitchFamily="18" charset="0"/>
              </a:rPr>
              <a:t>Ts</a:t>
            </a:r>
            <a:r>
              <a:rPr lang="en-US" sz="1600" dirty="0">
                <a:latin typeface="Cambria" panose="02040503050406030204" pitchFamily="18" charset="0"/>
                <a:ea typeface="Cambria" panose="02040503050406030204" pitchFamily="18" charset="0"/>
              </a:rPr>
              <a:t> at the other, aiming to control and cut costs at every stage of production</a:t>
            </a:r>
            <a:r>
              <a:rPr lang="en-US" sz="1600" dirty="0" smtClean="0">
                <a:latin typeface="Cambria" panose="02040503050406030204" pitchFamily="18" charset="0"/>
                <a:ea typeface="Cambria" panose="02040503050406030204" pitchFamily="18" charset="0"/>
              </a:rPr>
              <a:t>.</a:t>
            </a:r>
          </a:p>
          <a:p>
            <a:pPr lvl="1" algn="just">
              <a:lnSpc>
                <a:spcPct val="100000"/>
              </a:lnSpc>
              <a:spcBef>
                <a:spcPts val="0"/>
              </a:spcBef>
              <a:spcAft>
                <a:spcPts val="200"/>
              </a:spcAft>
              <a:buFont typeface="Wingdings" panose="05000000000000000000" pitchFamily="2" charset="2"/>
              <a:buChar char="§"/>
            </a:pPr>
            <a:endParaRPr lang="en-US" sz="1600" dirty="0" smtClean="0">
              <a:latin typeface="Cambria" panose="02040503050406030204" pitchFamily="18" charset="0"/>
              <a:ea typeface="Cambria" panose="02040503050406030204" pitchFamily="18" charset="0"/>
            </a:endParaRPr>
          </a:p>
          <a:p>
            <a:pPr lvl="1" algn="just">
              <a:lnSpc>
                <a:spcPct val="100000"/>
              </a:lnSpc>
              <a:spcBef>
                <a:spcPts val="0"/>
              </a:spcBef>
              <a:spcAft>
                <a:spcPts val="200"/>
              </a:spcAft>
              <a:buFont typeface="Wingdings" panose="05000000000000000000" pitchFamily="2" charset="2"/>
              <a:buChar char="§"/>
            </a:pPr>
            <a:r>
              <a:rPr lang="en-US" sz="1600" dirty="0"/>
              <a:t>Reducing battery costs is critical for Tesla's forthcoming mass-market car, which is referred to as the Gen III and is expected to have a starting price of around $35,000</a:t>
            </a:r>
            <a:r>
              <a:rPr lang="en-US" sz="1600" dirty="0" smtClean="0"/>
              <a:t>.</a:t>
            </a:r>
          </a:p>
          <a:p>
            <a:pPr lvl="1" algn="just">
              <a:lnSpc>
                <a:spcPct val="100000"/>
              </a:lnSpc>
              <a:spcBef>
                <a:spcPts val="0"/>
              </a:spcBef>
              <a:spcAft>
                <a:spcPts val="200"/>
              </a:spcAft>
              <a:buFont typeface="Wingdings" panose="05000000000000000000" pitchFamily="2" charset="2"/>
              <a:buChar char="§"/>
            </a:pPr>
            <a:endParaRPr lang="en-US" sz="1600" dirty="0" smtClean="0"/>
          </a:p>
          <a:p>
            <a:pPr lvl="1" algn="just">
              <a:lnSpc>
                <a:spcPct val="100000"/>
              </a:lnSpc>
              <a:spcBef>
                <a:spcPts val="0"/>
              </a:spcBef>
              <a:spcAft>
                <a:spcPts val="200"/>
              </a:spcAft>
              <a:buFont typeface="Wingdings" panose="05000000000000000000" pitchFamily="2" charset="2"/>
              <a:buChar char="§"/>
            </a:pPr>
            <a:r>
              <a:rPr lang="en-US" sz="1600" dirty="0"/>
              <a:t>Sam Jaffe, a battery consultant with Navigant Research, says the companies he consults for don't understand why Tesla would build such a large factory. Tesla may want to make 35 gigawatt hours of cells a year, they say, but battery makers </a:t>
            </a:r>
            <a:r>
              <a:rPr lang="en-US" sz="1600" dirty="0" smtClean="0"/>
              <a:t>maintain </a:t>
            </a:r>
            <a:r>
              <a:rPr lang="en-US" sz="1600" dirty="0"/>
              <a:t>the benefits of scale disappear at about one gigawatt hour of capacity.</a:t>
            </a:r>
            <a:endParaRPr lang="en-US" sz="1600" dirty="0" smtClean="0"/>
          </a:p>
          <a:p>
            <a:pPr lvl="1" algn="just">
              <a:lnSpc>
                <a:spcPct val="100000"/>
              </a:lnSpc>
              <a:spcBef>
                <a:spcPts val="0"/>
              </a:spcBef>
              <a:spcAft>
                <a:spcPts val="200"/>
              </a:spcAft>
              <a:buFont typeface="Wingdings" panose="05000000000000000000" pitchFamily="2" charset="2"/>
              <a:buChar char="§"/>
            </a:pPr>
            <a:endParaRPr lang="en-US" sz="1600" dirty="0" smtClean="0"/>
          </a:p>
          <a:p>
            <a:pPr lvl="1" algn="just">
              <a:lnSpc>
                <a:spcPct val="100000"/>
              </a:lnSpc>
              <a:spcBef>
                <a:spcPts val="0"/>
              </a:spcBef>
              <a:spcAft>
                <a:spcPts val="200"/>
              </a:spcAft>
              <a:buFont typeface="Wingdings" panose="05000000000000000000" pitchFamily="2" charset="2"/>
              <a:buChar char="§"/>
            </a:pPr>
            <a:r>
              <a:rPr lang="en-US" sz="1600" dirty="0"/>
              <a:t>Harald Kroeger, who </a:t>
            </a:r>
            <a:r>
              <a:rPr lang="en-US" sz="1600" dirty="0" smtClean="0"/>
              <a:t>runs Daimler</a:t>
            </a:r>
            <a:r>
              <a:rPr lang="en-US" sz="1600" dirty="0"/>
              <a:t> </a:t>
            </a:r>
            <a:r>
              <a:rPr lang="en-US" sz="1600" dirty="0" smtClean="0"/>
              <a:t>AG's </a:t>
            </a:r>
            <a:r>
              <a:rPr lang="en-US" sz="1600" dirty="0"/>
              <a:t>electric-vehicle programs and sits on Tesla's board, said the factory "has some advantages of course, but it has some huge disadvantages as </a:t>
            </a:r>
            <a:r>
              <a:rPr lang="en-US" sz="1600" dirty="0" smtClean="0"/>
              <a:t>well. </a:t>
            </a:r>
            <a:endParaRPr lang="en-US" sz="1600" dirty="0">
              <a:latin typeface="Cambria" panose="02040503050406030204" pitchFamily="18" charset="0"/>
            </a:endParaRPr>
          </a:p>
          <a:p>
            <a:pPr marL="457200" lvl="1" indent="0" algn="just">
              <a:lnSpc>
                <a:spcPct val="100000"/>
              </a:lnSpc>
              <a:spcBef>
                <a:spcPts val="0"/>
              </a:spcBef>
              <a:spcAft>
                <a:spcPts val="200"/>
              </a:spcAft>
              <a:buNone/>
            </a:pPr>
            <a:endParaRPr lang="en-US" dirty="0" smtClean="0">
              <a:latin typeface="Cambria" panose="02040503050406030204" pitchFamily="18" charset="0"/>
            </a:endParaRPr>
          </a:p>
          <a:p>
            <a:pPr marL="457200" lvl="1" indent="0" algn="just">
              <a:lnSpc>
                <a:spcPct val="100000"/>
              </a:lnSpc>
              <a:spcBef>
                <a:spcPts val="0"/>
              </a:spcBef>
              <a:spcAft>
                <a:spcPts val="200"/>
              </a:spcAft>
              <a:buNone/>
            </a:pPr>
            <a:endParaRPr lang="en-US" sz="2000" dirty="0" smtClean="0">
              <a:latin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2</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smtClean="0">
                <a:solidFill>
                  <a:schemeClr val="bg1"/>
                </a:solidFill>
                <a:latin typeface="Cambria" panose="02040503050406030204" pitchFamily="18" charset="0"/>
              </a:rPr>
              <a:t>Making Capital Investment Decision</a:t>
            </a:r>
            <a:endParaRPr lang="en-US" sz="1400" dirty="0">
              <a:solidFill>
                <a:schemeClr val="bg1"/>
              </a:solidFill>
              <a:latin typeface="Cambria" panose="02040503050406030204" pitchFamily="18" charset="0"/>
            </a:endParaRPr>
          </a:p>
        </p:txBody>
      </p:sp>
    </p:spTree>
    <p:extLst>
      <p:ext uri="{BB962C8B-B14F-4D97-AF65-F5344CB8AC3E}">
        <p14:creationId xmlns:p14="http://schemas.microsoft.com/office/powerpoint/2010/main" val="12870996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1077218"/>
          </a:xfrm>
          <a:prstGeom prst="rect">
            <a:avLst/>
          </a:prstGeom>
          <a:noFill/>
        </p:spPr>
        <p:txBody>
          <a:bodyPr wrap="square" rtlCol="0">
            <a:spAutoFit/>
          </a:bodyPr>
          <a:lstStyle/>
          <a:p>
            <a:r>
              <a:rPr lang="en-US" sz="3200" dirty="0">
                <a:solidFill>
                  <a:schemeClr val="bg1"/>
                </a:solidFill>
                <a:latin typeface="Cambria" panose="02040503050406030204" pitchFamily="18" charset="0"/>
              </a:rPr>
              <a:t>Solution #2) </a:t>
            </a:r>
            <a:r>
              <a:rPr lang="en-US" sz="3200" dirty="0" smtClean="0">
                <a:solidFill>
                  <a:schemeClr val="bg1"/>
                </a:solidFill>
                <a:latin typeface="Cambria" panose="02040503050406030204" pitchFamily="18" charset="0"/>
              </a:rPr>
              <a:t>Second (Correct) </a:t>
            </a:r>
            <a:r>
              <a:rPr lang="en-US" sz="3200" dirty="0">
                <a:solidFill>
                  <a:schemeClr val="bg1"/>
                </a:solidFill>
                <a:latin typeface="Cambria" panose="02040503050406030204" pitchFamily="18" charset="0"/>
              </a:rPr>
              <a:t>Attempt</a:t>
            </a:r>
          </a:p>
          <a:p>
            <a:endParaRPr lang="en-US" sz="3200" dirty="0">
              <a:solidFill>
                <a:schemeClr val="bg1"/>
              </a:solidFill>
              <a:latin typeface="Cambria" panose="02040503050406030204" pitchFamily="18" charset="0"/>
            </a:endParaRPr>
          </a:p>
        </p:txBody>
      </p:sp>
      <p:sp>
        <p:nvSpPr>
          <p:cNvPr id="5" name="Content Placeholder 2"/>
          <p:cNvSpPr txBox="1">
            <a:spLocks/>
          </p:cNvSpPr>
          <p:nvPr/>
        </p:nvSpPr>
        <p:spPr>
          <a:xfrm>
            <a:off x="116131" y="1027975"/>
            <a:ext cx="11514221" cy="149689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
            </a:pPr>
            <a:r>
              <a:rPr lang="en-US" altLang="en-US" sz="2000" dirty="0" smtClean="0">
                <a:latin typeface="Cambria" panose="02040503050406030204" pitchFamily="18" charset="0"/>
                <a:ea typeface="Cambria" panose="02040503050406030204" pitchFamily="18" charset="0"/>
              </a:rPr>
              <a:t>Equivalent Annual Cost (EAC)</a:t>
            </a:r>
          </a:p>
          <a:p>
            <a:pPr>
              <a:buFont typeface="Wingdings" panose="05000000000000000000" pitchFamily="2" charset="2"/>
              <a:buChar char="§"/>
            </a:pPr>
            <a:r>
              <a:rPr lang="en-US" altLang="en-US" sz="2000" dirty="0" smtClean="0">
                <a:latin typeface="Cambria" panose="02040503050406030204" pitchFamily="18" charset="0"/>
                <a:ea typeface="Cambria" panose="02040503050406030204" pitchFamily="18" charset="0"/>
              </a:rPr>
              <a:t>The </a:t>
            </a:r>
            <a:r>
              <a:rPr lang="en-US" altLang="en-US" sz="2000" dirty="0">
                <a:latin typeface="Cambria" panose="02040503050406030204" pitchFamily="18" charset="0"/>
                <a:ea typeface="Cambria" panose="02040503050406030204" pitchFamily="18" charset="0"/>
              </a:rPr>
              <a:t>EAC is the value of the level payment annuity that has the same </a:t>
            </a:r>
            <a:r>
              <a:rPr lang="en-US" altLang="en-US" sz="2000" i="1" dirty="0">
                <a:latin typeface="Cambria" panose="02040503050406030204" pitchFamily="18" charset="0"/>
                <a:ea typeface="Cambria" panose="02040503050406030204" pitchFamily="18" charset="0"/>
              </a:rPr>
              <a:t>PV</a:t>
            </a:r>
            <a:r>
              <a:rPr lang="en-US" altLang="en-US" sz="2000" dirty="0">
                <a:latin typeface="Cambria" panose="02040503050406030204" pitchFamily="18" charset="0"/>
                <a:ea typeface="Cambria" panose="02040503050406030204" pitchFamily="18" charset="0"/>
              </a:rPr>
              <a:t> as our original set of cash flows.</a:t>
            </a:r>
          </a:p>
          <a:p>
            <a:pPr lvl="1">
              <a:buFont typeface="Wingdings" panose="05000000000000000000" pitchFamily="2" charset="2"/>
              <a:buChar char="§"/>
            </a:pPr>
            <a:r>
              <a:rPr lang="en-US" altLang="en-US" sz="2000" dirty="0">
                <a:latin typeface="Cambria" panose="02040503050406030204" pitchFamily="18" charset="0"/>
                <a:ea typeface="Cambria" panose="02040503050406030204" pitchFamily="18" charset="0"/>
              </a:rPr>
              <a:t>For example, the EAC for the Cadillac air cleaner is $750.98.</a:t>
            </a:r>
          </a:p>
          <a:p>
            <a:pPr lvl="1">
              <a:buFont typeface="Wingdings" panose="05000000000000000000" pitchFamily="2" charset="2"/>
              <a:buChar char="§"/>
            </a:pPr>
            <a:r>
              <a:rPr lang="en-US" altLang="en-US" sz="2000" dirty="0">
                <a:latin typeface="Cambria" panose="02040503050406030204" pitchFamily="18" charset="0"/>
                <a:ea typeface="Cambria" panose="02040503050406030204" pitchFamily="18" charset="0"/>
              </a:rPr>
              <a:t>The EAC for the Cheapskate air cleaner is $763.80, thus we should reject it.</a:t>
            </a:r>
          </a:p>
          <a:p>
            <a:pPr>
              <a:lnSpc>
                <a:spcPct val="80000"/>
              </a:lnSpc>
              <a:buFont typeface="Wingdings" panose="05000000000000000000" pitchFamily="2" charset="2"/>
              <a:buChar char="§"/>
            </a:pPr>
            <a:endParaRPr lang="en-US" sz="2000" dirty="0" smtClean="0">
              <a:latin typeface="Cambria" panose="02040503050406030204" pitchFamily="18" charset="0"/>
            </a:endParaRPr>
          </a:p>
          <a:p>
            <a:pPr lvl="1" algn="just">
              <a:lnSpc>
                <a:spcPct val="100000"/>
              </a:lnSpc>
              <a:spcBef>
                <a:spcPts val="0"/>
              </a:spcBef>
              <a:spcAft>
                <a:spcPts val="200"/>
              </a:spcAft>
              <a:buFont typeface="Wingdings" panose="05000000000000000000" pitchFamily="2" charset="2"/>
              <a:buChar char="§"/>
            </a:pPr>
            <a:endParaRPr lang="en-US" sz="1600" dirty="0">
              <a:latin typeface="Cambria" panose="02040503050406030204" pitchFamily="18" charset="0"/>
            </a:endParaRPr>
          </a:p>
          <a:p>
            <a:pPr marL="457200" lvl="1" indent="0" algn="just">
              <a:lnSpc>
                <a:spcPct val="100000"/>
              </a:lnSpc>
              <a:spcBef>
                <a:spcPts val="0"/>
              </a:spcBef>
              <a:spcAft>
                <a:spcPts val="200"/>
              </a:spcAft>
              <a:buNone/>
            </a:pPr>
            <a:endParaRPr lang="en-US" dirty="0" smtClean="0">
              <a:latin typeface="Cambria" panose="02040503050406030204" pitchFamily="18" charset="0"/>
            </a:endParaRPr>
          </a:p>
          <a:p>
            <a:pPr marL="457200" lvl="1" indent="0" algn="just">
              <a:lnSpc>
                <a:spcPct val="100000"/>
              </a:lnSpc>
              <a:spcBef>
                <a:spcPts val="0"/>
              </a:spcBef>
              <a:spcAft>
                <a:spcPts val="200"/>
              </a:spcAft>
              <a:buNone/>
            </a:pPr>
            <a:endParaRPr lang="en-US" sz="2000" dirty="0" smtClean="0">
              <a:latin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20</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Making Capital Investment Decision</a:t>
            </a:r>
          </a:p>
        </p:txBody>
      </p:sp>
      <p:sp>
        <p:nvSpPr>
          <p:cNvPr id="9" name="Text Box 15"/>
          <p:cNvSpPr txBox="1">
            <a:spLocks noChangeArrowheads="1"/>
          </p:cNvSpPr>
          <p:nvPr/>
        </p:nvSpPr>
        <p:spPr bwMode="auto">
          <a:xfrm>
            <a:off x="2763051" y="5127219"/>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en-US" altLang="en-US" sz="2400">
                <a:solidFill>
                  <a:srgbClr val="644A1A"/>
                </a:solidFill>
              </a:rPr>
              <a:t>750.98</a:t>
            </a:r>
          </a:p>
        </p:txBody>
      </p:sp>
      <p:sp>
        <p:nvSpPr>
          <p:cNvPr id="11" name="Text Box 16"/>
          <p:cNvSpPr txBox="1">
            <a:spLocks noChangeArrowheads="1"/>
          </p:cNvSpPr>
          <p:nvPr/>
        </p:nvSpPr>
        <p:spPr bwMode="auto">
          <a:xfrm>
            <a:off x="2763051" y="3527019"/>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en-US" altLang="en-US" sz="2400" dirty="0">
                <a:solidFill>
                  <a:srgbClr val="644A1A"/>
                </a:solidFill>
              </a:rPr>
              <a:t>10</a:t>
            </a:r>
          </a:p>
        </p:txBody>
      </p:sp>
      <p:sp>
        <p:nvSpPr>
          <p:cNvPr id="12" name="Text Box 17"/>
          <p:cNvSpPr txBox="1">
            <a:spLocks noChangeArrowheads="1"/>
          </p:cNvSpPr>
          <p:nvPr/>
        </p:nvSpPr>
        <p:spPr bwMode="auto">
          <a:xfrm>
            <a:off x="2763051" y="4265207"/>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pPr>
            <a:r>
              <a:rPr lang="en-US" altLang="en-US" sz="2400">
                <a:solidFill>
                  <a:srgbClr val="644A1A"/>
                </a:solidFill>
              </a:rPr>
              <a:t>–4,614.46</a:t>
            </a:r>
          </a:p>
        </p:txBody>
      </p:sp>
      <p:sp>
        <p:nvSpPr>
          <p:cNvPr id="13" name="Text Box 18"/>
          <p:cNvSpPr txBox="1">
            <a:spLocks noChangeArrowheads="1"/>
          </p:cNvSpPr>
          <p:nvPr/>
        </p:nvSpPr>
        <p:spPr bwMode="auto">
          <a:xfrm>
            <a:off x="2763051" y="2726919"/>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en-US" altLang="en-US" sz="2400">
                <a:solidFill>
                  <a:srgbClr val="644A1A"/>
                </a:solidFill>
              </a:rPr>
              <a:t>10</a:t>
            </a:r>
          </a:p>
        </p:txBody>
      </p:sp>
      <p:grpSp>
        <p:nvGrpSpPr>
          <p:cNvPr id="14" name="Group 19"/>
          <p:cNvGrpSpPr>
            <a:grpSpLocks/>
          </p:cNvGrpSpPr>
          <p:nvPr/>
        </p:nvGrpSpPr>
        <p:grpSpPr bwMode="auto">
          <a:xfrm>
            <a:off x="1315251" y="2726919"/>
            <a:ext cx="914400" cy="3670300"/>
            <a:chOff x="3360" y="1584"/>
            <a:chExt cx="576" cy="2312"/>
          </a:xfrm>
        </p:grpSpPr>
        <p:sp>
          <p:nvSpPr>
            <p:cNvPr id="15" name="Text Box 20"/>
            <p:cNvSpPr txBox="1">
              <a:spLocks noChangeArrowheads="1"/>
            </p:cNvSpPr>
            <p:nvPr/>
          </p:nvSpPr>
          <p:spPr bwMode="auto">
            <a:xfrm>
              <a:off x="3360" y="3096"/>
              <a:ext cx="576" cy="296"/>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p:spPr>
          <p:txBody>
            <a:bodyPr>
              <a:spAutoFit/>
            </a:bodyP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en-US" altLang="en-US" sz="2400">
                  <a:solidFill>
                    <a:schemeClr val="accent1"/>
                  </a:solidFill>
                </a:rPr>
                <a:t>PMT</a:t>
              </a:r>
            </a:p>
          </p:txBody>
        </p:sp>
        <p:sp>
          <p:nvSpPr>
            <p:cNvPr id="16" name="Text Box 21"/>
            <p:cNvSpPr txBox="1">
              <a:spLocks noChangeArrowheads="1"/>
            </p:cNvSpPr>
            <p:nvPr/>
          </p:nvSpPr>
          <p:spPr bwMode="auto">
            <a:xfrm>
              <a:off x="3360" y="2088"/>
              <a:ext cx="576" cy="296"/>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p:spPr>
          <p:txBody>
            <a:bodyPr>
              <a:spAutoFit/>
            </a:bodyP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en-US" altLang="en-US" sz="2400">
                  <a:solidFill>
                    <a:schemeClr val="accent1"/>
                  </a:solidFill>
                </a:rPr>
                <a:t>I/Y</a:t>
              </a:r>
            </a:p>
          </p:txBody>
        </p:sp>
        <p:sp>
          <p:nvSpPr>
            <p:cNvPr id="17" name="Text Box 22"/>
            <p:cNvSpPr txBox="1">
              <a:spLocks noChangeArrowheads="1"/>
            </p:cNvSpPr>
            <p:nvPr/>
          </p:nvSpPr>
          <p:spPr bwMode="auto">
            <a:xfrm>
              <a:off x="3360" y="3600"/>
              <a:ext cx="576" cy="296"/>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p:spPr>
          <p:txBody>
            <a:bodyPr>
              <a:spAutoFit/>
            </a:bodyP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en-US" altLang="en-US" sz="2400">
                  <a:solidFill>
                    <a:schemeClr val="accent1"/>
                  </a:solidFill>
                </a:rPr>
                <a:t>FV</a:t>
              </a:r>
            </a:p>
          </p:txBody>
        </p:sp>
        <p:sp>
          <p:nvSpPr>
            <p:cNvPr id="18" name="Text Box 23"/>
            <p:cNvSpPr txBox="1">
              <a:spLocks noChangeArrowheads="1"/>
            </p:cNvSpPr>
            <p:nvPr/>
          </p:nvSpPr>
          <p:spPr bwMode="auto">
            <a:xfrm>
              <a:off x="3360" y="2592"/>
              <a:ext cx="576" cy="296"/>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p:spPr>
          <p:txBody>
            <a:bodyPr>
              <a:spAutoFit/>
            </a:bodyP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en-US" altLang="en-US" sz="2400">
                  <a:solidFill>
                    <a:schemeClr val="accent1"/>
                  </a:solidFill>
                </a:rPr>
                <a:t>PV</a:t>
              </a:r>
            </a:p>
          </p:txBody>
        </p:sp>
        <p:sp>
          <p:nvSpPr>
            <p:cNvPr id="19" name="Text Box 24"/>
            <p:cNvSpPr txBox="1">
              <a:spLocks noChangeArrowheads="1"/>
            </p:cNvSpPr>
            <p:nvPr/>
          </p:nvSpPr>
          <p:spPr bwMode="auto">
            <a:xfrm>
              <a:off x="3360" y="1584"/>
              <a:ext cx="576" cy="296"/>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p:spPr>
          <p:txBody>
            <a:bodyPr>
              <a:spAutoFit/>
            </a:bodyP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en-US" altLang="en-US" sz="2400">
                  <a:solidFill>
                    <a:schemeClr val="accent1"/>
                  </a:solidFill>
                </a:rPr>
                <a:t>N</a:t>
              </a:r>
            </a:p>
          </p:txBody>
        </p:sp>
        <p:sp>
          <p:nvSpPr>
            <p:cNvPr id="20" name="Text Box 25"/>
            <p:cNvSpPr txBox="1">
              <a:spLocks noChangeArrowheads="1"/>
            </p:cNvSpPr>
            <p:nvPr/>
          </p:nvSpPr>
          <p:spPr bwMode="auto">
            <a:xfrm>
              <a:off x="3360" y="2592"/>
              <a:ext cx="576" cy="296"/>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p:spPr>
          <p:txBody>
            <a:bodyPr>
              <a:spAutoFit/>
            </a:bodyP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en-US" altLang="en-US" sz="2400">
                  <a:solidFill>
                    <a:schemeClr val="accent1"/>
                  </a:solidFill>
                </a:rPr>
                <a:t>PV</a:t>
              </a:r>
            </a:p>
          </p:txBody>
        </p:sp>
      </p:grpSp>
      <p:sp>
        <p:nvSpPr>
          <p:cNvPr id="21" name="Text Box 15"/>
          <p:cNvSpPr txBox="1">
            <a:spLocks noChangeArrowheads="1"/>
          </p:cNvSpPr>
          <p:nvPr/>
        </p:nvSpPr>
        <p:spPr bwMode="auto">
          <a:xfrm>
            <a:off x="8564496" y="4954304"/>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en-US" altLang="en-US" sz="2400">
                <a:solidFill>
                  <a:srgbClr val="644A1A"/>
                </a:solidFill>
              </a:rPr>
              <a:t>763.80</a:t>
            </a:r>
          </a:p>
        </p:txBody>
      </p:sp>
      <p:sp>
        <p:nvSpPr>
          <p:cNvPr id="22" name="Text Box 16"/>
          <p:cNvSpPr txBox="1">
            <a:spLocks noChangeArrowheads="1"/>
          </p:cNvSpPr>
          <p:nvPr/>
        </p:nvSpPr>
        <p:spPr bwMode="auto">
          <a:xfrm>
            <a:off x="8564496" y="3354104"/>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en-US" altLang="en-US" sz="2400">
                <a:solidFill>
                  <a:srgbClr val="644A1A"/>
                </a:solidFill>
              </a:rPr>
              <a:t>10</a:t>
            </a:r>
          </a:p>
        </p:txBody>
      </p:sp>
      <p:sp>
        <p:nvSpPr>
          <p:cNvPr id="23" name="Text Box 17"/>
          <p:cNvSpPr txBox="1">
            <a:spLocks noChangeArrowheads="1"/>
          </p:cNvSpPr>
          <p:nvPr/>
        </p:nvSpPr>
        <p:spPr bwMode="auto">
          <a:xfrm>
            <a:off x="8564496" y="4092292"/>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pPr>
            <a:r>
              <a:rPr lang="en-US" altLang="en-US" sz="2400">
                <a:solidFill>
                  <a:srgbClr val="644A1A"/>
                </a:solidFill>
              </a:rPr>
              <a:t>-2,895.39</a:t>
            </a:r>
          </a:p>
        </p:txBody>
      </p:sp>
      <p:sp>
        <p:nvSpPr>
          <p:cNvPr id="24" name="Text Box 18"/>
          <p:cNvSpPr txBox="1">
            <a:spLocks noChangeArrowheads="1"/>
          </p:cNvSpPr>
          <p:nvPr/>
        </p:nvSpPr>
        <p:spPr bwMode="auto">
          <a:xfrm>
            <a:off x="8564496" y="2554004"/>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en-US" altLang="en-US" sz="2400">
                <a:solidFill>
                  <a:srgbClr val="644A1A"/>
                </a:solidFill>
              </a:rPr>
              <a:t> 5</a:t>
            </a:r>
          </a:p>
        </p:txBody>
      </p:sp>
      <p:grpSp>
        <p:nvGrpSpPr>
          <p:cNvPr id="25" name="Group 19"/>
          <p:cNvGrpSpPr>
            <a:grpSpLocks/>
          </p:cNvGrpSpPr>
          <p:nvPr/>
        </p:nvGrpSpPr>
        <p:grpSpPr bwMode="auto">
          <a:xfrm>
            <a:off x="7116696" y="2554004"/>
            <a:ext cx="914400" cy="3670300"/>
            <a:chOff x="3360" y="1584"/>
            <a:chExt cx="576" cy="2312"/>
          </a:xfrm>
        </p:grpSpPr>
        <p:sp>
          <p:nvSpPr>
            <p:cNvPr id="26" name="Text Box 20"/>
            <p:cNvSpPr txBox="1">
              <a:spLocks noChangeArrowheads="1"/>
            </p:cNvSpPr>
            <p:nvPr/>
          </p:nvSpPr>
          <p:spPr bwMode="auto">
            <a:xfrm>
              <a:off x="3360" y="3096"/>
              <a:ext cx="576" cy="296"/>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p:spPr>
          <p:txBody>
            <a:bodyPr>
              <a:spAutoFit/>
            </a:bodyP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en-US" altLang="en-US" sz="2400">
                  <a:solidFill>
                    <a:schemeClr val="accent1"/>
                  </a:solidFill>
                </a:rPr>
                <a:t>PMT</a:t>
              </a:r>
            </a:p>
          </p:txBody>
        </p:sp>
        <p:sp>
          <p:nvSpPr>
            <p:cNvPr id="27" name="Text Box 21"/>
            <p:cNvSpPr txBox="1">
              <a:spLocks noChangeArrowheads="1"/>
            </p:cNvSpPr>
            <p:nvPr/>
          </p:nvSpPr>
          <p:spPr bwMode="auto">
            <a:xfrm>
              <a:off x="3360" y="2088"/>
              <a:ext cx="576" cy="296"/>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p:spPr>
          <p:txBody>
            <a:bodyPr>
              <a:spAutoFit/>
            </a:bodyP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en-US" altLang="en-US" sz="2400">
                  <a:solidFill>
                    <a:schemeClr val="accent1"/>
                  </a:solidFill>
                </a:rPr>
                <a:t>I/Y</a:t>
              </a:r>
            </a:p>
          </p:txBody>
        </p:sp>
        <p:sp>
          <p:nvSpPr>
            <p:cNvPr id="28" name="Text Box 22"/>
            <p:cNvSpPr txBox="1">
              <a:spLocks noChangeArrowheads="1"/>
            </p:cNvSpPr>
            <p:nvPr/>
          </p:nvSpPr>
          <p:spPr bwMode="auto">
            <a:xfrm>
              <a:off x="3360" y="3600"/>
              <a:ext cx="576" cy="296"/>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p:spPr>
          <p:txBody>
            <a:bodyPr>
              <a:spAutoFit/>
            </a:bodyP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en-US" altLang="en-US" sz="2400">
                  <a:solidFill>
                    <a:schemeClr val="accent1"/>
                  </a:solidFill>
                </a:rPr>
                <a:t>FV</a:t>
              </a:r>
            </a:p>
          </p:txBody>
        </p:sp>
        <p:sp>
          <p:nvSpPr>
            <p:cNvPr id="29" name="Text Box 23"/>
            <p:cNvSpPr txBox="1">
              <a:spLocks noChangeArrowheads="1"/>
            </p:cNvSpPr>
            <p:nvPr/>
          </p:nvSpPr>
          <p:spPr bwMode="auto">
            <a:xfrm>
              <a:off x="3360" y="2592"/>
              <a:ext cx="576" cy="296"/>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p:spPr>
          <p:txBody>
            <a:bodyPr>
              <a:spAutoFit/>
            </a:bodyP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en-US" altLang="en-US" sz="2400">
                  <a:solidFill>
                    <a:schemeClr val="accent1"/>
                  </a:solidFill>
                </a:rPr>
                <a:t>PV</a:t>
              </a:r>
            </a:p>
          </p:txBody>
        </p:sp>
        <p:sp>
          <p:nvSpPr>
            <p:cNvPr id="30" name="Text Box 24"/>
            <p:cNvSpPr txBox="1">
              <a:spLocks noChangeArrowheads="1"/>
            </p:cNvSpPr>
            <p:nvPr/>
          </p:nvSpPr>
          <p:spPr bwMode="auto">
            <a:xfrm>
              <a:off x="3360" y="1584"/>
              <a:ext cx="576" cy="296"/>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p:spPr>
          <p:txBody>
            <a:bodyPr>
              <a:spAutoFit/>
            </a:bodyP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en-US" altLang="en-US" sz="2400">
                  <a:solidFill>
                    <a:schemeClr val="accent1"/>
                  </a:solidFill>
                </a:rPr>
                <a:t>N</a:t>
              </a:r>
            </a:p>
          </p:txBody>
        </p:sp>
        <p:sp>
          <p:nvSpPr>
            <p:cNvPr id="31" name="Text Box 25"/>
            <p:cNvSpPr txBox="1">
              <a:spLocks noChangeArrowheads="1"/>
            </p:cNvSpPr>
            <p:nvPr/>
          </p:nvSpPr>
          <p:spPr bwMode="auto">
            <a:xfrm>
              <a:off x="3360" y="2592"/>
              <a:ext cx="576" cy="296"/>
            </a:xfrm>
            <a:prstGeom prst="rect">
              <a:avLst/>
            </a:prstGeom>
            <a:gradFill rotWithShape="1">
              <a:gsLst>
                <a:gs pos="0">
                  <a:srgbClr val="993300"/>
                </a:gs>
                <a:gs pos="50000">
                  <a:srgbClr val="CC6600"/>
                </a:gs>
                <a:gs pos="100000">
                  <a:srgbClr val="993300"/>
                </a:gs>
              </a:gsLst>
              <a:lin ang="5400000" scaled="1"/>
            </a:gradFill>
            <a:ln w="12700" cap="sq">
              <a:solidFill>
                <a:srgbClr val="800000"/>
              </a:solidFill>
              <a:miter lim="800000"/>
              <a:headEnd type="none" w="sm" len="sm"/>
              <a:tailEnd type="none" w="sm" len="sm"/>
            </a:ln>
          </p:spPr>
          <p:txBody>
            <a:bodyPr>
              <a:spAutoFit/>
            </a:bodyPr>
            <a:lstStyle>
              <a:lvl1pPr>
                <a:defRPr>
                  <a:solidFill>
                    <a:schemeClr val="tx1"/>
                  </a:solidFill>
                  <a:latin typeface="Times New Roman" panose="02020603050405020304" pitchFamily="18" charset="0"/>
                  <a:ea typeface="ＭＳ Ｐゴシック" panose="020B0600070205080204" pitchFamily="34" charset="-128"/>
                </a:defRPr>
              </a:lvl1pPr>
              <a:lvl2pPr marL="37931725" indent="-37474525">
                <a:defRPr>
                  <a:solidFill>
                    <a:schemeClr val="tx1"/>
                  </a:solidFill>
                  <a:latin typeface="Times New Roman" panose="02020603050405020304" pitchFamily="18" charset="0"/>
                  <a:ea typeface="ＭＳ Ｐゴシック" panose="020B0600070205080204" pitchFamily="34" charset="-128"/>
                </a:defRPr>
              </a:lvl2pPr>
              <a:lvl3pPr marL="1143000" indent="-228600">
                <a:defRPr>
                  <a:solidFill>
                    <a:schemeClr val="tx1"/>
                  </a:solidFill>
                  <a:latin typeface="Times New Roman" panose="02020603050405020304" pitchFamily="18" charset="0"/>
                  <a:ea typeface="ＭＳ Ｐゴシック" panose="020B0600070205080204" pitchFamily="34" charset="-128"/>
                </a:defRPr>
              </a:lvl3pPr>
              <a:lvl4pPr marL="1600200" indent="-228600">
                <a:defRPr>
                  <a:solidFill>
                    <a:schemeClr val="tx1"/>
                  </a:solidFill>
                  <a:latin typeface="Times New Roman" panose="02020603050405020304" pitchFamily="18" charset="0"/>
                  <a:ea typeface="ＭＳ Ｐゴシック" panose="020B0600070205080204" pitchFamily="34" charset="-128"/>
                </a:defRPr>
              </a:lvl4pPr>
              <a:lvl5pPr marL="2057400" indent="-228600">
                <a:defRPr>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en-US" altLang="en-US" sz="2400">
                  <a:solidFill>
                    <a:schemeClr val="accent1"/>
                  </a:solidFill>
                </a:rPr>
                <a:t>PV</a:t>
              </a:r>
            </a:p>
          </p:txBody>
        </p:sp>
      </p:grpSp>
      <p:sp>
        <p:nvSpPr>
          <p:cNvPr id="4" name="Right Brace 3"/>
          <p:cNvSpPr/>
          <p:nvPr/>
        </p:nvSpPr>
        <p:spPr>
          <a:xfrm>
            <a:off x="4058451" y="2726919"/>
            <a:ext cx="734081" cy="3577062"/>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TextBox 31"/>
          <p:cNvSpPr txBox="1"/>
          <p:nvPr/>
        </p:nvSpPr>
        <p:spPr>
          <a:xfrm>
            <a:off x="5066852" y="4327119"/>
            <a:ext cx="1312433" cy="369332"/>
          </a:xfrm>
          <a:prstGeom prst="rect">
            <a:avLst/>
          </a:prstGeom>
          <a:noFill/>
        </p:spPr>
        <p:txBody>
          <a:bodyPr wrap="square" rtlCol="0">
            <a:spAutoFit/>
          </a:bodyPr>
          <a:lstStyle/>
          <a:p>
            <a:r>
              <a:rPr lang="en-US" dirty="0" smtClean="0">
                <a:latin typeface="Cambria" panose="02040503050406030204" pitchFamily="18" charset="0"/>
                <a:ea typeface="Cambria" panose="02040503050406030204" pitchFamily="18" charset="0"/>
              </a:rPr>
              <a:t>Cadillac</a:t>
            </a:r>
            <a:endParaRPr lang="en-US" dirty="0">
              <a:latin typeface="Cambria" panose="02040503050406030204" pitchFamily="18" charset="0"/>
              <a:ea typeface="Cambria" panose="02040503050406030204" pitchFamily="18" charset="0"/>
            </a:endParaRPr>
          </a:p>
        </p:txBody>
      </p:sp>
      <p:sp>
        <p:nvSpPr>
          <p:cNvPr id="33" name="Right Brace 32"/>
          <p:cNvSpPr/>
          <p:nvPr/>
        </p:nvSpPr>
        <p:spPr>
          <a:xfrm>
            <a:off x="9702035" y="2553516"/>
            <a:ext cx="734081" cy="3577062"/>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TextBox 33"/>
          <p:cNvSpPr txBox="1"/>
          <p:nvPr/>
        </p:nvSpPr>
        <p:spPr>
          <a:xfrm>
            <a:off x="10710436" y="4153716"/>
            <a:ext cx="1312433" cy="369332"/>
          </a:xfrm>
          <a:prstGeom prst="rect">
            <a:avLst/>
          </a:prstGeom>
          <a:noFill/>
        </p:spPr>
        <p:txBody>
          <a:bodyPr wrap="square" rtlCol="0">
            <a:spAutoFit/>
          </a:bodyPr>
          <a:lstStyle/>
          <a:p>
            <a:r>
              <a:rPr lang="en-US" dirty="0" smtClean="0">
                <a:latin typeface="Cambria" panose="02040503050406030204" pitchFamily="18" charset="0"/>
                <a:ea typeface="Cambria" panose="02040503050406030204" pitchFamily="18" charset="0"/>
              </a:rPr>
              <a:t>Cheapskate</a:t>
            </a:r>
            <a:endParaRPr lang="en-US" dirty="0">
              <a:latin typeface="Cambria" panose="02040503050406030204" pitchFamily="18" charset="0"/>
              <a:ea typeface="Cambria" panose="02040503050406030204" pitchFamily="18" charset="0"/>
            </a:endParaRPr>
          </a:p>
        </p:txBody>
      </p:sp>
      <p:sp>
        <p:nvSpPr>
          <p:cNvPr id="35" name="Rectangle 34"/>
          <p:cNvSpPr/>
          <p:nvPr/>
        </p:nvSpPr>
        <p:spPr>
          <a:xfrm>
            <a:off x="8727406" y="4956103"/>
            <a:ext cx="1054460" cy="466301"/>
          </a:xfrm>
          <a:prstGeom prst="rect">
            <a:avLst/>
          </a:prstGeom>
          <a:solidFill>
            <a:srgbClr val="FF0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2882177" y="5108796"/>
            <a:ext cx="1054460" cy="466301"/>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00166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anim calcmode="lin" valueType="num">
                                      <p:cBhvr>
                                        <p:cTn id="12" dur="1000" fill="hold"/>
                                        <p:tgtEl>
                                          <p:spTgt spid="11"/>
                                        </p:tgtEl>
                                        <p:attrNameLst>
                                          <p:attrName>ppt_x</p:attrName>
                                        </p:attrNameLst>
                                      </p:cBhvr>
                                      <p:tavLst>
                                        <p:tav tm="0">
                                          <p:val>
                                            <p:strVal val="#ppt_x"/>
                                          </p:val>
                                        </p:tav>
                                        <p:tav tm="100000">
                                          <p:val>
                                            <p:strVal val="#ppt_x"/>
                                          </p:val>
                                        </p:tav>
                                      </p:tavLst>
                                    </p:anim>
                                    <p:anim calcmode="lin" valueType="num">
                                      <p:cBhvr>
                                        <p:cTn id="13" dur="1000" fill="hold"/>
                                        <p:tgtEl>
                                          <p:spTgt spid="11"/>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1000"/>
                                        <p:tgtEl>
                                          <p:spTgt spid="12"/>
                                        </p:tgtEl>
                                      </p:cBhvr>
                                    </p:animEffect>
                                    <p:anim calcmode="lin" valueType="num">
                                      <p:cBhvr>
                                        <p:cTn id="17" dur="1000" fill="hold"/>
                                        <p:tgtEl>
                                          <p:spTgt spid="12"/>
                                        </p:tgtEl>
                                        <p:attrNameLst>
                                          <p:attrName>ppt_x</p:attrName>
                                        </p:attrNameLst>
                                      </p:cBhvr>
                                      <p:tavLst>
                                        <p:tav tm="0">
                                          <p:val>
                                            <p:strVal val="#ppt_x"/>
                                          </p:val>
                                        </p:tav>
                                        <p:tav tm="100000">
                                          <p:val>
                                            <p:strVal val="#ppt_x"/>
                                          </p:val>
                                        </p:tav>
                                      </p:tavLst>
                                    </p:anim>
                                    <p:anim calcmode="lin" valueType="num">
                                      <p:cBhvr>
                                        <p:cTn id="18" dur="1000" fill="hold"/>
                                        <p:tgtEl>
                                          <p:spTgt spid="12"/>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25"/>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22"/>
                                        </p:tgtEl>
                                        <p:attrNameLst>
                                          <p:attrName>style.visibility</p:attrName>
                                        </p:attrNameLst>
                                      </p:cBhvr>
                                      <p:to>
                                        <p:strVal val="visible"/>
                                      </p:to>
                                    </p:set>
                                    <p:animEffect transition="in" filter="fade">
                                      <p:cBhvr>
                                        <p:cTn id="36" dur="1000"/>
                                        <p:tgtEl>
                                          <p:spTgt spid="22"/>
                                        </p:tgtEl>
                                      </p:cBhvr>
                                    </p:animEffect>
                                    <p:anim calcmode="lin" valueType="num">
                                      <p:cBhvr>
                                        <p:cTn id="37" dur="1000" fill="hold"/>
                                        <p:tgtEl>
                                          <p:spTgt spid="22"/>
                                        </p:tgtEl>
                                        <p:attrNameLst>
                                          <p:attrName>ppt_x</p:attrName>
                                        </p:attrNameLst>
                                      </p:cBhvr>
                                      <p:tavLst>
                                        <p:tav tm="0">
                                          <p:val>
                                            <p:strVal val="#ppt_x"/>
                                          </p:val>
                                        </p:tav>
                                        <p:tav tm="100000">
                                          <p:val>
                                            <p:strVal val="#ppt_x"/>
                                          </p:val>
                                        </p:tav>
                                      </p:tavLst>
                                    </p:anim>
                                    <p:anim calcmode="lin" valueType="num">
                                      <p:cBhvr>
                                        <p:cTn id="38" dur="1000" fill="hold"/>
                                        <p:tgtEl>
                                          <p:spTgt spid="22"/>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fade">
                                      <p:cBhvr>
                                        <p:cTn id="41" dur="1000"/>
                                        <p:tgtEl>
                                          <p:spTgt spid="23"/>
                                        </p:tgtEl>
                                      </p:cBhvr>
                                    </p:animEffect>
                                    <p:anim calcmode="lin" valueType="num">
                                      <p:cBhvr>
                                        <p:cTn id="42" dur="1000" fill="hold"/>
                                        <p:tgtEl>
                                          <p:spTgt spid="23"/>
                                        </p:tgtEl>
                                        <p:attrNameLst>
                                          <p:attrName>ppt_x</p:attrName>
                                        </p:attrNameLst>
                                      </p:cBhvr>
                                      <p:tavLst>
                                        <p:tav tm="0">
                                          <p:val>
                                            <p:strVal val="#ppt_x"/>
                                          </p:val>
                                        </p:tav>
                                        <p:tav tm="100000">
                                          <p:val>
                                            <p:strVal val="#ppt_x"/>
                                          </p:val>
                                        </p:tav>
                                      </p:tavLst>
                                    </p:anim>
                                    <p:anim calcmode="lin" valueType="num">
                                      <p:cBhvr>
                                        <p:cTn id="43" dur="1000" fill="hold"/>
                                        <p:tgtEl>
                                          <p:spTgt spid="23"/>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fade">
                                      <p:cBhvr>
                                        <p:cTn id="46" dur="1000"/>
                                        <p:tgtEl>
                                          <p:spTgt spid="24"/>
                                        </p:tgtEl>
                                      </p:cBhvr>
                                    </p:animEffect>
                                    <p:anim calcmode="lin" valueType="num">
                                      <p:cBhvr>
                                        <p:cTn id="47" dur="1000" fill="hold"/>
                                        <p:tgtEl>
                                          <p:spTgt spid="24"/>
                                        </p:tgtEl>
                                        <p:attrNameLst>
                                          <p:attrName>ppt_x</p:attrName>
                                        </p:attrNameLst>
                                      </p:cBhvr>
                                      <p:tavLst>
                                        <p:tav tm="0">
                                          <p:val>
                                            <p:strVal val="#ppt_x"/>
                                          </p:val>
                                        </p:tav>
                                        <p:tav tm="100000">
                                          <p:val>
                                            <p:strVal val="#ppt_x"/>
                                          </p:val>
                                        </p:tav>
                                      </p:tavLst>
                                    </p:anim>
                                    <p:anim calcmode="lin" valueType="num">
                                      <p:cBhvr>
                                        <p:cTn id="48"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2" grpId="0"/>
      <p:bldP spid="13" grpId="0"/>
      <p:bldP spid="21" grpId="0"/>
      <p:bldP spid="22" grpId="0"/>
      <p:bldP spid="23" grpId="0"/>
      <p:bldP spid="2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smtClean="0">
                <a:solidFill>
                  <a:schemeClr val="bg1"/>
                </a:solidFill>
                <a:latin typeface="Cambria" panose="02040503050406030204" pitchFamily="18" charset="0"/>
              </a:rPr>
              <a:t>Excel Example 3) Baldwin Company</a:t>
            </a:r>
            <a:endParaRPr lang="en-US" sz="3200" dirty="0">
              <a:solidFill>
                <a:schemeClr val="bg1"/>
              </a:solidFill>
              <a:latin typeface="Cambria" panose="02040503050406030204" pitchFamily="18" charset="0"/>
            </a:endParaRPr>
          </a:p>
        </p:txBody>
      </p:sp>
      <p:sp>
        <p:nvSpPr>
          <p:cNvPr id="5" name="Content Placeholder 2"/>
          <p:cNvSpPr txBox="1">
            <a:spLocks/>
          </p:cNvSpPr>
          <p:nvPr/>
        </p:nvSpPr>
        <p:spPr>
          <a:xfrm>
            <a:off x="372978" y="1228725"/>
            <a:ext cx="11514221" cy="506739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buFont typeface="Wingdings" panose="05000000000000000000" pitchFamily="2" charset="2"/>
              <a:buChar char="§"/>
            </a:pPr>
            <a:r>
              <a:rPr lang="en-US" sz="1600" dirty="0" smtClean="0">
                <a:latin typeface="Cambria" panose="02040503050406030204" pitchFamily="18" charset="0"/>
                <a:ea typeface="Cambria" panose="02040503050406030204" pitchFamily="18" charset="0"/>
              </a:rPr>
              <a:t>Baldwin Company is considering to invest a new bowling ball machine which costs $100,000 (depreciated straight line for 5 years). Baldwin Company is able to sell the machine for $30,000 after 5 years.</a:t>
            </a:r>
          </a:p>
          <a:p>
            <a:pPr>
              <a:lnSpc>
                <a:spcPct val="80000"/>
              </a:lnSpc>
              <a:buFont typeface="Wingdings" panose="05000000000000000000" pitchFamily="2" charset="2"/>
              <a:buChar char="§"/>
            </a:pPr>
            <a:r>
              <a:rPr lang="en-US" sz="1600" dirty="0" smtClean="0">
                <a:latin typeface="Cambria" panose="02040503050406030204" pitchFamily="18" charset="0"/>
                <a:ea typeface="Cambria" panose="02040503050406030204" pitchFamily="18" charset="0"/>
              </a:rPr>
              <a:t>According to test marketing, costed $250,000, there is a demand for these new improved bowling balls.</a:t>
            </a:r>
          </a:p>
          <a:p>
            <a:pPr>
              <a:lnSpc>
                <a:spcPct val="80000"/>
              </a:lnSpc>
              <a:buFont typeface="Wingdings" panose="05000000000000000000" pitchFamily="2" charset="2"/>
              <a:buChar char="§"/>
            </a:pPr>
            <a:r>
              <a:rPr lang="en-US" sz="1600" dirty="0" smtClean="0">
                <a:latin typeface="Cambria" panose="02040503050406030204" pitchFamily="18" charset="0"/>
                <a:ea typeface="Cambria" panose="02040503050406030204" pitchFamily="18" charset="0"/>
              </a:rPr>
              <a:t>If invested, Baldwin company is planning to use an existing factory site (which they own) valued $150,000. </a:t>
            </a:r>
          </a:p>
          <a:p>
            <a:pPr>
              <a:lnSpc>
                <a:spcPct val="80000"/>
              </a:lnSpc>
              <a:buFont typeface="Wingdings" panose="05000000000000000000" pitchFamily="2" charset="2"/>
              <a:buChar char="§"/>
            </a:pPr>
            <a:r>
              <a:rPr lang="en-US" sz="1600" dirty="0" smtClean="0">
                <a:latin typeface="Cambria" panose="02040503050406030204" pitchFamily="18" charset="0"/>
                <a:ea typeface="Cambria" panose="02040503050406030204" pitchFamily="18" charset="0"/>
              </a:rPr>
              <a:t>By using the new machine, Baldwin Company is planning to produce:</a:t>
            </a:r>
          </a:p>
          <a:p>
            <a:pPr>
              <a:lnSpc>
                <a:spcPct val="80000"/>
              </a:lnSpc>
              <a:buFont typeface="Wingdings" panose="05000000000000000000" pitchFamily="2" charset="2"/>
              <a:buChar char="§"/>
            </a:pPr>
            <a:r>
              <a:rPr lang="en-US" sz="1600" dirty="0" smtClean="0">
                <a:latin typeface="Cambria" panose="02040503050406030204" pitchFamily="18" charset="0"/>
                <a:ea typeface="Cambria" panose="02040503050406030204" pitchFamily="18" charset="0"/>
              </a:rPr>
              <a:t> </a:t>
            </a:r>
          </a:p>
          <a:p>
            <a:pPr>
              <a:lnSpc>
                <a:spcPct val="80000"/>
              </a:lnSpc>
              <a:buFont typeface="Wingdings" panose="05000000000000000000" pitchFamily="2" charset="2"/>
              <a:buChar char="§"/>
            </a:pPr>
            <a:endParaRPr lang="en-US" sz="1600" dirty="0">
              <a:latin typeface="Cambria" panose="02040503050406030204" pitchFamily="18" charset="0"/>
              <a:ea typeface="Cambria" panose="02040503050406030204" pitchFamily="18" charset="0"/>
            </a:endParaRPr>
          </a:p>
          <a:p>
            <a:pPr>
              <a:lnSpc>
                <a:spcPct val="80000"/>
              </a:lnSpc>
              <a:buFont typeface="Wingdings" panose="05000000000000000000" pitchFamily="2" charset="2"/>
              <a:buChar char="§"/>
            </a:pPr>
            <a:endParaRPr lang="en-US" sz="1600" dirty="0" smtClean="0">
              <a:latin typeface="Cambria" panose="02040503050406030204" pitchFamily="18" charset="0"/>
              <a:ea typeface="Cambria" panose="02040503050406030204" pitchFamily="18" charset="0"/>
            </a:endParaRPr>
          </a:p>
          <a:p>
            <a:pPr>
              <a:lnSpc>
                <a:spcPct val="80000"/>
              </a:lnSpc>
              <a:buFont typeface="Wingdings" panose="05000000000000000000" pitchFamily="2" charset="2"/>
              <a:buChar char="§"/>
            </a:pPr>
            <a:endParaRPr lang="en-US" sz="1600" dirty="0">
              <a:latin typeface="Cambria" panose="02040503050406030204" pitchFamily="18" charset="0"/>
              <a:ea typeface="Cambria" panose="02040503050406030204" pitchFamily="18" charset="0"/>
            </a:endParaRPr>
          </a:p>
          <a:p>
            <a:pPr>
              <a:lnSpc>
                <a:spcPct val="80000"/>
              </a:lnSpc>
              <a:buFont typeface="Wingdings" panose="05000000000000000000" pitchFamily="2" charset="2"/>
              <a:buChar char="§"/>
            </a:pPr>
            <a:r>
              <a:rPr lang="en-US" sz="1600" dirty="0" smtClean="0">
                <a:latin typeface="Cambria" panose="02040503050406030204" pitchFamily="18" charset="0"/>
                <a:ea typeface="Cambria" panose="02040503050406030204" pitchFamily="18" charset="0"/>
              </a:rPr>
              <a:t>Price during the first year is $20, and increase 2% per year thereafter.</a:t>
            </a:r>
          </a:p>
          <a:p>
            <a:pPr>
              <a:lnSpc>
                <a:spcPct val="80000"/>
              </a:lnSpc>
              <a:buFont typeface="Wingdings" panose="05000000000000000000" pitchFamily="2" charset="2"/>
              <a:buChar char="§"/>
            </a:pPr>
            <a:r>
              <a:rPr lang="en-US" sz="1600" dirty="0" smtClean="0">
                <a:latin typeface="Cambria" panose="02040503050406030204" pitchFamily="18" charset="0"/>
                <a:ea typeface="Cambria" panose="02040503050406030204" pitchFamily="18" charset="0"/>
              </a:rPr>
              <a:t>Production costs during the first year are $10, and increase 10% per year thereafter.</a:t>
            </a:r>
          </a:p>
          <a:p>
            <a:pPr>
              <a:lnSpc>
                <a:spcPct val="80000"/>
              </a:lnSpc>
              <a:buFont typeface="Wingdings" panose="05000000000000000000" pitchFamily="2" charset="2"/>
              <a:buChar char="§"/>
            </a:pPr>
            <a:r>
              <a:rPr lang="en-US" sz="1600" dirty="0" smtClean="0">
                <a:latin typeface="Cambria" panose="02040503050406030204" pitchFamily="18" charset="0"/>
                <a:ea typeface="Cambria" panose="02040503050406030204" pitchFamily="18" charset="0"/>
              </a:rPr>
              <a:t>The project requires increase in net working capital: $10,000, recovered at the end of the project</a:t>
            </a:r>
          </a:p>
          <a:p>
            <a:pPr>
              <a:lnSpc>
                <a:spcPct val="80000"/>
              </a:lnSpc>
              <a:buFont typeface="Wingdings" panose="05000000000000000000" pitchFamily="2" charset="2"/>
              <a:buChar char="§"/>
            </a:pPr>
            <a:r>
              <a:rPr lang="en-US" sz="1600" dirty="0" smtClean="0">
                <a:latin typeface="Cambria" panose="02040503050406030204" pitchFamily="18" charset="0"/>
                <a:ea typeface="Cambria" panose="02040503050406030204" pitchFamily="18" charset="0"/>
              </a:rPr>
              <a:t>Tax Rate=34% and discount rate=10%</a:t>
            </a:r>
          </a:p>
          <a:p>
            <a:pPr>
              <a:lnSpc>
                <a:spcPct val="80000"/>
              </a:lnSpc>
              <a:buFont typeface="Wingdings" panose="05000000000000000000" pitchFamily="2" charset="2"/>
              <a:buChar char="§"/>
            </a:pPr>
            <a:r>
              <a:rPr lang="en-US" sz="1600" dirty="0" smtClean="0">
                <a:latin typeface="Cambria" panose="02040503050406030204" pitchFamily="18" charset="0"/>
                <a:ea typeface="Cambria" panose="02040503050406030204" pitchFamily="18" charset="0"/>
              </a:rPr>
              <a:t>Should Baldwin Company invest in the new bowling ball machine?</a:t>
            </a:r>
            <a:endParaRPr lang="en-US" sz="1600" dirty="0" smtClean="0">
              <a:latin typeface="Cambria" panose="02040503050406030204" pitchFamily="18" charset="0"/>
            </a:endParaRPr>
          </a:p>
          <a:p>
            <a:pPr lvl="1" algn="just">
              <a:lnSpc>
                <a:spcPct val="100000"/>
              </a:lnSpc>
              <a:spcBef>
                <a:spcPts val="0"/>
              </a:spcBef>
              <a:spcAft>
                <a:spcPts val="200"/>
              </a:spcAft>
              <a:buFont typeface="Wingdings" panose="05000000000000000000" pitchFamily="2" charset="2"/>
              <a:buChar char="§"/>
            </a:pPr>
            <a:endParaRPr lang="en-US" sz="1600" dirty="0">
              <a:latin typeface="Cambria" panose="02040503050406030204" pitchFamily="18" charset="0"/>
            </a:endParaRPr>
          </a:p>
          <a:p>
            <a:pPr marL="457200" lvl="1" indent="0" algn="just">
              <a:lnSpc>
                <a:spcPct val="100000"/>
              </a:lnSpc>
              <a:spcBef>
                <a:spcPts val="0"/>
              </a:spcBef>
              <a:spcAft>
                <a:spcPts val="200"/>
              </a:spcAft>
              <a:buNone/>
            </a:pPr>
            <a:endParaRPr lang="en-US" sz="1600" dirty="0" smtClean="0">
              <a:latin typeface="Cambria" panose="02040503050406030204" pitchFamily="18" charset="0"/>
            </a:endParaRPr>
          </a:p>
          <a:p>
            <a:pPr marL="457200" lvl="1" indent="0" algn="just">
              <a:lnSpc>
                <a:spcPct val="100000"/>
              </a:lnSpc>
              <a:spcBef>
                <a:spcPts val="0"/>
              </a:spcBef>
              <a:spcAft>
                <a:spcPts val="200"/>
              </a:spcAft>
              <a:buNone/>
            </a:pPr>
            <a:endParaRPr lang="en-US" sz="1600" dirty="0" smtClean="0">
              <a:latin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21</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Making Capital Investment Decision</a:t>
            </a:r>
          </a:p>
        </p:txBody>
      </p:sp>
      <p:graphicFrame>
        <p:nvGraphicFramePr>
          <p:cNvPr id="4" name="Table 3"/>
          <p:cNvGraphicFramePr>
            <a:graphicFrameLocks noGrp="1"/>
          </p:cNvGraphicFramePr>
          <p:nvPr>
            <p:extLst>
              <p:ext uri="{D42A27DB-BD31-4B8C-83A1-F6EECF244321}">
                <p14:modId xmlns:p14="http://schemas.microsoft.com/office/powerpoint/2010/main" val="3482104911"/>
              </p:ext>
            </p:extLst>
          </p:nvPr>
        </p:nvGraphicFramePr>
        <p:xfrm>
          <a:off x="1924424" y="3020740"/>
          <a:ext cx="8128000" cy="741680"/>
        </p:xfrm>
        <a:graphic>
          <a:graphicData uri="http://schemas.openxmlformats.org/drawingml/2006/table">
            <a:tbl>
              <a:tblPr firstRow="1" bandRow="1">
                <a:tableStyleId>{5C22544A-7EE6-4342-B048-85BDC9FD1C3A}</a:tableStyleId>
              </a:tblPr>
              <a:tblGrid>
                <a:gridCol w="1625600">
                  <a:extLst>
                    <a:ext uri="{9D8B030D-6E8A-4147-A177-3AD203B41FA5}">
                      <a16:colId xmlns:a16="http://schemas.microsoft.com/office/drawing/2014/main" val="2571340683"/>
                    </a:ext>
                  </a:extLst>
                </a:gridCol>
                <a:gridCol w="1625600">
                  <a:extLst>
                    <a:ext uri="{9D8B030D-6E8A-4147-A177-3AD203B41FA5}">
                      <a16:colId xmlns:a16="http://schemas.microsoft.com/office/drawing/2014/main" val="1014182188"/>
                    </a:ext>
                  </a:extLst>
                </a:gridCol>
                <a:gridCol w="1625600">
                  <a:extLst>
                    <a:ext uri="{9D8B030D-6E8A-4147-A177-3AD203B41FA5}">
                      <a16:colId xmlns:a16="http://schemas.microsoft.com/office/drawing/2014/main" val="198256600"/>
                    </a:ext>
                  </a:extLst>
                </a:gridCol>
                <a:gridCol w="1625600">
                  <a:extLst>
                    <a:ext uri="{9D8B030D-6E8A-4147-A177-3AD203B41FA5}">
                      <a16:colId xmlns:a16="http://schemas.microsoft.com/office/drawing/2014/main" val="3526880679"/>
                    </a:ext>
                  </a:extLst>
                </a:gridCol>
                <a:gridCol w="1625600">
                  <a:extLst>
                    <a:ext uri="{9D8B030D-6E8A-4147-A177-3AD203B41FA5}">
                      <a16:colId xmlns:a16="http://schemas.microsoft.com/office/drawing/2014/main" val="271951706"/>
                    </a:ext>
                  </a:extLst>
                </a:gridCol>
              </a:tblGrid>
              <a:tr h="370840">
                <a:tc>
                  <a:txBody>
                    <a:bodyPr/>
                    <a:lstStyle/>
                    <a:p>
                      <a:r>
                        <a:rPr lang="en-US" dirty="0" smtClean="0"/>
                        <a:t>Year</a:t>
                      </a:r>
                      <a:r>
                        <a:rPr lang="en-US" baseline="0" dirty="0" smtClean="0"/>
                        <a:t> 1</a:t>
                      </a:r>
                      <a:endParaRPr lang="en-US" dirty="0"/>
                    </a:p>
                  </a:txBody>
                  <a:tcPr/>
                </a:tc>
                <a:tc>
                  <a:txBody>
                    <a:bodyPr/>
                    <a:lstStyle/>
                    <a:p>
                      <a:r>
                        <a:rPr lang="en-US" dirty="0" smtClean="0"/>
                        <a:t>Year 2</a:t>
                      </a:r>
                      <a:endParaRPr lang="en-US" dirty="0"/>
                    </a:p>
                  </a:txBody>
                  <a:tcPr/>
                </a:tc>
                <a:tc>
                  <a:txBody>
                    <a:bodyPr/>
                    <a:lstStyle/>
                    <a:p>
                      <a:r>
                        <a:rPr lang="en-US" dirty="0" smtClean="0"/>
                        <a:t>Year 3</a:t>
                      </a:r>
                      <a:endParaRPr lang="en-US" dirty="0"/>
                    </a:p>
                  </a:txBody>
                  <a:tcPr/>
                </a:tc>
                <a:tc>
                  <a:txBody>
                    <a:bodyPr/>
                    <a:lstStyle/>
                    <a:p>
                      <a:r>
                        <a:rPr lang="en-US" dirty="0" smtClean="0"/>
                        <a:t>Year</a:t>
                      </a:r>
                      <a:r>
                        <a:rPr lang="en-US" baseline="0" dirty="0" smtClean="0"/>
                        <a:t> 4</a:t>
                      </a:r>
                      <a:endParaRPr lang="en-US" dirty="0"/>
                    </a:p>
                  </a:txBody>
                  <a:tcPr/>
                </a:tc>
                <a:tc>
                  <a:txBody>
                    <a:bodyPr/>
                    <a:lstStyle/>
                    <a:p>
                      <a:r>
                        <a:rPr lang="en-US" dirty="0" smtClean="0"/>
                        <a:t>Year 5</a:t>
                      </a:r>
                      <a:endParaRPr lang="en-US" dirty="0"/>
                    </a:p>
                  </a:txBody>
                  <a:tcPr/>
                </a:tc>
                <a:extLst>
                  <a:ext uri="{0D108BD9-81ED-4DB2-BD59-A6C34878D82A}">
                    <a16:rowId xmlns:a16="http://schemas.microsoft.com/office/drawing/2014/main" val="1331195879"/>
                  </a:ext>
                </a:extLst>
              </a:tr>
              <a:tr h="370840">
                <a:tc>
                  <a:txBody>
                    <a:bodyPr/>
                    <a:lstStyle/>
                    <a:p>
                      <a:r>
                        <a:rPr lang="en-US" dirty="0" smtClean="0"/>
                        <a:t>5,000 units</a:t>
                      </a:r>
                      <a:endParaRPr lang="en-US" dirty="0"/>
                    </a:p>
                  </a:txBody>
                  <a:tcPr/>
                </a:tc>
                <a:tc>
                  <a:txBody>
                    <a:bodyPr/>
                    <a:lstStyle/>
                    <a:p>
                      <a:r>
                        <a:rPr lang="en-US" dirty="0" smtClean="0"/>
                        <a:t>8,000 units</a:t>
                      </a:r>
                      <a:endParaRPr lang="en-US" dirty="0"/>
                    </a:p>
                  </a:txBody>
                  <a:tcPr/>
                </a:tc>
                <a:tc>
                  <a:txBody>
                    <a:bodyPr/>
                    <a:lstStyle/>
                    <a:p>
                      <a:r>
                        <a:rPr lang="en-US" dirty="0" smtClean="0"/>
                        <a:t>12,000 units</a:t>
                      </a:r>
                      <a:endParaRPr lang="en-US" dirty="0"/>
                    </a:p>
                  </a:txBody>
                  <a:tcPr/>
                </a:tc>
                <a:tc>
                  <a:txBody>
                    <a:bodyPr/>
                    <a:lstStyle/>
                    <a:p>
                      <a:r>
                        <a:rPr lang="en-US" dirty="0" smtClean="0"/>
                        <a:t>10,000 units</a:t>
                      </a:r>
                      <a:endParaRPr lang="en-US" dirty="0"/>
                    </a:p>
                  </a:txBody>
                  <a:tcPr/>
                </a:tc>
                <a:tc>
                  <a:txBody>
                    <a:bodyPr/>
                    <a:lstStyle/>
                    <a:p>
                      <a:r>
                        <a:rPr lang="en-US" dirty="0" smtClean="0"/>
                        <a:t>6,000 units</a:t>
                      </a:r>
                      <a:endParaRPr lang="en-US" dirty="0"/>
                    </a:p>
                  </a:txBody>
                  <a:tcPr/>
                </a:tc>
                <a:extLst>
                  <a:ext uri="{0D108BD9-81ED-4DB2-BD59-A6C34878D82A}">
                    <a16:rowId xmlns:a16="http://schemas.microsoft.com/office/drawing/2014/main" val="3977010037"/>
                  </a:ext>
                </a:extLst>
              </a:tr>
            </a:tbl>
          </a:graphicData>
        </a:graphic>
      </p:graphicFrame>
    </p:spTree>
    <p:extLst>
      <p:ext uri="{BB962C8B-B14F-4D97-AF65-F5344CB8AC3E}">
        <p14:creationId xmlns:p14="http://schemas.microsoft.com/office/powerpoint/2010/main" val="23843991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Excel Example 4</a:t>
            </a:r>
            <a:r>
              <a:rPr lang="en-US" sz="3200" dirty="0" smtClean="0">
                <a:solidFill>
                  <a:schemeClr val="bg1"/>
                </a:solidFill>
                <a:latin typeface="Cambria" panose="02040503050406030204" pitchFamily="18" charset="0"/>
              </a:rPr>
              <a:t>) PUTZ Inc.</a:t>
            </a:r>
            <a:endParaRPr lang="en-US" sz="3200" dirty="0">
              <a:solidFill>
                <a:schemeClr val="bg1"/>
              </a:solidFill>
              <a:latin typeface="Cambria" panose="02040503050406030204" pitchFamily="18" charset="0"/>
            </a:endParaRPr>
          </a:p>
        </p:txBody>
      </p:sp>
      <p:sp>
        <p:nvSpPr>
          <p:cNvPr id="5" name="Content Placeholder 2"/>
          <p:cNvSpPr txBox="1">
            <a:spLocks/>
          </p:cNvSpPr>
          <p:nvPr/>
        </p:nvSpPr>
        <p:spPr>
          <a:xfrm>
            <a:off x="372978" y="1228725"/>
            <a:ext cx="11514221" cy="506739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n-US" altLang="en-US" sz="1600" dirty="0">
                <a:ea typeface="ＭＳ Ｐゴシック" panose="020B0600070205080204" pitchFamily="34" charset="-128"/>
              </a:rPr>
              <a:t>You have been hired as a consultant for Pristine Urban-tech Zither, Inc. (PUTZ), manufacturers of zithers. The market for zithers is growing quickly. </a:t>
            </a:r>
          </a:p>
          <a:p>
            <a:pPr>
              <a:lnSpc>
                <a:spcPct val="100000"/>
              </a:lnSpc>
              <a:spcBef>
                <a:spcPts val="0"/>
              </a:spcBef>
            </a:pPr>
            <a:r>
              <a:rPr lang="en-US" altLang="en-US" sz="1600" dirty="0">
                <a:ea typeface="ＭＳ Ｐゴシック" panose="020B0600070205080204" pitchFamily="34" charset="-128"/>
              </a:rPr>
              <a:t>The company bought some land three years ago for $1.4 million in anticipation of using it as a toxic waste dump site but has recently hired another company to handle all toxic materials. </a:t>
            </a:r>
          </a:p>
          <a:p>
            <a:pPr lvl="1">
              <a:lnSpc>
                <a:spcPct val="100000"/>
              </a:lnSpc>
              <a:spcBef>
                <a:spcPts val="0"/>
              </a:spcBef>
            </a:pPr>
            <a:r>
              <a:rPr lang="en-US" altLang="en-US" sz="1600" dirty="0">
                <a:ea typeface="ＭＳ Ｐゴシック" panose="020B0600070205080204" pitchFamily="34" charset="-128"/>
              </a:rPr>
              <a:t>Based on a recent appraisal, the company believes it could sell the land for $1.5 million on an after-tax basis. </a:t>
            </a:r>
          </a:p>
          <a:p>
            <a:pPr lvl="1">
              <a:lnSpc>
                <a:spcPct val="100000"/>
              </a:lnSpc>
              <a:spcBef>
                <a:spcPts val="0"/>
              </a:spcBef>
            </a:pPr>
            <a:r>
              <a:rPr lang="en-US" altLang="en-US" sz="1600" dirty="0">
                <a:ea typeface="ＭＳ Ｐゴシック" panose="020B0600070205080204" pitchFamily="34" charset="-128"/>
              </a:rPr>
              <a:t>In four years, the land could be sold for $1.6 million after taxes. </a:t>
            </a:r>
          </a:p>
          <a:p>
            <a:pPr>
              <a:lnSpc>
                <a:spcPct val="100000"/>
              </a:lnSpc>
              <a:spcBef>
                <a:spcPts val="0"/>
              </a:spcBef>
            </a:pPr>
            <a:r>
              <a:rPr lang="en-US" altLang="en-US" sz="1600" dirty="0">
                <a:ea typeface="ＭＳ Ｐゴシック" panose="020B0600070205080204" pitchFamily="34" charset="-128"/>
              </a:rPr>
              <a:t>The company also hired a marketing firm to analyze the zither market, at a cost of $125,000. An excerpt of the marketing reports is as follows:</a:t>
            </a:r>
          </a:p>
          <a:p>
            <a:pPr lvl="1">
              <a:lnSpc>
                <a:spcPct val="100000"/>
              </a:lnSpc>
              <a:spcBef>
                <a:spcPts val="0"/>
              </a:spcBef>
            </a:pPr>
            <a:r>
              <a:rPr lang="en-US" altLang="en-US" sz="1600" dirty="0">
                <a:ea typeface="ＭＳ Ｐゴシック" panose="020B0600070205080204" pitchFamily="34" charset="-128"/>
              </a:rPr>
              <a:t>The zither industry will have a rapid expansion in the next four years. With the brand name recognition that PUTZ bring to bear, we feel that the company will be able to sell 3,200, 4,300, 3,900, and 2,800 units each year for the next four years, respectively. </a:t>
            </a:r>
          </a:p>
          <a:p>
            <a:pPr lvl="1">
              <a:lnSpc>
                <a:spcPct val="100000"/>
              </a:lnSpc>
              <a:spcBef>
                <a:spcPts val="0"/>
              </a:spcBef>
            </a:pPr>
            <a:r>
              <a:rPr lang="en-US" altLang="en-US" sz="1600" dirty="0">
                <a:ea typeface="ＭＳ Ｐゴシック" panose="020B0600070205080204" pitchFamily="34" charset="-128"/>
              </a:rPr>
              <a:t>Again, capitalizing on the name recognition of PUTZ, we feel that a premium price of $780 can be charged for each zither. </a:t>
            </a:r>
          </a:p>
          <a:p>
            <a:pPr lvl="1">
              <a:lnSpc>
                <a:spcPct val="100000"/>
              </a:lnSpc>
              <a:spcBef>
                <a:spcPts val="0"/>
              </a:spcBef>
            </a:pPr>
            <a:r>
              <a:rPr lang="en-US" altLang="en-US" sz="1600" dirty="0">
                <a:ea typeface="ＭＳ Ｐゴシック" panose="020B0600070205080204" pitchFamily="34" charset="-128"/>
              </a:rPr>
              <a:t>Because zithers appear to be a fad, we feel at the end of the four-year period, sales should be discontinued. </a:t>
            </a:r>
          </a:p>
          <a:p>
            <a:pPr>
              <a:lnSpc>
                <a:spcPct val="100000"/>
              </a:lnSpc>
              <a:spcBef>
                <a:spcPts val="0"/>
              </a:spcBef>
            </a:pPr>
            <a:r>
              <a:rPr lang="en-US" altLang="en-US" sz="1600" dirty="0">
                <a:ea typeface="ＭＳ Ｐゴシック" panose="020B0600070205080204" pitchFamily="34" charset="-128"/>
              </a:rPr>
              <a:t>PUTZ believes that fixed costs for the project will be $425,000 per year, and variable costs are 15% of sales. </a:t>
            </a:r>
          </a:p>
          <a:p>
            <a:pPr>
              <a:lnSpc>
                <a:spcPct val="100000"/>
              </a:lnSpc>
              <a:spcBef>
                <a:spcPts val="0"/>
              </a:spcBef>
            </a:pPr>
            <a:r>
              <a:rPr lang="en-US" altLang="en-US" sz="1600" dirty="0">
                <a:ea typeface="ＭＳ Ｐゴシック" panose="020B0600070205080204" pitchFamily="34" charset="-128"/>
              </a:rPr>
              <a:t>The equipment necessary for production will cost $4.2 million and will be depreciated according to </a:t>
            </a:r>
            <a:r>
              <a:rPr lang="en-US" altLang="en-US" sz="1600" dirty="0" smtClean="0">
                <a:ea typeface="ＭＳ Ｐゴシック" panose="020B0600070205080204" pitchFamily="34" charset="-128"/>
              </a:rPr>
              <a:t>three-year straight-line. </a:t>
            </a:r>
            <a:endParaRPr lang="en-US" altLang="en-US" sz="1600" dirty="0">
              <a:ea typeface="ＭＳ Ｐゴシック" panose="020B0600070205080204" pitchFamily="34" charset="-128"/>
            </a:endParaRPr>
          </a:p>
          <a:p>
            <a:pPr lvl="1">
              <a:lnSpc>
                <a:spcPct val="100000"/>
              </a:lnSpc>
              <a:spcBef>
                <a:spcPts val="0"/>
              </a:spcBef>
            </a:pPr>
            <a:r>
              <a:rPr lang="en-US" altLang="en-US" sz="1600" dirty="0">
                <a:ea typeface="ＭＳ Ｐゴシック" panose="020B0600070205080204" pitchFamily="34" charset="-128"/>
              </a:rPr>
              <a:t>At the end of the project, the equipment can be scrapped for $400,000. </a:t>
            </a:r>
          </a:p>
          <a:p>
            <a:pPr>
              <a:lnSpc>
                <a:spcPct val="100000"/>
              </a:lnSpc>
              <a:spcBef>
                <a:spcPts val="0"/>
              </a:spcBef>
            </a:pPr>
            <a:r>
              <a:rPr lang="en-US" altLang="en-US" sz="1600" dirty="0">
                <a:ea typeface="ＭＳ Ｐゴシック" panose="020B0600070205080204" pitchFamily="34" charset="-128"/>
              </a:rPr>
              <a:t>Net working capital of $125,000 will be required immediately.</a:t>
            </a:r>
          </a:p>
          <a:p>
            <a:pPr lvl="1">
              <a:lnSpc>
                <a:spcPct val="100000"/>
              </a:lnSpc>
              <a:spcBef>
                <a:spcPts val="0"/>
              </a:spcBef>
            </a:pPr>
            <a:r>
              <a:rPr lang="en-US" altLang="en-US" sz="1600" dirty="0">
                <a:ea typeface="ＭＳ Ｐゴシック" panose="020B0600070205080204" pitchFamily="34" charset="-128"/>
              </a:rPr>
              <a:t>Net Working Capital is recovered at the end of the project. </a:t>
            </a:r>
          </a:p>
          <a:p>
            <a:pPr>
              <a:lnSpc>
                <a:spcPct val="100000"/>
              </a:lnSpc>
              <a:spcBef>
                <a:spcPts val="0"/>
              </a:spcBef>
            </a:pPr>
            <a:r>
              <a:rPr lang="en-US" altLang="en-US" sz="1600" dirty="0">
                <a:ea typeface="ＭＳ Ｐゴシック" panose="020B0600070205080204" pitchFamily="34" charset="-128"/>
              </a:rPr>
              <a:t>PUTZ has a 38% tax rate, and the required return on the project is 13%. </a:t>
            </a:r>
          </a:p>
          <a:p>
            <a:r>
              <a:rPr lang="en-US" altLang="en-US" sz="1600" dirty="0">
                <a:ea typeface="ＭＳ Ｐゴシック" panose="020B0600070205080204" pitchFamily="34" charset="-128"/>
              </a:rPr>
              <a:t>What is the NPV of the project? Assume the company has other profitable projects.</a:t>
            </a:r>
          </a:p>
          <a:p>
            <a:pPr>
              <a:lnSpc>
                <a:spcPct val="80000"/>
              </a:lnSpc>
              <a:buFont typeface="Wingdings" panose="05000000000000000000" pitchFamily="2" charset="2"/>
              <a:buChar char="§"/>
            </a:pPr>
            <a:endParaRPr lang="en-US" sz="2000" dirty="0" smtClean="0">
              <a:latin typeface="Cambria" panose="02040503050406030204" pitchFamily="18" charset="0"/>
            </a:endParaRPr>
          </a:p>
          <a:p>
            <a:pPr lvl="1" algn="just">
              <a:lnSpc>
                <a:spcPct val="100000"/>
              </a:lnSpc>
              <a:spcBef>
                <a:spcPts val="0"/>
              </a:spcBef>
              <a:spcAft>
                <a:spcPts val="200"/>
              </a:spcAft>
              <a:buFont typeface="Wingdings" panose="05000000000000000000" pitchFamily="2" charset="2"/>
              <a:buChar char="§"/>
            </a:pPr>
            <a:endParaRPr lang="en-US" sz="1600" dirty="0">
              <a:latin typeface="Cambria" panose="02040503050406030204" pitchFamily="18" charset="0"/>
            </a:endParaRPr>
          </a:p>
          <a:p>
            <a:pPr marL="457200" lvl="1" indent="0" algn="just">
              <a:lnSpc>
                <a:spcPct val="100000"/>
              </a:lnSpc>
              <a:spcBef>
                <a:spcPts val="0"/>
              </a:spcBef>
              <a:spcAft>
                <a:spcPts val="200"/>
              </a:spcAft>
              <a:buNone/>
            </a:pPr>
            <a:endParaRPr lang="en-US" dirty="0" smtClean="0">
              <a:latin typeface="Cambria" panose="02040503050406030204" pitchFamily="18" charset="0"/>
            </a:endParaRPr>
          </a:p>
          <a:p>
            <a:pPr marL="457200" lvl="1" indent="0" algn="just">
              <a:lnSpc>
                <a:spcPct val="100000"/>
              </a:lnSpc>
              <a:spcBef>
                <a:spcPts val="0"/>
              </a:spcBef>
              <a:spcAft>
                <a:spcPts val="200"/>
              </a:spcAft>
              <a:buNone/>
            </a:pPr>
            <a:endParaRPr lang="en-US" sz="2000" dirty="0" smtClean="0">
              <a:latin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22</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Making Capital Investment Decision</a:t>
            </a:r>
          </a:p>
        </p:txBody>
      </p:sp>
    </p:spTree>
    <p:extLst>
      <p:ext uri="{BB962C8B-B14F-4D97-AF65-F5344CB8AC3E}">
        <p14:creationId xmlns:p14="http://schemas.microsoft.com/office/powerpoint/2010/main" val="9398413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a:xfrm>
            <a:off x="9340515" y="6526880"/>
            <a:ext cx="2743200" cy="365125"/>
          </a:xfrm>
        </p:spPr>
        <p:txBody>
          <a:bodyPr/>
          <a:lstStyle/>
          <a:p>
            <a:fld id="{B63D8B90-C3C9-4A0C-9CD5-339FB3140368}" type="slidenum">
              <a:rPr lang="en-US" sz="1600" smtClean="0">
                <a:solidFill>
                  <a:schemeClr val="bg1"/>
                </a:solidFill>
                <a:latin typeface="Cambria" panose="02040503050406030204" pitchFamily="18" charset="0"/>
              </a:rPr>
              <a:t>23</a:t>
            </a:fld>
            <a:endParaRPr lang="en-US" sz="1600" dirty="0">
              <a:solidFill>
                <a:schemeClr val="bg1"/>
              </a:solidFill>
              <a:latin typeface="Cambria" panose="02040503050406030204" pitchFamily="18" charset="0"/>
            </a:endParaRPr>
          </a:p>
        </p:txBody>
      </p:sp>
      <p:sp>
        <p:nvSpPr>
          <p:cNvPr id="9" name="TextBox 8"/>
          <p:cNvSpPr txBox="1"/>
          <p:nvPr/>
        </p:nvSpPr>
        <p:spPr>
          <a:xfrm>
            <a:off x="96253" y="6511605"/>
            <a:ext cx="5065294" cy="307777"/>
          </a:xfrm>
          <a:prstGeom prst="rect">
            <a:avLst/>
          </a:prstGeom>
          <a:noFill/>
        </p:spPr>
        <p:txBody>
          <a:bodyPr wrap="square" rtlCol="0">
            <a:spAutoFit/>
          </a:bodyPr>
          <a:lstStyle/>
          <a:p>
            <a:r>
              <a:rPr lang="en-US" sz="1400" dirty="0" smtClean="0">
                <a:solidFill>
                  <a:schemeClr val="bg1"/>
                </a:solidFill>
                <a:latin typeface="Cambria" panose="02040503050406030204" pitchFamily="18" charset="0"/>
              </a:rPr>
              <a:t>Is Change of Style Evidence of Skill?</a:t>
            </a:r>
            <a:endParaRPr lang="en-US" sz="1400" dirty="0">
              <a:solidFill>
                <a:schemeClr val="bg1"/>
              </a:solidFill>
              <a:latin typeface="Cambria" panose="02040503050406030204" pitchFamily="18" charset="0"/>
            </a:endParaRPr>
          </a:p>
        </p:txBody>
      </p:sp>
      <p:sp>
        <p:nvSpPr>
          <p:cNvPr id="4" name="Rounded Rectangle 3"/>
          <p:cNvSpPr/>
          <p:nvPr/>
        </p:nvSpPr>
        <p:spPr>
          <a:xfrm>
            <a:off x="2601310" y="2737634"/>
            <a:ext cx="6989380" cy="1293912"/>
          </a:xfrm>
          <a:prstGeom prst="roundRect">
            <a:avLst/>
          </a:prstGeom>
          <a:solidFill>
            <a:schemeClr val="accent5">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307032" y="3092202"/>
            <a:ext cx="1577935" cy="584775"/>
          </a:xfrm>
          <a:prstGeom prst="rect">
            <a:avLst/>
          </a:prstGeom>
          <a:noFill/>
        </p:spPr>
        <p:txBody>
          <a:bodyPr wrap="square" rtlCol="0">
            <a:spAutoFit/>
          </a:bodyPr>
          <a:lstStyle/>
          <a:p>
            <a:r>
              <a:rPr lang="en-US" sz="3200" dirty="0" smtClean="0">
                <a:solidFill>
                  <a:schemeClr val="bg1"/>
                </a:solidFill>
                <a:latin typeface="Cambria" panose="02040503050406030204" pitchFamily="18" charset="0"/>
              </a:rPr>
              <a:t>Thanks!</a:t>
            </a:r>
            <a:endParaRPr lang="en-US" sz="3200" dirty="0">
              <a:solidFill>
                <a:schemeClr val="bg1"/>
              </a:solidFill>
              <a:latin typeface="Cambria" panose="02040503050406030204" pitchFamily="18" charset="0"/>
            </a:endParaRPr>
          </a:p>
        </p:txBody>
      </p:sp>
    </p:spTree>
    <p:extLst>
      <p:ext uri="{BB962C8B-B14F-4D97-AF65-F5344CB8AC3E}">
        <p14:creationId xmlns:p14="http://schemas.microsoft.com/office/powerpoint/2010/main" val="120991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53998"/>
          </a:xfrm>
          <a:prstGeom prst="rect">
            <a:avLst/>
          </a:prstGeom>
          <a:noFill/>
        </p:spPr>
        <p:txBody>
          <a:bodyPr wrap="square" rtlCol="0">
            <a:spAutoFit/>
          </a:bodyPr>
          <a:lstStyle/>
          <a:p>
            <a:r>
              <a:rPr lang="en-US" sz="3000" dirty="0" smtClean="0">
                <a:solidFill>
                  <a:schemeClr val="bg1"/>
                </a:solidFill>
                <a:latin typeface="Cambria" panose="02040503050406030204" pitchFamily="18" charset="0"/>
              </a:rPr>
              <a:t>The Question is how to evaluate such a project or projects like this</a:t>
            </a:r>
            <a:endParaRPr lang="en-US" sz="3000" dirty="0">
              <a:solidFill>
                <a:schemeClr val="bg1"/>
              </a:solidFill>
              <a:latin typeface="Cambria" panose="02040503050406030204" pitchFamily="18" charset="0"/>
            </a:endParaRPr>
          </a:p>
        </p:txBody>
      </p:sp>
      <p:sp>
        <p:nvSpPr>
          <p:cNvPr id="5" name="Content Placeholder 2"/>
          <p:cNvSpPr txBox="1">
            <a:spLocks/>
          </p:cNvSpPr>
          <p:nvPr/>
        </p:nvSpPr>
        <p:spPr>
          <a:xfrm>
            <a:off x="372978" y="1228725"/>
            <a:ext cx="11514221" cy="506739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buFont typeface="Wingdings" panose="05000000000000000000" pitchFamily="2" charset="2"/>
              <a:buChar char="§"/>
            </a:pPr>
            <a:r>
              <a:rPr lang="en-US" sz="3200" dirty="0" smtClean="0">
                <a:latin typeface="Cambria" panose="02040503050406030204" pitchFamily="18" charset="0"/>
                <a:ea typeface="Cambria" panose="02040503050406030204" pitchFamily="18" charset="0"/>
              </a:rPr>
              <a:t>Project Cash Flows: A First Look:</a:t>
            </a:r>
          </a:p>
          <a:p>
            <a:pPr>
              <a:lnSpc>
                <a:spcPct val="80000"/>
              </a:lnSpc>
              <a:buFont typeface="Wingdings" panose="05000000000000000000" pitchFamily="2" charset="2"/>
              <a:buChar char="§"/>
            </a:pPr>
            <a:endParaRPr lang="en-US" sz="3200" dirty="0" smtClean="0">
              <a:latin typeface="Cambria" panose="02040503050406030204" pitchFamily="18" charset="0"/>
              <a:ea typeface="Cambria" panose="02040503050406030204" pitchFamily="18" charset="0"/>
            </a:endParaRPr>
          </a:p>
          <a:p>
            <a:pPr lvl="1"/>
            <a:r>
              <a:rPr lang="en-US" sz="2800" dirty="0">
                <a:latin typeface="Cambria" panose="02040503050406030204" pitchFamily="18" charset="0"/>
                <a:ea typeface="Cambria" panose="02040503050406030204" pitchFamily="18" charset="0"/>
              </a:rPr>
              <a:t>A relevant cash flow for a project is a change in the firm’s overall future cash flow that comes about as a direct consequence of the decision to take that project</a:t>
            </a:r>
            <a:r>
              <a:rPr lang="en-US" sz="2800" dirty="0" smtClean="0">
                <a:latin typeface="Cambria" panose="02040503050406030204" pitchFamily="18" charset="0"/>
                <a:ea typeface="Cambria" panose="02040503050406030204" pitchFamily="18" charset="0"/>
              </a:rPr>
              <a:t>.</a:t>
            </a:r>
          </a:p>
          <a:p>
            <a:pPr lvl="1"/>
            <a:endParaRPr lang="en-US" sz="2800" dirty="0">
              <a:latin typeface="Cambria" panose="02040503050406030204" pitchFamily="18" charset="0"/>
              <a:ea typeface="Cambria" panose="02040503050406030204" pitchFamily="18" charset="0"/>
            </a:endParaRPr>
          </a:p>
          <a:p>
            <a:pPr lvl="1"/>
            <a:r>
              <a:rPr lang="en-US" sz="2800" dirty="0">
                <a:latin typeface="Cambria" panose="02040503050406030204" pitchFamily="18" charset="0"/>
                <a:ea typeface="Cambria" panose="02040503050406030204" pitchFamily="18" charset="0"/>
              </a:rPr>
              <a:t>The relevant cash flows are called “incremental cash flows</a:t>
            </a:r>
            <a:r>
              <a:rPr lang="en-US" sz="2800" dirty="0" smtClean="0">
                <a:latin typeface="Cambria" panose="02040503050406030204" pitchFamily="18" charset="0"/>
                <a:ea typeface="Cambria" panose="02040503050406030204" pitchFamily="18" charset="0"/>
              </a:rPr>
              <a:t>”.</a:t>
            </a:r>
          </a:p>
          <a:p>
            <a:pPr lvl="1"/>
            <a:endParaRPr lang="en-US" sz="2800" dirty="0">
              <a:latin typeface="Cambria" panose="02040503050406030204" pitchFamily="18" charset="0"/>
              <a:ea typeface="Cambria" panose="02040503050406030204" pitchFamily="18" charset="0"/>
            </a:endParaRPr>
          </a:p>
          <a:p>
            <a:pPr lvl="1"/>
            <a:r>
              <a:rPr lang="en-US" sz="2800" dirty="0">
                <a:latin typeface="Cambria" panose="02040503050406030204" pitchFamily="18" charset="0"/>
                <a:ea typeface="Cambria" panose="02040503050406030204" pitchFamily="18" charset="0"/>
              </a:rPr>
              <a:t>Incremental cash flow: The difference between a firm’s future cash flows with a project and those without a project.</a:t>
            </a:r>
          </a:p>
          <a:p>
            <a:pPr>
              <a:lnSpc>
                <a:spcPct val="80000"/>
              </a:lnSpc>
              <a:buFont typeface="Wingdings" panose="05000000000000000000" pitchFamily="2" charset="2"/>
              <a:buChar char="§"/>
            </a:pPr>
            <a:endParaRPr lang="en-US" sz="2000" dirty="0" smtClean="0">
              <a:latin typeface="Cambria" panose="02040503050406030204" pitchFamily="18" charset="0"/>
            </a:endParaRPr>
          </a:p>
          <a:p>
            <a:pPr lvl="1" algn="just">
              <a:lnSpc>
                <a:spcPct val="100000"/>
              </a:lnSpc>
              <a:spcBef>
                <a:spcPts val="0"/>
              </a:spcBef>
              <a:spcAft>
                <a:spcPts val="200"/>
              </a:spcAft>
              <a:buFont typeface="Wingdings" panose="05000000000000000000" pitchFamily="2" charset="2"/>
              <a:buChar char="§"/>
            </a:pPr>
            <a:endParaRPr lang="en-US" sz="1600" dirty="0">
              <a:latin typeface="Cambria" panose="02040503050406030204" pitchFamily="18" charset="0"/>
            </a:endParaRPr>
          </a:p>
          <a:p>
            <a:pPr marL="457200" lvl="1" indent="0" algn="just">
              <a:lnSpc>
                <a:spcPct val="100000"/>
              </a:lnSpc>
              <a:spcBef>
                <a:spcPts val="0"/>
              </a:spcBef>
              <a:spcAft>
                <a:spcPts val="200"/>
              </a:spcAft>
              <a:buNone/>
            </a:pPr>
            <a:endParaRPr lang="en-US" dirty="0" smtClean="0">
              <a:latin typeface="Cambria" panose="02040503050406030204" pitchFamily="18" charset="0"/>
            </a:endParaRPr>
          </a:p>
          <a:p>
            <a:pPr marL="457200" lvl="1" indent="0" algn="just">
              <a:lnSpc>
                <a:spcPct val="100000"/>
              </a:lnSpc>
              <a:spcBef>
                <a:spcPts val="0"/>
              </a:spcBef>
              <a:spcAft>
                <a:spcPts val="200"/>
              </a:spcAft>
              <a:buNone/>
            </a:pPr>
            <a:endParaRPr lang="en-US" sz="2000" dirty="0" smtClean="0">
              <a:latin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3</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Making Capital Investment Decision</a:t>
            </a:r>
          </a:p>
        </p:txBody>
      </p:sp>
    </p:spTree>
    <p:extLst>
      <p:ext uri="{BB962C8B-B14F-4D97-AF65-F5344CB8AC3E}">
        <p14:creationId xmlns:p14="http://schemas.microsoft.com/office/powerpoint/2010/main" val="26221280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smtClean="0">
                <a:solidFill>
                  <a:schemeClr val="bg1"/>
                </a:solidFill>
                <a:latin typeface="Cambria" panose="02040503050406030204" pitchFamily="18" charset="0"/>
              </a:rPr>
              <a:t>Important Components to Consider</a:t>
            </a:r>
            <a:endParaRPr lang="en-US" sz="3200" dirty="0">
              <a:solidFill>
                <a:schemeClr val="bg1"/>
              </a:solidFill>
              <a:latin typeface="Cambria" panose="02040503050406030204" pitchFamily="18" charset="0"/>
            </a:endParaRPr>
          </a:p>
        </p:txBody>
      </p:sp>
      <p:sp>
        <p:nvSpPr>
          <p:cNvPr id="5" name="Content Placeholder 2"/>
          <p:cNvSpPr txBox="1">
            <a:spLocks/>
          </p:cNvSpPr>
          <p:nvPr/>
        </p:nvSpPr>
        <p:spPr>
          <a:xfrm>
            <a:off x="372978" y="1228725"/>
            <a:ext cx="11514221" cy="506739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buFont typeface="Wingdings" panose="05000000000000000000" pitchFamily="2" charset="2"/>
              <a:buChar char="§"/>
            </a:pPr>
            <a:r>
              <a:rPr lang="en-US" sz="3200" u="sng" dirty="0" smtClean="0">
                <a:latin typeface="Cambria" panose="02040503050406030204" pitchFamily="18" charset="0"/>
                <a:ea typeface="Cambria" panose="02040503050406030204" pitchFamily="18" charset="0"/>
              </a:rPr>
              <a:t>Relevant Components:</a:t>
            </a:r>
          </a:p>
          <a:p>
            <a:pPr lvl="1">
              <a:lnSpc>
                <a:spcPct val="80000"/>
              </a:lnSpc>
              <a:buFont typeface="Wingdings" panose="05000000000000000000" pitchFamily="2" charset="2"/>
              <a:buChar char="§"/>
            </a:pPr>
            <a:r>
              <a:rPr lang="en-US" sz="2800" dirty="0" smtClean="0">
                <a:latin typeface="Cambria" panose="02040503050406030204" pitchFamily="18" charset="0"/>
                <a:ea typeface="Cambria" panose="02040503050406030204" pitchFamily="18" charset="0"/>
              </a:rPr>
              <a:t>Incremental Cash Flows.</a:t>
            </a:r>
          </a:p>
          <a:p>
            <a:pPr lvl="2">
              <a:lnSpc>
                <a:spcPct val="80000"/>
              </a:lnSpc>
              <a:buFont typeface="Wingdings" panose="05000000000000000000" pitchFamily="2" charset="2"/>
              <a:buChar char="§"/>
            </a:pPr>
            <a:r>
              <a:rPr lang="en-US" sz="2400" dirty="0" smtClean="0">
                <a:latin typeface="Cambria" panose="02040503050406030204" pitchFamily="18" charset="0"/>
                <a:ea typeface="Cambria" panose="02040503050406030204" pitchFamily="18" charset="0"/>
              </a:rPr>
              <a:t>Cash Flow – not accounting earnings</a:t>
            </a:r>
          </a:p>
          <a:p>
            <a:pPr lvl="2">
              <a:lnSpc>
                <a:spcPct val="80000"/>
              </a:lnSpc>
              <a:buFont typeface="Wingdings" panose="05000000000000000000" pitchFamily="2" charset="2"/>
              <a:buChar char="§"/>
            </a:pPr>
            <a:r>
              <a:rPr lang="en-US" sz="2400" dirty="0" smtClean="0">
                <a:latin typeface="Cambria" panose="02040503050406030204" pitchFamily="18" charset="0"/>
                <a:ea typeface="Cambria" panose="02040503050406030204" pitchFamily="18" charset="0"/>
              </a:rPr>
              <a:t>Side effects (cannibalism and erosion) matter</a:t>
            </a:r>
          </a:p>
          <a:p>
            <a:pPr lvl="2">
              <a:lnSpc>
                <a:spcPct val="80000"/>
              </a:lnSpc>
              <a:buFont typeface="Wingdings" panose="05000000000000000000" pitchFamily="2" charset="2"/>
              <a:buChar char="§"/>
            </a:pPr>
            <a:r>
              <a:rPr lang="en-US" sz="2400" dirty="0" smtClean="0">
                <a:latin typeface="Cambria" panose="02040503050406030204" pitchFamily="18" charset="0"/>
                <a:ea typeface="Cambria" panose="02040503050406030204" pitchFamily="18" charset="0"/>
              </a:rPr>
              <a:t>Opportunity costs matter</a:t>
            </a:r>
          </a:p>
          <a:p>
            <a:pPr lvl="2">
              <a:lnSpc>
                <a:spcPct val="80000"/>
              </a:lnSpc>
              <a:buFont typeface="Wingdings" panose="05000000000000000000" pitchFamily="2" charset="2"/>
              <a:buChar char="§"/>
            </a:pPr>
            <a:r>
              <a:rPr lang="en-US" sz="2400" dirty="0" smtClean="0">
                <a:latin typeface="Cambria" panose="02040503050406030204" pitchFamily="18" charset="0"/>
                <a:ea typeface="Cambria" panose="02040503050406030204" pitchFamily="18" charset="0"/>
              </a:rPr>
              <a:t>Allocated costs matter</a:t>
            </a:r>
          </a:p>
          <a:p>
            <a:pPr lvl="2">
              <a:lnSpc>
                <a:spcPct val="80000"/>
              </a:lnSpc>
              <a:buFont typeface="Wingdings" panose="05000000000000000000" pitchFamily="2" charset="2"/>
              <a:buChar char="§"/>
            </a:pPr>
            <a:r>
              <a:rPr lang="en-US" sz="2400" dirty="0" smtClean="0">
                <a:latin typeface="Cambria" panose="02040503050406030204" pitchFamily="18" charset="0"/>
                <a:ea typeface="Cambria" panose="02040503050406030204" pitchFamily="18" charset="0"/>
              </a:rPr>
              <a:t>Taxes matter: We want incremental after-tax cash flows.</a:t>
            </a:r>
          </a:p>
          <a:p>
            <a:pPr lvl="1">
              <a:lnSpc>
                <a:spcPct val="80000"/>
              </a:lnSpc>
              <a:buFont typeface="Wingdings" panose="05000000000000000000" pitchFamily="2" charset="2"/>
              <a:buChar char="§"/>
            </a:pPr>
            <a:endParaRPr lang="en-US" sz="2800" dirty="0">
              <a:latin typeface="Cambria" panose="02040503050406030204" pitchFamily="18" charset="0"/>
              <a:ea typeface="Cambria" panose="02040503050406030204" pitchFamily="18" charset="0"/>
            </a:endParaRPr>
          </a:p>
          <a:p>
            <a:pPr lvl="1">
              <a:lnSpc>
                <a:spcPct val="80000"/>
              </a:lnSpc>
              <a:buFont typeface="Wingdings" panose="05000000000000000000" pitchFamily="2" charset="2"/>
              <a:buChar char="§"/>
            </a:pPr>
            <a:endParaRPr lang="en-US" sz="2800" dirty="0" smtClean="0">
              <a:latin typeface="Cambria" panose="02040503050406030204" pitchFamily="18" charset="0"/>
              <a:ea typeface="Cambria" panose="02040503050406030204" pitchFamily="18" charset="0"/>
            </a:endParaRPr>
          </a:p>
          <a:p>
            <a:pPr lvl="1">
              <a:lnSpc>
                <a:spcPct val="80000"/>
              </a:lnSpc>
              <a:buFont typeface="Wingdings" panose="05000000000000000000" pitchFamily="2" charset="2"/>
              <a:buChar char="§"/>
            </a:pPr>
            <a:endParaRPr lang="en-US" sz="2800" dirty="0" smtClean="0">
              <a:latin typeface="Cambria" panose="02040503050406030204" pitchFamily="18" charset="0"/>
              <a:ea typeface="Cambria" panose="02040503050406030204" pitchFamily="18" charset="0"/>
            </a:endParaRPr>
          </a:p>
          <a:p>
            <a:pPr>
              <a:lnSpc>
                <a:spcPct val="80000"/>
              </a:lnSpc>
              <a:buFont typeface="Wingdings" panose="05000000000000000000" pitchFamily="2" charset="2"/>
              <a:buChar char="§"/>
            </a:pPr>
            <a:r>
              <a:rPr lang="en-US" sz="3200" u="sng" dirty="0" smtClean="0">
                <a:latin typeface="Cambria" panose="02040503050406030204" pitchFamily="18" charset="0"/>
                <a:ea typeface="Cambria" panose="02040503050406030204" pitchFamily="18" charset="0"/>
              </a:rPr>
              <a:t>Irrelevant Components:</a:t>
            </a:r>
          </a:p>
          <a:p>
            <a:pPr lvl="1">
              <a:lnSpc>
                <a:spcPct val="80000"/>
              </a:lnSpc>
              <a:buFont typeface="Wingdings" panose="05000000000000000000" pitchFamily="2" charset="2"/>
              <a:buChar char="§"/>
            </a:pPr>
            <a:r>
              <a:rPr lang="en-US" sz="2800" dirty="0" smtClean="0">
                <a:latin typeface="Cambria" panose="02040503050406030204" pitchFamily="18" charset="0"/>
                <a:ea typeface="Cambria" panose="02040503050406030204" pitchFamily="18" charset="0"/>
              </a:rPr>
              <a:t>Sunk costs do not matter</a:t>
            </a:r>
          </a:p>
          <a:p>
            <a:pPr lvl="1">
              <a:lnSpc>
                <a:spcPct val="80000"/>
              </a:lnSpc>
              <a:buFont typeface="Wingdings" panose="05000000000000000000" pitchFamily="2" charset="2"/>
              <a:buChar char="§"/>
            </a:pPr>
            <a:r>
              <a:rPr lang="en-US" sz="2800" dirty="0" smtClean="0">
                <a:latin typeface="Cambria" panose="02040503050406030204" pitchFamily="18" charset="0"/>
                <a:ea typeface="Cambria" panose="02040503050406030204" pitchFamily="18" charset="0"/>
              </a:rPr>
              <a:t>Financing does not matter</a:t>
            </a:r>
            <a:endParaRPr lang="en-US" sz="2800" dirty="0" smtClean="0">
              <a:latin typeface="Cambria" panose="02040503050406030204" pitchFamily="18" charset="0"/>
            </a:endParaRPr>
          </a:p>
          <a:p>
            <a:pPr lvl="1" algn="just">
              <a:lnSpc>
                <a:spcPct val="100000"/>
              </a:lnSpc>
              <a:spcBef>
                <a:spcPts val="0"/>
              </a:spcBef>
              <a:spcAft>
                <a:spcPts val="200"/>
              </a:spcAft>
              <a:buFont typeface="Wingdings" panose="05000000000000000000" pitchFamily="2" charset="2"/>
              <a:buChar char="§"/>
            </a:pPr>
            <a:endParaRPr lang="en-US" sz="1600" dirty="0">
              <a:latin typeface="Cambria" panose="02040503050406030204" pitchFamily="18" charset="0"/>
            </a:endParaRPr>
          </a:p>
          <a:p>
            <a:pPr marL="457200" lvl="1" indent="0" algn="just">
              <a:lnSpc>
                <a:spcPct val="100000"/>
              </a:lnSpc>
              <a:spcBef>
                <a:spcPts val="0"/>
              </a:spcBef>
              <a:spcAft>
                <a:spcPts val="200"/>
              </a:spcAft>
              <a:buNone/>
            </a:pPr>
            <a:endParaRPr lang="en-US" dirty="0" smtClean="0">
              <a:latin typeface="Cambria" panose="02040503050406030204" pitchFamily="18" charset="0"/>
            </a:endParaRPr>
          </a:p>
          <a:p>
            <a:pPr marL="457200" lvl="1" indent="0" algn="just">
              <a:lnSpc>
                <a:spcPct val="100000"/>
              </a:lnSpc>
              <a:spcBef>
                <a:spcPts val="0"/>
              </a:spcBef>
              <a:spcAft>
                <a:spcPts val="200"/>
              </a:spcAft>
              <a:buNone/>
            </a:pPr>
            <a:endParaRPr lang="en-US" sz="2000" dirty="0" smtClean="0">
              <a:latin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4</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Making Capital Investment Decision</a:t>
            </a:r>
          </a:p>
        </p:txBody>
      </p:sp>
      <p:sp>
        <p:nvSpPr>
          <p:cNvPr id="9" name="Text Box 4"/>
          <p:cNvSpPr txBox="1">
            <a:spLocks noChangeArrowheads="1"/>
          </p:cNvSpPr>
          <p:nvPr/>
        </p:nvSpPr>
        <p:spPr bwMode="auto">
          <a:xfrm>
            <a:off x="476410" y="4059705"/>
            <a:ext cx="11479946" cy="830997"/>
          </a:xfrm>
          <a:prstGeom prst="rect">
            <a:avLst/>
          </a:prstGeom>
          <a:noFill/>
          <a:ln w="12700" cap="sq">
            <a:solidFill>
              <a:srgbClr val="993300"/>
            </a:solidFill>
            <a:miter lim="800000"/>
            <a:headEnd type="none" w="sm" len="sm"/>
            <a:tailEnd type="none" w="sm" len="sm"/>
          </a:ln>
          <a:effectLst/>
        </p:spPr>
        <p:txBody>
          <a:bodyPr wrap="square">
            <a:spAutoFit/>
          </a:bodyPr>
          <a:lstStyle/>
          <a:p>
            <a:pPr>
              <a:spcBef>
                <a:spcPct val="50000"/>
              </a:spcBef>
            </a:pPr>
            <a:r>
              <a:rPr lang="en-US" sz="2400" b="1" dirty="0">
                <a:solidFill>
                  <a:srgbClr val="FF0000"/>
                </a:solidFill>
              </a:rPr>
              <a:t>Incremental CFs are changes in firm’s cash flows that occur as a direct consequence of accepting the project. </a:t>
            </a:r>
          </a:p>
        </p:txBody>
      </p:sp>
    </p:spTree>
    <p:extLst>
      <p:ext uri="{BB962C8B-B14F-4D97-AF65-F5344CB8AC3E}">
        <p14:creationId xmlns:p14="http://schemas.microsoft.com/office/powerpoint/2010/main" val="19331820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smtClean="0">
                <a:solidFill>
                  <a:schemeClr val="bg1"/>
                </a:solidFill>
                <a:latin typeface="Cambria" panose="02040503050406030204" pitchFamily="18" charset="0"/>
                <a:ea typeface="Cambria" panose="02040503050406030204" pitchFamily="18" charset="0"/>
              </a:rPr>
              <a:t>Relevant (I): Cash </a:t>
            </a:r>
            <a:r>
              <a:rPr lang="en-US" sz="3200" dirty="0">
                <a:solidFill>
                  <a:schemeClr val="bg1"/>
                </a:solidFill>
                <a:latin typeface="Cambria" panose="02040503050406030204" pitchFamily="18" charset="0"/>
                <a:ea typeface="Cambria" panose="02040503050406030204" pitchFamily="18" charset="0"/>
              </a:rPr>
              <a:t>Flows—Not Accounting </a:t>
            </a:r>
            <a:r>
              <a:rPr lang="en-US" sz="3200" dirty="0" smtClean="0">
                <a:solidFill>
                  <a:schemeClr val="bg1"/>
                </a:solidFill>
                <a:latin typeface="Cambria" panose="02040503050406030204" pitchFamily="18" charset="0"/>
                <a:ea typeface="Cambria" panose="02040503050406030204" pitchFamily="18" charset="0"/>
              </a:rPr>
              <a:t>Earnings</a:t>
            </a:r>
            <a:endParaRPr lang="en-US" sz="3200" dirty="0">
              <a:solidFill>
                <a:schemeClr val="bg1"/>
              </a:solidFill>
              <a:latin typeface="Cambria" panose="02040503050406030204" pitchFamily="18" charset="0"/>
              <a:ea typeface="Cambria" panose="02040503050406030204" pitchFamily="18" charset="0"/>
            </a:endParaRPr>
          </a:p>
        </p:txBody>
      </p:sp>
      <p:sp>
        <p:nvSpPr>
          <p:cNvPr id="5" name="Content Placeholder 2"/>
          <p:cNvSpPr txBox="1">
            <a:spLocks/>
          </p:cNvSpPr>
          <p:nvPr/>
        </p:nvSpPr>
        <p:spPr>
          <a:xfrm>
            <a:off x="372978" y="1228725"/>
            <a:ext cx="11514221" cy="506739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latin typeface="Cambria" panose="02040503050406030204" pitchFamily="18" charset="0"/>
                <a:ea typeface="Cambria" panose="02040503050406030204" pitchFamily="18" charset="0"/>
              </a:rPr>
              <a:t>Consider depreciation expense. </a:t>
            </a:r>
          </a:p>
          <a:p>
            <a:r>
              <a:rPr lang="en-US" sz="2400" dirty="0">
                <a:latin typeface="Cambria" panose="02040503050406030204" pitchFamily="18" charset="0"/>
                <a:ea typeface="Cambria" panose="02040503050406030204" pitchFamily="18" charset="0"/>
              </a:rPr>
              <a:t>You never write a check made out to “depreciation”.</a:t>
            </a:r>
          </a:p>
          <a:p>
            <a:r>
              <a:rPr lang="en-US" sz="2400" dirty="0">
                <a:latin typeface="Cambria" panose="02040503050406030204" pitchFamily="18" charset="0"/>
                <a:ea typeface="Cambria" panose="02040503050406030204" pitchFamily="18" charset="0"/>
              </a:rPr>
              <a:t>Much of the work in evaluating a project lies in taking accounting numbers and generating cash flows.</a:t>
            </a:r>
          </a:p>
          <a:p>
            <a:r>
              <a:rPr lang="en-US" sz="2400" b="1" u="sng" dirty="0">
                <a:latin typeface="Cambria" panose="02040503050406030204" pitchFamily="18" charset="0"/>
                <a:ea typeface="Cambria" panose="02040503050406030204" pitchFamily="18" charset="0"/>
              </a:rPr>
              <a:t>Example</a:t>
            </a:r>
            <a:r>
              <a:rPr lang="en-US" sz="2400" dirty="0">
                <a:latin typeface="Cambria" panose="02040503050406030204" pitchFamily="18" charset="0"/>
                <a:ea typeface="Cambria" panose="02040503050406030204" pitchFamily="18" charset="0"/>
              </a:rPr>
              <a:t>: </a:t>
            </a:r>
            <a:endParaRPr lang="en-US" sz="2400" dirty="0" smtClean="0">
              <a:latin typeface="Cambria" panose="02040503050406030204" pitchFamily="18" charset="0"/>
              <a:ea typeface="Cambria" panose="02040503050406030204" pitchFamily="18" charset="0"/>
            </a:endParaRPr>
          </a:p>
          <a:p>
            <a:pPr lvl="1"/>
            <a:r>
              <a:rPr lang="en-US" sz="1800" dirty="0" smtClean="0">
                <a:latin typeface="Cambria" panose="02040503050406030204" pitchFamily="18" charset="0"/>
                <a:ea typeface="Cambria" panose="02040503050406030204" pitchFamily="18" charset="0"/>
              </a:rPr>
              <a:t>A </a:t>
            </a:r>
            <a:r>
              <a:rPr lang="en-US" sz="1800" dirty="0">
                <a:latin typeface="Cambria" panose="02040503050406030204" pitchFamily="18" charset="0"/>
                <a:ea typeface="Cambria" panose="02040503050406030204" pitchFamily="18" charset="0"/>
              </a:rPr>
              <a:t>company just paid $1 million for a building, as part of a new capital budgeting project. $1 million is a cash outflow. </a:t>
            </a:r>
            <a:endParaRPr lang="en-US" sz="1800" dirty="0" smtClean="0">
              <a:latin typeface="Cambria" panose="02040503050406030204" pitchFamily="18" charset="0"/>
              <a:ea typeface="Cambria" panose="02040503050406030204" pitchFamily="18" charset="0"/>
            </a:endParaRPr>
          </a:p>
          <a:p>
            <a:pPr lvl="1"/>
            <a:r>
              <a:rPr lang="en-US" sz="1800" dirty="0" smtClean="0">
                <a:latin typeface="Cambria" panose="02040503050406030204" pitchFamily="18" charset="0"/>
                <a:ea typeface="Cambria" panose="02040503050406030204" pitchFamily="18" charset="0"/>
              </a:rPr>
              <a:t>Assuming </a:t>
            </a:r>
            <a:r>
              <a:rPr lang="en-US" sz="1800" dirty="0">
                <a:latin typeface="Cambria" panose="02040503050406030204" pitchFamily="18" charset="0"/>
                <a:ea typeface="Cambria" panose="02040503050406030204" pitchFamily="18" charset="0"/>
              </a:rPr>
              <a:t>straight line depreciation for 20 years, only $50,000 is considered as accounting expense in the current year. </a:t>
            </a:r>
            <a:endParaRPr lang="en-US" sz="1800" dirty="0" smtClean="0">
              <a:latin typeface="Cambria" panose="02040503050406030204" pitchFamily="18" charset="0"/>
              <a:ea typeface="Cambria" panose="02040503050406030204" pitchFamily="18" charset="0"/>
            </a:endParaRPr>
          </a:p>
          <a:p>
            <a:pPr lvl="1"/>
            <a:r>
              <a:rPr lang="en-US" sz="1800" dirty="0" smtClean="0">
                <a:latin typeface="Cambria" panose="02040503050406030204" pitchFamily="18" charset="0"/>
                <a:ea typeface="Cambria" panose="02040503050406030204" pitchFamily="18" charset="0"/>
              </a:rPr>
              <a:t>Current </a:t>
            </a:r>
            <a:r>
              <a:rPr lang="en-US" sz="1800" dirty="0">
                <a:latin typeface="Cambria" panose="02040503050406030204" pitchFamily="18" charset="0"/>
                <a:ea typeface="Cambria" panose="02040503050406030204" pitchFamily="18" charset="0"/>
              </a:rPr>
              <a:t>earnings are reduced by $50,000; remaining 950,000 will be expensed over the following 19 years. </a:t>
            </a:r>
            <a:endParaRPr lang="en-US" sz="1800" dirty="0" smtClean="0">
              <a:latin typeface="Cambria" panose="02040503050406030204" pitchFamily="18" charset="0"/>
              <a:ea typeface="Cambria" panose="02040503050406030204" pitchFamily="18" charset="0"/>
            </a:endParaRPr>
          </a:p>
          <a:p>
            <a:pPr lvl="1"/>
            <a:r>
              <a:rPr lang="en-US" sz="1800" dirty="0" smtClean="0">
                <a:latin typeface="Cambria" panose="02040503050406030204" pitchFamily="18" charset="0"/>
                <a:ea typeface="Cambria" panose="02040503050406030204" pitchFamily="18" charset="0"/>
              </a:rPr>
              <a:t>For </a:t>
            </a:r>
            <a:r>
              <a:rPr lang="en-US" sz="1800" dirty="0">
                <a:latin typeface="Cambria" panose="02040503050406030204" pitchFamily="18" charset="0"/>
                <a:ea typeface="Cambria" panose="02040503050406030204" pitchFamily="18" charset="0"/>
              </a:rPr>
              <a:t>capital budgeting purposes, the relevant cash flow at date 0 is the full $1 million, not the reduction in earnings of $50,000.</a:t>
            </a:r>
          </a:p>
          <a:p>
            <a:pPr>
              <a:lnSpc>
                <a:spcPct val="80000"/>
              </a:lnSpc>
              <a:buFont typeface="Wingdings" panose="05000000000000000000" pitchFamily="2" charset="2"/>
              <a:buChar char="§"/>
            </a:pPr>
            <a:endParaRPr lang="en-US" sz="2000" dirty="0" smtClean="0">
              <a:latin typeface="Cambria" panose="02040503050406030204" pitchFamily="18" charset="0"/>
            </a:endParaRPr>
          </a:p>
          <a:p>
            <a:pPr lvl="1" algn="just">
              <a:lnSpc>
                <a:spcPct val="100000"/>
              </a:lnSpc>
              <a:spcBef>
                <a:spcPts val="0"/>
              </a:spcBef>
              <a:spcAft>
                <a:spcPts val="200"/>
              </a:spcAft>
              <a:buFont typeface="Wingdings" panose="05000000000000000000" pitchFamily="2" charset="2"/>
              <a:buChar char="§"/>
            </a:pPr>
            <a:endParaRPr lang="en-US" sz="1600" dirty="0">
              <a:latin typeface="Cambria" panose="02040503050406030204" pitchFamily="18" charset="0"/>
            </a:endParaRPr>
          </a:p>
          <a:p>
            <a:pPr marL="457200" lvl="1" indent="0" algn="just">
              <a:lnSpc>
                <a:spcPct val="100000"/>
              </a:lnSpc>
              <a:spcBef>
                <a:spcPts val="0"/>
              </a:spcBef>
              <a:spcAft>
                <a:spcPts val="200"/>
              </a:spcAft>
              <a:buNone/>
            </a:pPr>
            <a:endParaRPr lang="en-US" dirty="0" smtClean="0">
              <a:latin typeface="Cambria" panose="02040503050406030204" pitchFamily="18" charset="0"/>
            </a:endParaRPr>
          </a:p>
          <a:p>
            <a:pPr marL="457200" lvl="1" indent="0" algn="just">
              <a:lnSpc>
                <a:spcPct val="100000"/>
              </a:lnSpc>
              <a:spcBef>
                <a:spcPts val="0"/>
              </a:spcBef>
              <a:spcAft>
                <a:spcPts val="200"/>
              </a:spcAft>
              <a:buNone/>
            </a:pPr>
            <a:endParaRPr lang="en-US" sz="2000" dirty="0" smtClean="0">
              <a:latin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5</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Making Capital Investment Decision</a:t>
            </a:r>
          </a:p>
        </p:txBody>
      </p:sp>
    </p:spTree>
    <p:extLst>
      <p:ext uri="{BB962C8B-B14F-4D97-AF65-F5344CB8AC3E}">
        <p14:creationId xmlns:p14="http://schemas.microsoft.com/office/powerpoint/2010/main" val="9867272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smtClean="0">
                <a:solidFill>
                  <a:schemeClr val="bg1"/>
                </a:solidFill>
                <a:latin typeface="Cambria" panose="02040503050406030204" pitchFamily="18" charset="0"/>
              </a:rPr>
              <a:t>Relevant (II): Opportunity Costs</a:t>
            </a:r>
            <a:endParaRPr lang="en-US" sz="3200" dirty="0">
              <a:solidFill>
                <a:schemeClr val="bg1"/>
              </a:solidFill>
              <a:latin typeface="Cambria" panose="02040503050406030204" pitchFamily="18" charset="0"/>
            </a:endParaRPr>
          </a:p>
        </p:txBody>
      </p:sp>
      <p:sp>
        <p:nvSpPr>
          <p:cNvPr id="5" name="Content Placeholder 2"/>
          <p:cNvSpPr txBox="1">
            <a:spLocks/>
          </p:cNvSpPr>
          <p:nvPr/>
        </p:nvSpPr>
        <p:spPr>
          <a:xfrm>
            <a:off x="372978" y="1228725"/>
            <a:ext cx="11514221" cy="506739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latin typeface="Cambria" panose="02040503050406030204" pitchFamily="18" charset="0"/>
                <a:ea typeface="Cambria" panose="02040503050406030204" pitchFamily="18" charset="0"/>
              </a:rPr>
              <a:t>Opportunity costs </a:t>
            </a:r>
            <a:r>
              <a:rPr lang="en-US" sz="2400" i="1" dirty="0">
                <a:latin typeface="Cambria" panose="02040503050406030204" pitchFamily="18" charset="0"/>
                <a:ea typeface="Cambria" panose="02040503050406030204" pitchFamily="18" charset="0"/>
              </a:rPr>
              <a:t>do</a:t>
            </a:r>
            <a:r>
              <a:rPr lang="en-US" sz="2400" dirty="0">
                <a:latin typeface="Cambria" panose="02040503050406030204" pitchFamily="18" charset="0"/>
                <a:ea typeface="Cambria" panose="02040503050406030204" pitchFamily="18" charset="0"/>
              </a:rPr>
              <a:t> matter. If we are giving up a valuable alternative when we take a particular investment, we have to take that into consideration. </a:t>
            </a:r>
          </a:p>
          <a:p>
            <a:r>
              <a:rPr lang="en-US" sz="2400" b="1" u="sng" dirty="0">
                <a:latin typeface="Cambria" panose="02040503050406030204" pitchFamily="18" charset="0"/>
                <a:ea typeface="Cambria" panose="02040503050406030204" pitchFamily="18" charset="0"/>
              </a:rPr>
              <a:t>Example</a:t>
            </a:r>
            <a:r>
              <a:rPr lang="en-US" sz="2400" dirty="0">
                <a:latin typeface="Cambria" panose="02040503050406030204" pitchFamily="18" charset="0"/>
                <a:ea typeface="Cambria" panose="02040503050406030204" pitchFamily="18" charset="0"/>
              </a:rPr>
              <a:t>: </a:t>
            </a:r>
            <a:endParaRPr lang="en-US" sz="2400" dirty="0" smtClean="0">
              <a:latin typeface="Cambria" panose="02040503050406030204" pitchFamily="18" charset="0"/>
              <a:ea typeface="Cambria" panose="02040503050406030204" pitchFamily="18" charset="0"/>
            </a:endParaRPr>
          </a:p>
          <a:p>
            <a:pPr lvl="1"/>
            <a:r>
              <a:rPr lang="en-US" sz="1800" dirty="0" smtClean="0">
                <a:latin typeface="Cambria" panose="02040503050406030204" pitchFamily="18" charset="0"/>
                <a:ea typeface="Cambria" panose="02040503050406030204" pitchFamily="18" charset="0"/>
              </a:rPr>
              <a:t>Weinstein </a:t>
            </a:r>
            <a:r>
              <a:rPr lang="en-US" sz="1800" dirty="0">
                <a:latin typeface="Cambria" panose="02040503050406030204" pitchFamily="18" charset="0"/>
                <a:ea typeface="Cambria" panose="02040503050406030204" pitchFamily="18" charset="0"/>
              </a:rPr>
              <a:t>Company has an empty warehouse in Philadelphia that can be used to store a new line of electronic pinball machines. </a:t>
            </a:r>
            <a:endParaRPr lang="en-US" sz="1800" dirty="0" smtClean="0">
              <a:latin typeface="Cambria" panose="02040503050406030204" pitchFamily="18" charset="0"/>
              <a:ea typeface="Cambria" panose="02040503050406030204" pitchFamily="18" charset="0"/>
            </a:endParaRPr>
          </a:p>
          <a:p>
            <a:pPr lvl="1"/>
            <a:r>
              <a:rPr lang="en-US" sz="1800" dirty="0" smtClean="0">
                <a:latin typeface="Cambria" panose="02040503050406030204" pitchFamily="18" charset="0"/>
                <a:ea typeface="Cambria" panose="02040503050406030204" pitchFamily="18" charset="0"/>
              </a:rPr>
              <a:t>The </a:t>
            </a:r>
            <a:r>
              <a:rPr lang="en-US" sz="1800" dirty="0">
                <a:latin typeface="Cambria" panose="02040503050406030204" pitchFamily="18" charset="0"/>
                <a:ea typeface="Cambria" panose="02040503050406030204" pitchFamily="18" charset="0"/>
              </a:rPr>
              <a:t>company hopes to sell these machines to northeastern customers. </a:t>
            </a:r>
            <a:endParaRPr lang="en-US" sz="1800" dirty="0" smtClean="0">
              <a:latin typeface="Cambria" panose="02040503050406030204" pitchFamily="18" charset="0"/>
              <a:ea typeface="Cambria" panose="02040503050406030204" pitchFamily="18" charset="0"/>
            </a:endParaRPr>
          </a:p>
          <a:p>
            <a:pPr lvl="1"/>
            <a:r>
              <a:rPr lang="en-US" sz="1800" dirty="0" smtClean="0">
                <a:latin typeface="Cambria" panose="02040503050406030204" pitchFamily="18" charset="0"/>
                <a:ea typeface="Cambria" panose="02040503050406030204" pitchFamily="18" charset="0"/>
              </a:rPr>
              <a:t>Should </a:t>
            </a:r>
            <a:r>
              <a:rPr lang="en-US" sz="1800" dirty="0">
                <a:latin typeface="Cambria" panose="02040503050406030204" pitchFamily="18" charset="0"/>
                <a:ea typeface="Cambria" panose="02040503050406030204" pitchFamily="18" charset="0"/>
              </a:rPr>
              <a:t>the warehouse be considered a cost in the decision to sell the machines?</a:t>
            </a:r>
          </a:p>
          <a:p>
            <a:pPr lvl="2"/>
            <a:r>
              <a:rPr lang="en-US" sz="1600" dirty="0">
                <a:latin typeface="Cambria" panose="02040503050406030204" pitchFamily="18" charset="0"/>
                <a:ea typeface="Cambria" panose="02040503050406030204" pitchFamily="18" charset="0"/>
              </a:rPr>
              <a:t>Yes!! The company could have sold the warehouse or rented it to an other company. </a:t>
            </a:r>
          </a:p>
          <a:p>
            <a:pPr>
              <a:lnSpc>
                <a:spcPct val="80000"/>
              </a:lnSpc>
              <a:buFont typeface="Wingdings" panose="05000000000000000000" pitchFamily="2" charset="2"/>
              <a:buChar char="§"/>
            </a:pPr>
            <a:endParaRPr lang="en-US" sz="2000" dirty="0" smtClean="0">
              <a:latin typeface="Cambria" panose="02040503050406030204" pitchFamily="18" charset="0"/>
              <a:ea typeface="Cambria" panose="02040503050406030204" pitchFamily="18" charset="0"/>
            </a:endParaRPr>
          </a:p>
          <a:p>
            <a:pPr lvl="1" algn="just">
              <a:lnSpc>
                <a:spcPct val="100000"/>
              </a:lnSpc>
              <a:spcBef>
                <a:spcPts val="0"/>
              </a:spcBef>
              <a:spcAft>
                <a:spcPts val="200"/>
              </a:spcAft>
              <a:buFont typeface="Wingdings" panose="05000000000000000000" pitchFamily="2" charset="2"/>
              <a:buChar char="§"/>
            </a:pPr>
            <a:endParaRPr lang="en-US" sz="1600"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dirty="0" smtClean="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sz="2000" dirty="0" smtClean="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6</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Making Capital Investment Decision</a:t>
            </a:r>
          </a:p>
        </p:txBody>
      </p:sp>
    </p:spTree>
    <p:extLst>
      <p:ext uri="{BB962C8B-B14F-4D97-AF65-F5344CB8AC3E}">
        <p14:creationId xmlns:p14="http://schemas.microsoft.com/office/powerpoint/2010/main" val="5249023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smtClean="0">
                <a:solidFill>
                  <a:schemeClr val="bg1"/>
                </a:solidFill>
                <a:latin typeface="Cambria" panose="02040503050406030204" pitchFamily="18" charset="0"/>
              </a:rPr>
              <a:t>Relevant (III): Side Effects</a:t>
            </a:r>
            <a:endParaRPr lang="en-US" sz="3200" dirty="0">
              <a:solidFill>
                <a:schemeClr val="bg1"/>
              </a:solidFill>
              <a:latin typeface="Cambria" panose="02040503050406030204" pitchFamily="18" charset="0"/>
            </a:endParaRPr>
          </a:p>
        </p:txBody>
      </p:sp>
      <p:sp>
        <p:nvSpPr>
          <p:cNvPr id="5" name="Content Placeholder 2"/>
          <p:cNvSpPr txBox="1">
            <a:spLocks/>
          </p:cNvSpPr>
          <p:nvPr/>
        </p:nvSpPr>
        <p:spPr>
          <a:xfrm>
            <a:off x="372978" y="1228725"/>
            <a:ext cx="11514221" cy="506739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latin typeface="Cambria" panose="02040503050406030204" pitchFamily="18" charset="0"/>
                <a:ea typeface="Cambria" panose="02040503050406030204" pitchFamily="18" charset="0"/>
              </a:rPr>
              <a:t>Side effects matter.</a:t>
            </a:r>
          </a:p>
          <a:p>
            <a:pPr lvl="1"/>
            <a:r>
              <a:rPr lang="en-US" dirty="0">
                <a:latin typeface="Cambria" panose="02040503050406030204" pitchFamily="18" charset="0"/>
                <a:ea typeface="Cambria" panose="02040503050406030204" pitchFamily="18" charset="0"/>
              </a:rPr>
              <a:t>Erosion or cannibalism is a bad thing. If our new product causes existing customers to demand less of current products, we need to recognize that.</a:t>
            </a:r>
          </a:p>
          <a:p>
            <a:pPr lvl="1"/>
            <a:r>
              <a:rPr lang="en-US" b="1" u="sng" dirty="0">
                <a:latin typeface="Cambria" panose="02040503050406030204" pitchFamily="18" charset="0"/>
                <a:ea typeface="Cambria" panose="02040503050406030204" pitchFamily="18" charset="0"/>
              </a:rPr>
              <a:t>Example</a:t>
            </a:r>
            <a:r>
              <a:rPr lang="en-US" dirty="0" smtClean="0">
                <a:latin typeface="Cambria" panose="02040503050406030204" pitchFamily="18" charset="0"/>
                <a:ea typeface="Cambria" panose="02040503050406030204" pitchFamily="18" charset="0"/>
              </a:rPr>
              <a:t>:</a:t>
            </a:r>
          </a:p>
          <a:p>
            <a:pPr lvl="2"/>
            <a:r>
              <a:rPr lang="en-US" sz="2400" dirty="0" smtClean="0">
                <a:latin typeface="Cambria" panose="02040503050406030204" pitchFamily="18" charset="0"/>
                <a:ea typeface="Cambria" panose="02040503050406030204" pitchFamily="18" charset="0"/>
              </a:rPr>
              <a:t>Introducing iPhone and impact of iPhone on iPod market</a:t>
            </a:r>
            <a:endParaRPr lang="en-US" sz="2400" dirty="0">
              <a:latin typeface="Cambria" panose="02040503050406030204" pitchFamily="18" charset="0"/>
              <a:ea typeface="Cambria" panose="02040503050406030204" pitchFamily="18" charset="0"/>
            </a:endParaRPr>
          </a:p>
          <a:p>
            <a:pPr>
              <a:lnSpc>
                <a:spcPct val="80000"/>
              </a:lnSpc>
              <a:buFont typeface="Wingdings" panose="05000000000000000000" pitchFamily="2" charset="2"/>
              <a:buChar char="§"/>
            </a:pPr>
            <a:endParaRPr lang="en-US" sz="2000" dirty="0" smtClean="0">
              <a:latin typeface="Cambria" panose="02040503050406030204" pitchFamily="18" charset="0"/>
            </a:endParaRPr>
          </a:p>
          <a:p>
            <a:pPr lvl="1" algn="just">
              <a:lnSpc>
                <a:spcPct val="100000"/>
              </a:lnSpc>
              <a:spcBef>
                <a:spcPts val="0"/>
              </a:spcBef>
              <a:spcAft>
                <a:spcPts val="200"/>
              </a:spcAft>
              <a:buFont typeface="Wingdings" panose="05000000000000000000" pitchFamily="2" charset="2"/>
              <a:buChar char="§"/>
            </a:pPr>
            <a:endParaRPr lang="en-US" sz="1600" dirty="0">
              <a:latin typeface="Cambria" panose="02040503050406030204" pitchFamily="18" charset="0"/>
            </a:endParaRPr>
          </a:p>
          <a:p>
            <a:pPr marL="457200" lvl="1" indent="0" algn="just">
              <a:lnSpc>
                <a:spcPct val="100000"/>
              </a:lnSpc>
              <a:spcBef>
                <a:spcPts val="0"/>
              </a:spcBef>
              <a:spcAft>
                <a:spcPts val="200"/>
              </a:spcAft>
              <a:buNone/>
            </a:pPr>
            <a:endParaRPr lang="en-US" dirty="0" smtClean="0">
              <a:latin typeface="Cambria" panose="02040503050406030204" pitchFamily="18" charset="0"/>
            </a:endParaRPr>
          </a:p>
          <a:p>
            <a:pPr marL="457200" lvl="1" indent="0" algn="just">
              <a:lnSpc>
                <a:spcPct val="100000"/>
              </a:lnSpc>
              <a:spcBef>
                <a:spcPts val="0"/>
              </a:spcBef>
              <a:spcAft>
                <a:spcPts val="200"/>
              </a:spcAft>
              <a:buNone/>
            </a:pPr>
            <a:endParaRPr lang="en-US" sz="2000" dirty="0" smtClean="0">
              <a:latin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7</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Making Capital Investment Decision</a:t>
            </a:r>
          </a:p>
        </p:txBody>
      </p:sp>
    </p:spTree>
    <p:extLst>
      <p:ext uri="{BB962C8B-B14F-4D97-AF65-F5344CB8AC3E}">
        <p14:creationId xmlns:p14="http://schemas.microsoft.com/office/powerpoint/2010/main" val="33207442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smtClean="0">
                <a:solidFill>
                  <a:schemeClr val="bg1"/>
                </a:solidFill>
                <a:latin typeface="Cambria" panose="02040503050406030204" pitchFamily="18" charset="0"/>
              </a:rPr>
              <a:t>Relevant (IV): Allocated Costs</a:t>
            </a:r>
            <a:endParaRPr lang="en-US" sz="3200" dirty="0">
              <a:solidFill>
                <a:schemeClr val="bg1"/>
              </a:solidFill>
              <a:latin typeface="Cambria" panose="02040503050406030204" pitchFamily="18" charset="0"/>
            </a:endParaRPr>
          </a:p>
        </p:txBody>
      </p:sp>
      <p:sp>
        <p:nvSpPr>
          <p:cNvPr id="5" name="Content Placeholder 2"/>
          <p:cNvSpPr txBox="1">
            <a:spLocks/>
          </p:cNvSpPr>
          <p:nvPr/>
        </p:nvSpPr>
        <p:spPr>
          <a:xfrm>
            <a:off x="372978" y="1228725"/>
            <a:ext cx="11514221" cy="506739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latin typeface="Cambria" panose="02040503050406030204" pitchFamily="18" charset="0"/>
                <a:ea typeface="Cambria" panose="02040503050406030204" pitchFamily="18" charset="0"/>
              </a:rPr>
              <a:t>Frequently a particular expenditure benefits a number of projects. Accountants allocate this cost across the different projects. </a:t>
            </a:r>
          </a:p>
          <a:p>
            <a:r>
              <a:rPr lang="en-US" sz="2400" b="1" u="sng" dirty="0" smtClean="0">
                <a:latin typeface="Cambria" panose="02040503050406030204" pitchFamily="18" charset="0"/>
                <a:ea typeface="Cambria" panose="02040503050406030204" pitchFamily="18" charset="0"/>
              </a:rPr>
              <a:t>Example:</a:t>
            </a:r>
          </a:p>
          <a:p>
            <a:pPr lvl="1"/>
            <a:r>
              <a:rPr lang="en-US" sz="1800" dirty="0" smtClean="0">
                <a:latin typeface="Cambria" panose="02040503050406030204" pitchFamily="18" charset="0"/>
                <a:ea typeface="Cambria" panose="02040503050406030204" pitchFamily="18" charset="0"/>
              </a:rPr>
              <a:t>Project </a:t>
            </a:r>
            <a:r>
              <a:rPr lang="en-US" sz="1800" dirty="0">
                <a:latin typeface="Cambria" panose="02040503050406030204" pitchFamily="18" charset="0"/>
                <a:ea typeface="Cambria" panose="02040503050406030204" pitchFamily="18" charset="0"/>
              </a:rPr>
              <a:t>to open a Home Depot store might have total advertising expense allocated to it. </a:t>
            </a:r>
          </a:p>
          <a:p>
            <a:pPr lvl="1"/>
            <a:r>
              <a:rPr lang="en-US" sz="1800" dirty="0">
                <a:latin typeface="Cambria" panose="02040503050406030204" pitchFamily="18" charset="0"/>
                <a:ea typeface="Cambria" panose="02040503050406030204" pitchFamily="18" charset="0"/>
              </a:rPr>
              <a:t>If the allocated cost is an incremental cost of the project, then it should be considered as cash outflow. So, one must ask the question: What is the difference between the cash flows of the entire firm with the project and the cash flows of the entire firm without the project?</a:t>
            </a:r>
          </a:p>
          <a:p>
            <a:pPr lvl="1"/>
            <a:r>
              <a:rPr lang="en-US" sz="1800" dirty="0">
                <a:latin typeface="Cambria" panose="02040503050406030204" pitchFamily="18" charset="0"/>
                <a:ea typeface="Cambria" panose="02040503050406030204" pitchFamily="18" charset="0"/>
              </a:rPr>
              <a:t>If Home Depot’s advertising expenses will increase when the new store opens, then this is an incremental cash flow. Otherwise it is not. </a:t>
            </a:r>
          </a:p>
          <a:p>
            <a:pPr>
              <a:lnSpc>
                <a:spcPct val="80000"/>
              </a:lnSpc>
              <a:buFont typeface="Wingdings" panose="05000000000000000000" pitchFamily="2" charset="2"/>
              <a:buChar char="§"/>
            </a:pPr>
            <a:endParaRPr lang="en-US" sz="2000" dirty="0" smtClean="0">
              <a:latin typeface="Cambria" panose="02040503050406030204" pitchFamily="18" charset="0"/>
            </a:endParaRPr>
          </a:p>
          <a:p>
            <a:pPr lvl="1" algn="just">
              <a:lnSpc>
                <a:spcPct val="100000"/>
              </a:lnSpc>
              <a:spcBef>
                <a:spcPts val="0"/>
              </a:spcBef>
              <a:spcAft>
                <a:spcPts val="200"/>
              </a:spcAft>
              <a:buFont typeface="Wingdings" panose="05000000000000000000" pitchFamily="2" charset="2"/>
              <a:buChar char="§"/>
            </a:pPr>
            <a:endParaRPr lang="en-US" sz="1600" dirty="0">
              <a:latin typeface="Cambria" panose="02040503050406030204" pitchFamily="18" charset="0"/>
            </a:endParaRPr>
          </a:p>
          <a:p>
            <a:pPr marL="457200" lvl="1" indent="0" algn="just">
              <a:lnSpc>
                <a:spcPct val="100000"/>
              </a:lnSpc>
              <a:spcBef>
                <a:spcPts val="0"/>
              </a:spcBef>
              <a:spcAft>
                <a:spcPts val="200"/>
              </a:spcAft>
              <a:buNone/>
            </a:pPr>
            <a:endParaRPr lang="en-US" dirty="0" smtClean="0">
              <a:latin typeface="Cambria" panose="02040503050406030204" pitchFamily="18" charset="0"/>
            </a:endParaRPr>
          </a:p>
          <a:p>
            <a:pPr marL="457200" lvl="1" indent="0" algn="just">
              <a:lnSpc>
                <a:spcPct val="100000"/>
              </a:lnSpc>
              <a:spcBef>
                <a:spcPts val="0"/>
              </a:spcBef>
              <a:spcAft>
                <a:spcPts val="200"/>
              </a:spcAft>
              <a:buNone/>
            </a:pPr>
            <a:endParaRPr lang="en-US" sz="2000" dirty="0" smtClean="0">
              <a:latin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8</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Making Capital Investment Decision</a:t>
            </a:r>
          </a:p>
        </p:txBody>
      </p:sp>
    </p:spTree>
    <p:extLst>
      <p:ext uri="{BB962C8B-B14F-4D97-AF65-F5344CB8AC3E}">
        <p14:creationId xmlns:p14="http://schemas.microsoft.com/office/powerpoint/2010/main" val="24993578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smtClean="0">
                <a:solidFill>
                  <a:schemeClr val="bg1"/>
                </a:solidFill>
                <a:latin typeface="Cambria" panose="02040503050406030204" pitchFamily="18" charset="0"/>
              </a:rPr>
              <a:t>Relevant (V): Tax</a:t>
            </a:r>
            <a:endParaRPr lang="en-US" sz="3200" dirty="0">
              <a:solidFill>
                <a:schemeClr val="bg1"/>
              </a:solidFill>
              <a:latin typeface="Cambria" panose="02040503050406030204" pitchFamily="18" charset="0"/>
            </a:endParaRPr>
          </a:p>
        </p:txBody>
      </p:sp>
      <p:sp>
        <p:nvSpPr>
          <p:cNvPr id="5" name="Content Placeholder 2"/>
          <p:cNvSpPr txBox="1">
            <a:spLocks/>
          </p:cNvSpPr>
          <p:nvPr/>
        </p:nvSpPr>
        <p:spPr>
          <a:xfrm>
            <a:off x="372978" y="1228725"/>
            <a:ext cx="11514221" cy="506739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smtClean="0">
                <a:latin typeface="Cambria" panose="02040503050406030204" pitchFamily="18" charset="0"/>
                <a:ea typeface="Cambria" panose="02040503050406030204" pitchFamily="18" charset="0"/>
              </a:rPr>
              <a:t>Taxes matter.</a:t>
            </a:r>
          </a:p>
          <a:p>
            <a:r>
              <a:rPr lang="en-US" sz="2400" dirty="0" smtClean="0">
                <a:latin typeface="Cambria" panose="02040503050406030204" pitchFamily="18" charset="0"/>
                <a:ea typeface="Cambria" panose="02040503050406030204" pitchFamily="18" charset="0"/>
              </a:rPr>
              <a:t>Every cash flows should be “after-tax” basis</a:t>
            </a:r>
            <a:endParaRPr lang="en-US" sz="1800" dirty="0">
              <a:latin typeface="Cambria" panose="02040503050406030204" pitchFamily="18" charset="0"/>
              <a:ea typeface="Cambria" panose="02040503050406030204" pitchFamily="18" charset="0"/>
            </a:endParaRPr>
          </a:p>
          <a:p>
            <a:pPr>
              <a:lnSpc>
                <a:spcPct val="80000"/>
              </a:lnSpc>
              <a:buFont typeface="Wingdings" panose="05000000000000000000" pitchFamily="2" charset="2"/>
              <a:buChar char="§"/>
            </a:pPr>
            <a:endParaRPr lang="en-US" sz="2000" dirty="0" smtClean="0">
              <a:latin typeface="Cambria" panose="02040503050406030204" pitchFamily="18" charset="0"/>
            </a:endParaRPr>
          </a:p>
          <a:p>
            <a:pPr lvl="1" algn="just">
              <a:lnSpc>
                <a:spcPct val="100000"/>
              </a:lnSpc>
              <a:spcBef>
                <a:spcPts val="0"/>
              </a:spcBef>
              <a:spcAft>
                <a:spcPts val="200"/>
              </a:spcAft>
              <a:buFont typeface="Wingdings" panose="05000000000000000000" pitchFamily="2" charset="2"/>
              <a:buChar char="§"/>
            </a:pPr>
            <a:endParaRPr lang="en-US" sz="1600" dirty="0">
              <a:latin typeface="Cambria" panose="02040503050406030204" pitchFamily="18" charset="0"/>
            </a:endParaRPr>
          </a:p>
          <a:p>
            <a:pPr marL="457200" lvl="1" indent="0" algn="just">
              <a:lnSpc>
                <a:spcPct val="100000"/>
              </a:lnSpc>
              <a:spcBef>
                <a:spcPts val="0"/>
              </a:spcBef>
              <a:spcAft>
                <a:spcPts val="200"/>
              </a:spcAft>
              <a:buNone/>
            </a:pPr>
            <a:endParaRPr lang="en-US" dirty="0" smtClean="0">
              <a:latin typeface="Cambria" panose="02040503050406030204" pitchFamily="18" charset="0"/>
            </a:endParaRPr>
          </a:p>
          <a:p>
            <a:pPr marL="457200" lvl="1" indent="0" algn="just">
              <a:lnSpc>
                <a:spcPct val="100000"/>
              </a:lnSpc>
              <a:spcBef>
                <a:spcPts val="0"/>
              </a:spcBef>
              <a:spcAft>
                <a:spcPts val="200"/>
              </a:spcAft>
              <a:buNone/>
            </a:pPr>
            <a:endParaRPr lang="en-US" sz="2000" dirty="0" smtClean="0">
              <a:latin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9</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Making Capital Investment Decision</a:t>
            </a:r>
          </a:p>
        </p:txBody>
      </p:sp>
    </p:spTree>
    <p:extLst>
      <p:ext uri="{BB962C8B-B14F-4D97-AF65-F5344CB8AC3E}">
        <p14:creationId xmlns:p14="http://schemas.microsoft.com/office/powerpoint/2010/main" val="27676118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19997</TotalTime>
  <Words>2290</Words>
  <Application>Microsoft Office PowerPoint</Application>
  <PresentationFormat>Widescreen</PresentationFormat>
  <Paragraphs>308</Paragraphs>
  <Slides>23</Slides>
  <Notes>22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ＭＳ Ｐゴシック</vt:lpstr>
      <vt:lpstr>Arial</vt:lpstr>
      <vt:lpstr>Calibri</vt:lpstr>
      <vt:lpstr>Calibri Light</vt:lpstr>
      <vt:lpstr>Cambria</vt:lpstr>
      <vt:lpstr>Cambria Math</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zafer.yuksel</dc:creator>
  <cp:lastModifiedBy>Zafer Yuksel</cp:lastModifiedBy>
  <cp:revision>304</cp:revision>
  <dcterms:created xsi:type="dcterms:W3CDTF">2019-07-03T18:31:29Z</dcterms:created>
  <dcterms:modified xsi:type="dcterms:W3CDTF">2019-10-08T17:04:36Z</dcterms:modified>
</cp:coreProperties>
</file>