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333" r:id="rId3"/>
    <p:sldId id="261" r:id="rId4"/>
    <p:sldId id="314" r:id="rId5"/>
    <p:sldId id="304" r:id="rId6"/>
    <p:sldId id="341" r:id="rId7"/>
    <p:sldId id="305" r:id="rId8"/>
    <p:sldId id="306" r:id="rId9"/>
    <p:sldId id="307" r:id="rId10"/>
    <p:sldId id="342" r:id="rId11"/>
    <p:sldId id="308" r:id="rId12"/>
    <p:sldId id="332" r:id="rId13"/>
    <p:sldId id="309" r:id="rId14"/>
    <p:sldId id="310" r:id="rId15"/>
    <p:sldId id="311" r:id="rId16"/>
    <p:sldId id="312" r:id="rId17"/>
    <p:sldId id="313" r:id="rId18"/>
    <p:sldId id="315" r:id="rId19"/>
    <p:sldId id="316" r:id="rId20"/>
    <p:sldId id="317" r:id="rId21"/>
    <p:sldId id="343" r:id="rId22"/>
    <p:sldId id="318" r:id="rId23"/>
    <p:sldId id="334" r:id="rId24"/>
    <p:sldId id="335" r:id="rId25"/>
    <p:sldId id="344" r:id="rId26"/>
    <p:sldId id="345" r:id="rId27"/>
    <p:sldId id="346" r:id="rId28"/>
    <p:sldId id="303" r:id="rId29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6" autoAdjust="0"/>
    <p:restoredTop sz="73143" autoAdjust="0"/>
  </p:normalViewPr>
  <p:slideViewPr>
    <p:cSldViewPr snapToGrid="0">
      <p:cViewPr>
        <p:scale>
          <a:sx n="100" d="100"/>
          <a:sy n="100" d="100"/>
        </p:scale>
        <p:origin x="10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69520EC1-6369-4CF9-B06D-960C7CC98AA9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4AA9DFE9-C8D9-4975-812C-10C1F6574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9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Investors love earning a great rate of return and that's clear they don't like risk uncertainty. -The chance of losing a large portion of their money.</a:t>
            </a:r>
          </a:p>
          <a:p>
            <a:r>
              <a:rPr lang="en-US" dirty="0"/>
              <a:t>We said risk and return are the two most important dimensions in investment decision making.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Therefore it is easy to understand why we must spend a good portion of time to learn how to measure and forecast a security risk.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6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202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72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44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237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49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666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28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289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712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61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565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566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120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918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103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0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231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740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431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3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55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23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07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2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07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7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35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4898-D3BD-45A8-8ADB-6EB685AF1DCF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4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51CC-3530-4AEF-86B9-342EFB92AC3C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5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DCC7-F604-4728-B224-1719C4942DBB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9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66E6-23D0-410E-8B6C-70ADF2124F06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6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E5BE-543E-47CB-8D2E-A226805C8D50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5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5B0-2FB8-41BC-BE47-1D3391ADC16B}" type="datetime1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5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84D3-BB89-49B1-852E-16991FB69A5E}" type="datetime1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0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EE01-2ED3-4D8F-8C0E-32A85D500FD0}" type="datetime1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2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7224-33CB-4EA1-A76A-FC882A133FCF}" type="datetime1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9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CBDF-8E1B-4EAC-95CA-C784677FDB2C}" type="datetime1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0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0964-1CAE-4CFC-A7D2-239770EACD24}" type="datetime1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3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51B86-2CD9-4017-9601-14EC23B47AC8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8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j.com/articles/SB10001424127887323293704578334491900368844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ciencedirect.com/science/article/pii/S0304405X15000203" TargetMode="External"/><Relationship Id="rId5" Type="http://schemas.openxmlformats.org/officeDocument/2006/relationships/hyperlink" Target="https://www.aaajournals.org/doi/abs/10.2308/accr-51708" TargetMode="External"/><Relationship Id="rId4" Type="http://schemas.openxmlformats.org/officeDocument/2006/relationships/hyperlink" Target="https://www.sciencedirect.com/science/article/pii/S0304405X13000044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s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orningstar.com/" TargetMode="External"/><Relationship Id="rId4" Type="http://schemas.openxmlformats.org/officeDocument/2006/relationships/hyperlink" Target="http://www.nasdaq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yahoo.com/quote/NKE/balance-sheet?p=NK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yahoo.com/quote/NKE/financials?p=NK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82460" y="1684751"/>
            <a:ext cx="11066745" cy="147180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16C04A-2E7E-44D6-BA7F-3EC9530E112A}"/>
              </a:ext>
            </a:extLst>
          </p:cNvPr>
          <p:cNvSpPr txBox="1"/>
          <p:nvPr/>
        </p:nvSpPr>
        <p:spPr>
          <a:xfrm>
            <a:off x="2167631" y="2128267"/>
            <a:ext cx="7690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 Financial Statements and Cash Flows</a:t>
            </a:r>
          </a:p>
        </p:txBody>
      </p:sp>
    </p:spTree>
    <p:extLst>
      <p:ext uri="{BB962C8B-B14F-4D97-AF65-F5344CB8AC3E}">
        <p14:creationId xmlns:p14="http://schemas.microsoft.com/office/powerpoint/2010/main" val="664700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10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Example 3) U.S. Corporation Income Statement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64E8DBAE-BD91-4939-9C43-F08B2174E759}"/>
              </a:ext>
            </a:extLst>
          </p:cNvPr>
          <p:cNvSpPr txBox="1">
            <a:spLocks/>
          </p:cNvSpPr>
          <p:nvPr/>
        </p:nvSpPr>
        <p:spPr>
          <a:xfrm>
            <a:off x="1981200" y="1381626"/>
            <a:ext cx="8229600" cy="990600"/>
          </a:xfrm>
          <a:prstGeom prst="rect">
            <a:avLst/>
          </a:prstGeom>
          <a:solidFill>
            <a:srgbClr val="216D85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000" b="1">
                <a:solidFill>
                  <a:schemeClr val="bg1"/>
                </a:solidFill>
              </a:rPr>
              <a:t>U.S. CORPORATION</a:t>
            </a:r>
          </a:p>
          <a:p>
            <a:pPr algn="ctr">
              <a:spcBef>
                <a:spcPts val="0"/>
              </a:spcBef>
            </a:pPr>
            <a:r>
              <a:rPr lang="en-US" sz="2000" b="1">
                <a:solidFill>
                  <a:schemeClr val="bg1"/>
                </a:solidFill>
              </a:rPr>
              <a:t>2019 Income Statement</a:t>
            </a:r>
          </a:p>
          <a:p>
            <a:pPr algn="ctr">
              <a:spcBef>
                <a:spcPts val="0"/>
              </a:spcBef>
            </a:pPr>
            <a:r>
              <a:rPr lang="en-US" sz="2000" b="1">
                <a:solidFill>
                  <a:schemeClr val="bg1"/>
                </a:solidFill>
              </a:rPr>
              <a:t>($ in Millions)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97BE3B0B-26BB-442A-8D12-55B0C1A8F7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9227594"/>
              </p:ext>
            </p:extLst>
          </p:nvPr>
        </p:nvGraphicFramePr>
        <p:xfrm>
          <a:off x="1981200" y="2372226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3674846236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168107783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957545837"/>
                    </a:ext>
                  </a:extLst>
                </a:gridCol>
              </a:tblGrid>
              <a:tr h="35661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Net Sales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2870" marR="1028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B60000"/>
                        </a:solid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$1,509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423097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 of goods sold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2870" marR="10287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solidFill>
                          <a:srgbClr val="B60000"/>
                        </a:solid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9884662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Depreciation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2870" marR="1028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B60000"/>
                        </a:solid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sng" strike="noStrike" kern="1200" baseline="0" dirty="0">
                          <a:solidFill>
                            <a:schemeClr val="tx1"/>
                          </a:solidFill>
                          <a:uFill>
                            <a:solidFill>
                              <a:schemeClr val="tx1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     89</a:t>
                      </a:r>
                      <a:endParaRPr lang="en-US" u="sng" baseline="0" dirty="0">
                        <a:solidFill>
                          <a:schemeClr val="tx1"/>
                        </a:solidFill>
                        <a:uFill>
                          <a:solidFill>
                            <a:schemeClr val="tx1"/>
                          </a:solidFill>
                        </a:u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22943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Earnings before interest and taxes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2870" marR="1028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solidFill>
                          <a:srgbClr val="B60000"/>
                        </a:solid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670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71500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Interest paid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2870" marR="1028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solidFill>
                          <a:srgbClr val="B60000"/>
                        </a:solid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sng" strike="noStrike" kern="1200" baseline="0" dirty="0">
                          <a:solidFill>
                            <a:schemeClr val="tx1"/>
                          </a:solidFill>
                          <a:uFill>
                            <a:solidFill>
                              <a:schemeClr val="tx1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     70</a:t>
                      </a:r>
                      <a:endParaRPr lang="en-US" u="sng" baseline="0" dirty="0">
                        <a:solidFill>
                          <a:schemeClr val="tx1"/>
                        </a:solidFill>
                        <a:uFill>
                          <a:solidFill>
                            <a:schemeClr val="tx1"/>
                          </a:solidFill>
                        </a:u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3972966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Taxable income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2870" marR="1028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solidFill>
                          <a:srgbClr val="B60000"/>
                        </a:solid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008365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Taxes (21%)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2870" marR="1028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B60000"/>
                        </a:solid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sng" strike="noStrike" kern="1200" baseline="0" dirty="0">
                          <a:solidFill>
                            <a:schemeClr val="tx1"/>
                          </a:solidFill>
                          <a:uFill>
                            <a:solidFill>
                              <a:schemeClr val="tx1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     126</a:t>
                      </a:r>
                      <a:endParaRPr lang="en-US" u="sng" baseline="0" dirty="0">
                        <a:solidFill>
                          <a:schemeClr val="tx1"/>
                        </a:solidFill>
                        <a:uFill>
                          <a:solidFill>
                            <a:schemeClr val="tx1"/>
                          </a:solidFill>
                        </a:u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4582306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Net income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2870" marR="1028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solidFill>
                          <a:srgbClr val="B60000"/>
                        </a:solid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dbl" strike="noStrike" kern="1200" baseline="0" dirty="0">
                          <a:solidFill>
                            <a:schemeClr val="tx1"/>
                          </a:solidFill>
                          <a:uFill>
                            <a:solidFill>
                              <a:schemeClr val="tx1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$   474</a:t>
                      </a:r>
                      <a:endParaRPr lang="en-US" u="dbl" baseline="0" dirty="0">
                        <a:solidFill>
                          <a:schemeClr val="tx1"/>
                        </a:solidFill>
                        <a:uFill>
                          <a:solidFill>
                            <a:schemeClr val="tx1"/>
                          </a:solidFill>
                        </a:u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0165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marL="274320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Dividends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2870" marR="1028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$165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B60000"/>
                        </a:solid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5175531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marL="274320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 to retained earnings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2870" marR="1028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B60000"/>
                        </a:solidFill>
                      </a:endParaRPr>
                    </a:p>
                  </a:txBody>
                  <a:tcPr marL="102870" marR="4629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12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901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11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Example 4) Nike, Inc. Income Statement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3237" y="1528762"/>
            <a:ext cx="6105525" cy="392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139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Let’s dissect the I/S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3E184-4729-4C00-A589-CD1D580FB23E}"/>
              </a:ext>
            </a:extLst>
          </p:cNvPr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C6CF9E0-0547-4285-8F7E-8F89C4D5105E}"/>
              </a:ext>
            </a:extLst>
          </p:cNvPr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Cambria" panose="02040503050406030204" pitchFamily="18" charset="0"/>
              </a:rPr>
              <a:t>I/S is one of mostly used financial statement by investors and analysts.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Cambria" panose="02040503050406030204" pitchFamily="18" charset="0"/>
              </a:rPr>
              <a:t>Have a closer look at it!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655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5642" y="192505"/>
            <a:ext cx="11044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Nike, Inc. Income Statement-Operations</a:t>
            </a:r>
          </a:p>
          <a:p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784" y="1733576"/>
            <a:ext cx="6105525" cy="39286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50915" y="2491909"/>
            <a:ext cx="5978393" cy="1979729"/>
          </a:xfrm>
          <a:prstGeom prst="rect">
            <a:avLst/>
          </a:prstGeom>
          <a:solidFill>
            <a:srgbClr val="FF000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7112000" y="2491909"/>
            <a:ext cx="435428" cy="1979729"/>
          </a:xfrm>
          <a:prstGeom prst="rightBrace">
            <a:avLst/>
          </a:prstGeom>
          <a:ln w="38100">
            <a:tailEnd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830119" y="2939055"/>
            <a:ext cx="4057080" cy="10854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latin typeface="Cambria" panose="02040503050406030204" pitchFamily="18" charset="0"/>
              </a:rPr>
              <a:t>The operations section of I/S reports the firm’s revenues and expenses from principal operations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681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5642" y="192505"/>
            <a:ext cx="11044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Nike, Inc. Income Statement-Non-Operating (Financial)</a:t>
            </a:r>
          </a:p>
          <a:p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784" y="1733576"/>
            <a:ext cx="6105525" cy="392860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50916" y="4476827"/>
            <a:ext cx="5978393" cy="295896"/>
          </a:xfrm>
          <a:prstGeom prst="rect">
            <a:avLst/>
          </a:prstGeom>
          <a:solidFill>
            <a:srgbClr val="00B05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>
            <a:off x="7112000" y="4282068"/>
            <a:ext cx="435428" cy="637475"/>
          </a:xfrm>
          <a:prstGeom prst="rightBrace">
            <a:avLst/>
          </a:prstGeom>
          <a:ln w="38100">
            <a:tailEnd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830119" y="4033269"/>
            <a:ext cx="4057080" cy="13430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latin typeface="Cambria" panose="02040503050406030204" pitchFamily="18" charset="0"/>
              </a:rPr>
              <a:t>The non-operating section of the I/S includes all financing costs (revenues), such as interest expense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780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5642" y="192505"/>
            <a:ext cx="11044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Nike, Inc. Income Statement-Taxes</a:t>
            </a:r>
          </a:p>
          <a:p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784" y="1733576"/>
            <a:ext cx="6105525" cy="392860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50916" y="5005573"/>
            <a:ext cx="5978393" cy="295896"/>
          </a:xfrm>
          <a:prstGeom prst="rect">
            <a:avLst/>
          </a:prstGeom>
          <a:solidFill>
            <a:srgbClr val="7030A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>
            <a:off x="7112000" y="4772723"/>
            <a:ext cx="435428" cy="637475"/>
          </a:xfrm>
          <a:prstGeom prst="rightBrace">
            <a:avLst/>
          </a:prstGeom>
          <a:ln w="38100">
            <a:tailEnd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830119" y="4629963"/>
            <a:ext cx="4057080" cy="13430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latin typeface="Cambria" panose="02040503050406030204" pitchFamily="18" charset="0"/>
              </a:rPr>
              <a:t>Usually a separate section reports the amount of taxes levied on income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32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5642" y="192505"/>
            <a:ext cx="11044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Nike, Inc. Income Statement-Net Income</a:t>
            </a:r>
          </a:p>
          <a:p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216" y="1130968"/>
            <a:ext cx="6105525" cy="392860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987781" y="4688458"/>
            <a:ext cx="5978393" cy="295896"/>
          </a:xfrm>
          <a:prstGeom prst="rect">
            <a:avLst/>
          </a:prstGeom>
          <a:solidFill>
            <a:srgbClr val="0070C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679902" y="5658199"/>
            <a:ext cx="5768898" cy="4346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latin typeface="Cambria" panose="02040503050406030204" pitchFamily="18" charset="0"/>
              </a:rPr>
              <a:t>Net Income (Earnings) is the “Bottom Line” item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5833636" y="2243661"/>
            <a:ext cx="286684" cy="6105525"/>
          </a:xfrm>
          <a:prstGeom prst="rightBrace">
            <a:avLst/>
          </a:prstGeom>
          <a:ln w="38100">
            <a:tailEnd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9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Earnings: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“excessive emphasis being laid on the reported earnings -- which might only be temporary or even deceptive.” Benjamin Graham</a:t>
            </a:r>
            <a:endParaRPr lang="en-US" sz="1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17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3505" y="151507"/>
            <a:ext cx="11044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Discussion: How important is the I/S?</a:t>
            </a:r>
          </a:p>
          <a:p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5923" y="2382810"/>
            <a:ext cx="7654848" cy="369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994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Discussion: How important is the I/S?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Cambria" panose="02040503050406030204" pitchFamily="18" charset="0"/>
              </a:rPr>
              <a:t>Gross Profitability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hlinkClick r:id="rId3"/>
              </a:rPr>
              <a:t>https://www.wsj.com/articles/SB10001424127887323293704578334491900368844</a:t>
            </a:r>
            <a:endParaRPr lang="en-US" dirty="0"/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hlinkClick r:id="rId4"/>
              </a:rPr>
              <a:t>https://www.sciencedirect.com/science/article/pii/S0304405X13000044</a:t>
            </a:r>
            <a:endParaRPr lang="en-US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Cambria" panose="02040503050406030204" pitchFamily="18" charset="0"/>
              </a:rPr>
              <a:t>Trend in Gross Profitability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hlinkClick r:id="rId5"/>
              </a:rPr>
              <a:t>https://www.aaajournals.org/doi/abs/10.2308/accr-51708</a:t>
            </a:r>
            <a:endParaRPr lang="en-US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Cambria" panose="02040503050406030204" pitchFamily="18" charset="0"/>
              </a:rPr>
              <a:t>Operating Profitability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hlinkClick r:id="rId6"/>
              </a:rPr>
              <a:t>https://www.sciencedirect.com/science/article/pii/S0304405X15000203</a:t>
            </a:r>
            <a:endParaRPr lang="en-US" dirty="0">
              <a:latin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32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18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</p:spTree>
    <p:extLst>
      <p:ext uri="{BB962C8B-B14F-4D97-AF65-F5344CB8AC3E}">
        <p14:creationId xmlns:p14="http://schemas.microsoft.com/office/powerpoint/2010/main" val="3103776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Important Rules in I/S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GAAP: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The matching </a:t>
            </a:r>
            <a:r>
              <a:rPr lang="en-US" altLang="en-US" dirty="0">
                <a:latin typeface="Cambria" panose="02040503050406030204" pitchFamily="18" charset="0"/>
              </a:rPr>
              <a:t>principle of GAAP dictates that revenues be matched with expenses.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mbria" panose="02040503050406030204" pitchFamily="18" charset="0"/>
              </a:rPr>
              <a:t>Thus, income is reported when it is earned, even though no cash flow may have occurred.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mbria" panose="02040503050406030204" pitchFamily="18" charset="0"/>
              </a:rPr>
              <a:t>Non-Cash Items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latin typeface="Times New Roman" panose="02020603050405020304" pitchFamily="18" charset="0"/>
              </a:rPr>
              <a:t>Depreciation is the most apparent. No firm ever writes a check for “depreciation.”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latin typeface="Times New Roman" panose="02020603050405020304" pitchFamily="18" charset="0"/>
              </a:rPr>
              <a:t>Another non-cash item is deferred taxes, which does not represent a cash flow.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latin typeface="Times New Roman" panose="02020603050405020304" pitchFamily="18" charset="0"/>
              </a:rPr>
              <a:t>Thus, </a:t>
            </a:r>
            <a:r>
              <a:rPr lang="en-US" altLang="en-US" b="1" dirty="0">
                <a:latin typeface="Times New Roman" panose="02020603050405020304" pitchFamily="18" charset="0"/>
              </a:rPr>
              <a:t>net income is not cash</a:t>
            </a:r>
            <a:r>
              <a:rPr lang="en-US" altLang="en-US" dirty="0">
                <a:latin typeface="Times New Roman" panose="02020603050405020304" pitchFamily="18" charset="0"/>
              </a:rPr>
              <a:t>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altLang="en-US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19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</p:spTree>
    <p:extLst>
      <p:ext uri="{BB962C8B-B14F-4D97-AF65-F5344CB8AC3E}">
        <p14:creationId xmlns:p14="http://schemas.microsoft.com/office/powerpoint/2010/main" val="38809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Why are financial statements important?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132474-DDD6-4C24-ACA5-916B402A62F6}"/>
              </a:ext>
            </a:extLst>
          </p:cNvPr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Cambria" panose="02040503050406030204" pitchFamily="18" charset="0"/>
              </a:rPr>
              <a:t>Significant information about a company’s financial health.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Cambria" panose="02040503050406030204" pitchFamily="18" charset="0"/>
              </a:rPr>
              <a:t>This, in turn helps to evaluate company’s financial performance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Cambria" panose="02040503050406030204" pitchFamily="18" charset="0"/>
              </a:rPr>
              <a:t>Who uses this information?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Cambria" panose="02040503050406030204" pitchFamily="18" charset="0"/>
              </a:rPr>
              <a:t>Investors (or shareholders), creditors, and analysts.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Cambria" panose="02040503050406030204" pitchFamily="18" charset="0"/>
              </a:rPr>
              <a:t>Managers, employees, government.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Cambria" panose="02040503050406030204" pitchFamily="18" charset="0"/>
              </a:rPr>
              <a:t>In other words =&gt; Valuation +Evaluation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32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210B74-0E27-487B-B024-891687651384}"/>
              </a:ext>
            </a:extLst>
          </p:cNvPr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</p:spTree>
    <p:extLst>
      <p:ext uri="{BB962C8B-B14F-4D97-AF65-F5344CB8AC3E}">
        <p14:creationId xmlns:p14="http://schemas.microsoft.com/office/powerpoint/2010/main" val="429345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One more concept: Working Capital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372979" y="1228726"/>
                <a:ext cx="11148462" cy="177845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r>
                  <a:rPr lang="en-US" sz="1600" dirty="0">
                    <a:latin typeface="Cambria" panose="02040503050406030204" pitchFamily="18" charset="0"/>
                  </a:rPr>
                  <a:t>Working Capital (WC): </a:t>
                </a:r>
              </a:p>
              <a:p>
                <a:pPr lvl="1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r>
                  <a:rPr lang="en-US" sz="1600" dirty="0">
                    <a:latin typeface="Cambria" panose="02040503050406030204" pitchFamily="18" charset="0"/>
                  </a:rPr>
                  <a:t>Capital (or money) required for firm to do daily business activities</a:t>
                </a:r>
              </a:p>
              <a:p>
                <a:pPr lvl="1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r>
                  <a:rPr lang="en-US" sz="1600" dirty="0">
                    <a:latin typeface="Cambria" panose="02040503050406030204" pitchFamily="18" charset="0"/>
                  </a:rPr>
                  <a:t>Working Capital= Current Assets – Current Liabilities</a:t>
                </a:r>
              </a:p>
              <a:p>
                <a:pPr lvl="1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r>
                  <a:rPr lang="en-US" sz="1600" dirty="0">
                    <a:latin typeface="Cambria" panose="02040503050406030204" pitchFamily="18" charset="0"/>
                  </a:rPr>
                  <a:t>Working Capital grows with the firm.</a:t>
                </a:r>
              </a:p>
              <a:p>
                <a:pPr lvl="1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1600" dirty="0">
                  <a:latin typeface="Cambria" panose="02040503050406030204" pitchFamily="18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r>
                  <a:rPr lang="en-US" sz="1600" dirty="0">
                    <a:latin typeface="Cambria" panose="02040503050406030204" pitchFamily="18" charset="0"/>
                  </a:rPr>
                  <a:t>Change in Working Capital (</a:t>
                </a:r>
                <a:r>
                  <a:rPr lang="el-GR" sz="1600" dirty="0">
                    <a:latin typeface="Cambria" panose="02040503050406030204" pitchFamily="18" charset="0"/>
                  </a:rPr>
                  <a:t>Δ</a:t>
                </a:r>
                <a:r>
                  <a:rPr lang="en-US" sz="1600" dirty="0">
                    <a:latin typeface="Cambria" panose="02040503050406030204" pitchFamily="18" charset="0"/>
                  </a:rPr>
                  <a:t>WC)</a:t>
                </a:r>
              </a:p>
              <a:p>
                <a:pPr lvl="1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16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WC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WC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WC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  <m:r>
                          <a:rPr lang="en-US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sz="1600" dirty="0">
                  <a:latin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dirty="0">
                  <a:latin typeface="Cambria" panose="02040503050406030204" pitchFamily="18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1800" dirty="0">
                  <a:latin typeface="Cambria" panose="02040503050406030204" pitchFamily="18" charset="0"/>
                </a:endParaRPr>
              </a:p>
              <a:p>
                <a:pPr lvl="1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1600" dirty="0">
                  <a:latin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dirty="0">
                  <a:latin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sz="2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79" y="1228726"/>
                <a:ext cx="11148462" cy="1778458"/>
              </a:xfrm>
              <a:prstGeom prst="rect">
                <a:avLst/>
              </a:prstGeom>
              <a:blipFill>
                <a:blip r:embed="rId3"/>
                <a:stretch>
                  <a:fillRect l="-219" t="-1375" b="-13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20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pic>
        <p:nvPicPr>
          <p:cNvPr id="9" name="Picture 2" descr="Flowchart of balance sheet structure">
            <a:extLst>
              <a:ext uri="{FF2B5EF4-FFF2-40B4-BE49-F238E27FC236}">
                <a16:creationId xmlns:a16="http://schemas.microsoft.com/office/drawing/2014/main" id="{09F38CDD-6A32-4254-BAB6-0437CBF15B9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16" y="3509592"/>
            <a:ext cx="7382756" cy="280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2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Example 5) U.S. Corporation-Working Capital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21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B672A4-1545-4C2C-811F-AD33635DB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3542" y="792971"/>
            <a:ext cx="8491538" cy="2948647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8BE3D40-B523-4EB0-B00A-ACC17420FDD2}"/>
              </a:ext>
            </a:extLst>
          </p:cNvPr>
          <p:cNvSpPr/>
          <p:nvPr/>
        </p:nvSpPr>
        <p:spPr>
          <a:xfrm>
            <a:off x="4796206" y="3402305"/>
            <a:ext cx="676332" cy="390293"/>
          </a:xfrm>
          <a:prstGeom prst="ellipse">
            <a:avLst/>
          </a:prstGeom>
          <a:solidFill>
            <a:schemeClr val="accent1">
              <a:alpha val="48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8810057-684F-4444-832E-983A9FD0010A}"/>
              </a:ext>
            </a:extLst>
          </p:cNvPr>
          <p:cNvSpPr/>
          <p:nvPr/>
        </p:nvSpPr>
        <p:spPr>
          <a:xfrm>
            <a:off x="9231119" y="3124707"/>
            <a:ext cx="676332" cy="390293"/>
          </a:xfrm>
          <a:prstGeom prst="ellipse">
            <a:avLst/>
          </a:prstGeom>
          <a:solidFill>
            <a:schemeClr val="accent1">
              <a:alpha val="48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4FA03BE-6519-4CCF-B5EB-33DCF3025F26}"/>
              </a:ext>
            </a:extLst>
          </p:cNvPr>
          <p:cNvSpPr/>
          <p:nvPr/>
        </p:nvSpPr>
        <p:spPr>
          <a:xfrm>
            <a:off x="3946756" y="3333648"/>
            <a:ext cx="676332" cy="390293"/>
          </a:xfrm>
          <a:prstGeom prst="ellipse">
            <a:avLst/>
          </a:prstGeom>
          <a:solidFill>
            <a:srgbClr val="FF0000">
              <a:alpha val="48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E50E270-ED7F-42BF-8E32-90C1DC4E74F3}"/>
              </a:ext>
            </a:extLst>
          </p:cNvPr>
          <p:cNvSpPr/>
          <p:nvPr/>
        </p:nvSpPr>
        <p:spPr>
          <a:xfrm>
            <a:off x="8242030" y="3154524"/>
            <a:ext cx="676332" cy="390293"/>
          </a:xfrm>
          <a:prstGeom prst="ellipse">
            <a:avLst/>
          </a:prstGeom>
          <a:solidFill>
            <a:srgbClr val="FF0000">
              <a:alpha val="48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018B334-CE9F-45B6-889F-2D899F54EADF}"/>
              </a:ext>
            </a:extLst>
          </p:cNvPr>
          <p:cNvCxnSpPr>
            <a:cxnSpLocks/>
          </p:cNvCxnSpPr>
          <p:nvPr/>
        </p:nvCxnSpPr>
        <p:spPr>
          <a:xfrm flipH="1">
            <a:off x="3286125" y="3792598"/>
            <a:ext cx="1510081" cy="52020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20">
            <a:extLst>
              <a:ext uri="{FF2B5EF4-FFF2-40B4-BE49-F238E27FC236}">
                <a16:creationId xmlns:a16="http://schemas.microsoft.com/office/drawing/2014/main" id="{28F78F97-003D-477B-8159-A9DCA0DB686D}"/>
              </a:ext>
            </a:extLst>
          </p:cNvPr>
          <p:cNvCxnSpPr>
            <a:cxnSpLocks/>
          </p:cNvCxnSpPr>
          <p:nvPr/>
        </p:nvCxnSpPr>
        <p:spPr>
          <a:xfrm rot="10800000" flipV="1">
            <a:off x="4015367" y="3552663"/>
            <a:ext cx="5215752" cy="760143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568A450-2F33-4564-B254-063336F7174C}"/>
              </a:ext>
            </a:extLst>
          </p:cNvPr>
          <p:cNvSpPr txBox="1">
            <a:spLocks/>
          </p:cNvSpPr>
          <p:nvPr/>
        </p:nvSpPr>
        <p:spPr>
          <a:xfrm>
            <a:off x="7590762" y="4146341"/>
            <a:ext cx="3324335" cy="10818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dirty="0">
                <a:latin typeface="Cambria" panose="02040503050406030204" pitchFamily="18" charset="0"/>
              </a:rPr>
              <a:t>WC</a:t>
            </a:r>
            <a:r>
              <a:rPr lang="en-US" sz="1600">
                <a:latin typeface="Cambria" panose="02040503050406030204" pitchFamily="18" charset="0"/>
              </a:rPr>
              <a:t>(2018)= </a:t>
            </a:r>
            <a:r>
              <a:rPr lang="en-US" sz="1600" dirty="0">
                <a:latin typeface="Cambria" panose="02040503050406030204" pitchFamily="18" charset="0"/>
              </a:rPr>
              <a:t>CA</a:t>
            </a:r>
            <a:r>
              <a:rPr lang="en-US" sz="1600">
                <a:latin typeface="Cambria" panose="02040503050406030204" pitchFamily="18" charset="0"/>
              </a:rPr>
              <a:t>(2018) </a:t>
            </a:r>
            <a:r>
              <a:rPr lang="en-US" sz="1600" dirty="0">
                <a:latin typeface="Cambria" panose="02040503050406030204" pitchFamily="18" charset="0"/>
              </a:rPr>
              <a:t>- CL</a:t>
            </a:r>
            <a:r>
              <a:rPr lang="en-US" sz="1600">
                <a:latin typeface="Cambria" panose="02040503050406030204" pitchFamily="18" charset="0"/>
              </a:rPr>
              <a:t>(2018)</a:t>
            </a:r>
            <a:endParaRPr lang="en-US" sz="1600" dirty="0">
              <a:latin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dirty="0">
                <a:latin typeface="Cambria" panose="02040503050406030204" pitchFamily="18" charset="0"/>
              </a:rPr>
              <a:t>                    = 1,112       -    428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dirty="0">
                <a:latin typeface="Cambria" panose="02040503050406030204" pitchFamily="18" charset="0"/>
              </a:rPr>
              <a:t>                    = 684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cxnSp>
        <p:nvCxnSpPr>
          <p:cNvPr id="49" name="Curved Connector 23">
            <a:extLst>
              <a:ext uri="{FF2B5EF4-FFF2-40B4-BE49-F238E27FC236}">
                <a16:creationId xmlns:a16="http://schemas.microsoft.com/office/drawing/2014/main" id="{B14E690C-0C35-436F-B3F5-2AE022CC9AE7}"/>
              </a:ext>
            </a:extLst>
          </p:cNvPr>
          <p:cNvCxnSpPr>
            <a:cxnSpLocks/>
          </p:cNvCxnSpPr>
          <p:nvPr/>
        </p:nvCxnSpPr>
        <p:spPr>
          <a:xfrm>
            <a:off x="4623088" y="3637051"/>
            <a:ext cx="4186972" cy="517206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28">
            <a:extLst>
              <a:ext uri="{FF2B5EF4-FFF2-40B4-BE49-F238E27FC236}">
                <a16:creationId xmlns:a16="http://schemas.microsoft.com/office/drawing/2014/main" id="{647AE371-4D68-4393-8EAE-B83770AD17D2}"/>
              </a:ext>
            </a:extLst>
          </p:cNvPr>
          <p:cNvCxnSpPr>
            <a:cxnSpLocks/>
          </p:cNvCxnSpPr>
          <p:nvPr/>
        </p:nvCxnSpPr>
        <p:spPr>
          <a:xfrm>
            <a:off x="8902574" y="3598344"/>
            <a:ext cx="936266" cy="555913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D20C6AAE-C673-440A-935B-AD6216ABCEE7}"/>
              </a:ext>
            </a:extLst>
          </p:cNvPr>
          <p:cNvSpPr txBox="1">
            <a:spLocks/>
          </p:cNvSpPr>
          <p:nvPr/>
        </p:nvSpPr>
        <p:spPr>
          <a:xfrm>
            <a:off x="1847591" y="4348089"/>
            <a:ext cx="4164626" cy="10818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dirty="0">
                <a:latin typeface="Cambria" panose="02040503050406030204" pitchFamily="18" charset="0"/>
              </a:rPr>
              <a:t>WC(2019)= CA(2019) - CL(2019)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dirty="0">
                <a:latin typeface="Cambria" panose="02040503050406030204" pitchFamily="18" charset="0"/>
              </a:rPr>
              <a:t>                    = 1,403       -    389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dirty="0">
                <a:latin typeface="Cambria" panose="02040503050406030204" pitchFamily="18" charset="0"/>
              </a:rPr>
              <a:t>                    = 1,014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58" name="Right Brace 57">
            <a:extLst>
              <a:ext uri="{FF2B5EF4-FFF2-40B4-BE49-F238E27FC236}">
                <a16:creationId xmlns:a16="http://schemas.microsoft.com/office/drawing/2014/main" id="{ABA5B3C6-D208-44B8-A6EE-71E4123320C9}"/>
              </a:ext>
            </a:extLst>
          </p:cNvPr>
          <p:cNvSpPr/>
          <p:nvPr/>
        </p:nvSpPr>
        <p:spPr>
          <a:xfrm rot="5400000">
            <a:off x="5958347" y="-1450"/>
            <a:ext cx="222088" cy="10566609"/>
          </a:xfrm>
          <a:prstGeom prst="rightBrace">
            <a:avLst/>
          </a:prstGeom>
          <a:ln w="38100">
            <a:tailEnd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A365253F-5421-4601-8088-C907FD3F2770}"/>
              </a:ext>
            </a:extLst>
          </p:cNvPr>
          <p:cNvSpPr txBox="1">
            <a:spLocks/>
          </p:cNvSpPr>
          <p:nvPr/>
        </p:nvSpPr>
        <p:spPr>
          <a:xfrm>
            <a:off x="4415570" y="5478590"/>
            <a:ext cx="4164626" cy="71800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l-GR" sz="1600" dirty="0">
                <a:latin typeface="Cambria" panose="02040503050406030204" pitchFamily="18" charset="0"/>
              </a:rPr>
              <a:t>Δ</a:t>
            </a:r>
            <a:r>
              <a:rPr lang="en-US" sz="1600" dirty="0">
                <a:latin typeface="Cambria" panose="02040503050406030204" pitchFamily="18" charset="0"/>
              </a:rPr>
              <a:t>WC(2019)= WC(2019) - WC(2018)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dirty="0">
                <a:latin typeface="Cambria" panose="02040503050406030204" pitchFamily="18" charset="0"/>
              </a:rPr>
              <a:t>                    = 1,104      -   684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dirty="0">
                <a:latin typeface="Cambria" panose="02040503050406030204" pitchFamily="18" charset="0"/>
              </a:rPr>
              <a:t>                    = 330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821615E3-26EE-4E22-94CA-5050F08217EE}"/>
              </a:ext>
            </a:extLst>
          </p:cNvPr>
          <p:cNvSpPr txBox="1">
            <a:spLocks/>
          </p:cNvSpPr>
          <p:nvPr/>
        </p:nvSpPr>
        <p:spPr>
          <a:xfrm>
            <a:off x="7984813" y="5606608"/>
            <a:ext cx="3845277" cy="46196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ambria" panose="02040503050406030204" pitchFamily="18" charset="0"/>
              </a:rPr>
              <a:t>This </a:t>
            </a:r>
            <a:r>
              <a:rPr lang="en-US" sz="1800" b="1" dirty="0">
                <a:solidFill>
                  <a:srgbClr val="FF0000"/>
                </a:solidFill>
                <a:highlight>
                  <a:srgbClr val="FFFF00"/>
                </a:highlight>
                <a:latin typeface="Cambria" panose="02040503050406030204" pitchFamily="18" charset="0"/>
              </a:rPr>
              <a:t>increase</a:t>
            </a:r>
            <a:r>
              <a:rPr lang="en-US" sz="1800" b="1" dirty="0">
                <a:solidFill>
                  <a:srgbClr val="FF0000"/>
                </a:solidFill>
                <a:latin typeface="Cambria" panose="02040503050406030204" pitchFamily="18" charset="0"/>
              </a:rPr>
              <a:t> of $330 million is </a:t>
            </a:r>
            <a:r>
              <a:rPr lang="en-US" sz="1800" b="1" u="sng" dirty="0">
                <a:solidFill>
                  <a:srgbClr val="FF0000"/>
                </a:solidFill>
                <a:highlight>
                  <a:srgbClr val="FFFF00"/>
                </a:highlight>
                <a:latin typeface="Cambria" panose="02040503050406030204" pitchFamily="18" charset="0"/>
              </a:rPr>
              <a:t>NOT</a:t>
            </a:r>
            <a:r>
              <a:rPr lang="en-US" sz="1800" b="1" dirty="0">
                <a:solidFill>
                  <a:srgbClr val="FF0000"/>
                </a:solidFill>
                <a:latin typeface="Cambria" panose="02040503050406030204" pitchFamily="18" charset="0"/>
              </a:rPr>
              <a:t> available to shareholders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50CCA45-3C25-47D4-B4C2-818A62D68495}"/>
              </a:ext>
            </a:extLst>
          </p:cNvPr>
          <p:cNvSpPr/>
          <p:nvPr/>
        </p:nvSpPr>
        <p:spPr>
          <a:xfrm>
            <a:off x="4796206" y="1704912"/>
            <a:ext cx="676332" cy="390293"/>
          </a:xfrm>
          <a:prstGeom prst="ellipse">
            <a:avLst/>
          </a:prstGeom>
          <a:solidFill>
            <a:schemeClr val="accent1">
              <a:alpha val="48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7860845E-D00D-4C65-81EB-40392CB866A3}"/>
              </a:ext>
            </a:extLst>
          </p:cNvPr>
          <p:cNvSpPr/>
          <p:nvPr/>
        </p:nvSpPr>
        <p:spPr>
          <a:xfrm>
            <a:off x="4126845" y="1722553"/>
            <a:ext cx="676332" cy="390293"/>
          </a:xfrm>
          <a:prstGeom prst="ellipse">
            <a:avLst/>
          </a:prstGeom>
          <a:solidFill>
            <a:srgbClr val="FF0000">
              <a:alpha val="48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FC09B3E0-B720-4150-9A0A-2A95E801D2B3}"/>
              </a:ext>
            </a:extLst>
          </p:cNvPr>
          <p:cNvSpPr/>
          <p:nvPr/>
        </p:nvSpPr>
        <p:spPr>
          <a:xfrm>
            <a:off x="8257036" y="1707949"/>
            <a:ext cx="676332" cy="390293"/>
          </a:xfrm>
          <a:prstGeom prst="ellipse">
            <a:avLst/>
          </a:prstGeom>
          <a:solidFill>
            <a:srgbClr val="FF0000">
              <a:alpha val="48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57BC5FB0-68A9-4EC6-AD9B-25F152F7D233}"/>
              </a:ext>
            </a:extLst>
          </p:cNvPr>
          <p:cNvSpPr/>
          <p:nvPr/>
        </p:nvSpPr>
        <p:spPr>
          <a:xfrm>
            <a:off x="9032541" y="1750466"/>
            <a:ext cx="676332" cy="390293"/>
          </a:xfrm>
          <a:prstGeom prst="ellipse">
            <a:avLst/>
          </a:prstGeom>
          <a:solidFill>
            <a:schemeClr val="accent1">
              <a:alpha val="48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7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19" grpId="0" animBg="1"/>
      <p:bldP spid="20" grpId="0" animBg="1"/>
      <p:bldP spid="22" grpId="0"/>
      <p:bldP spid="53" grpId="0"/>
      <p:bldP spid="58" grpId="0" animBg="1"/>
      <p:bldP spid="60" grpId="0"/>
      <p:bldP spid="62" grpId="0"/>
      <p:bldP spid="67" grpId="0" animBg="1"/>
      <p:bldP spid="71" grpId="0" animBg="1"/>
      <p:bldP spid="73" grpId="0" animBg="1"/>
      <p:bldP spid="7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Example 6) Nike, Inc.-Working Capital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62" y="1021846"/>
            <a:ext cx="11182350" cy="2047875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630050" y="3387333"/>
            <a:ext cx="4164626" cy="10818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latin typeface="Cambria" panose="02040503050406030204" pitchFamily="18" charset="0"/>
              </a:rPr>
              <a:t>WC(2019)= CA(2019) - CL(2019)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latin typeface="Cambria" panose="02040503050406030204" pitchFamily="18" charset="0"/>
              </a:rPr>
              <a:t>                    = 16,525       - 7,866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latin typeface="Cambria" panose="02040503050406030204" pitchFamily="18" charset="0"/>
              </a:rPr>
              <a:t>                    = 8,659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018208" y="2791621"/>
            <a:ext cx="676332" cy="390293"/>
          </a:xfrm>
          <a:prstGeom prst="ellipse">
            <a:avLst/>
          </a:prstGeom>
          <a:solidFill>
            <a:schemeClr val="accent1">
              <a:alpha val="48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964150" y="2768336"/>
            <a:ext cx="676332" cy="390293"/>
          </a:xfrm>
          <a:prstGeom prst="ellipse">
            <a:avLst/>
          </a:prstGeom>
          <a:solidFill>
            <a:schemeClr val="accent1">
              <a:alpha val="48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985216" y="2795384"/>
            <a:ext cx="676332" cy="390293"/>
          </a:xfrm>
          <a:prstGeom prst="ellipse">
            <a:avLst/>
          </a:prstGeom>
          <a:solidFill>
            <a:srgbClr val="FF0000">
              <a:alpha val="48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947633" y="2804852"/>
            <a:ext cx="676332" cy="390293"/>
          </a:xfrm>
          <a:prstGeom prst="ellipse">
            <a:avLst/>
          </a:prstGeom>
          <a:solidFill>
            <a:srgbClr val="FF0000">
              <a:alpha val="48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7263434" y="3335342"/>
            <a:ext cx="4164626" cy="10818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latin typeface="Cambria" panose="02040503050406030204" pitchFamily="18" charset="0"/>
              </a:rPr>
              <a:t>WC(2018)= CA(2018) - CL(2018)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latin typeface="Cambria" panose="02040503050406030204" pitchFamily="18" charset="0"/>
              </a:rPr>
              <a:t>                    = 15,134       - 6,040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latin typeface="Cambria" panose="02040503050406030204" pitchFamily="18" charset="0"/>
              </a:rPr>
              <a:t>                    = 9,094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cxnSp>
        <p:nvCxnSpPr>
          <p:cNvPr id="21" name="Curved Connector 20"/>
          <p:cNvCxnSpPr/>
          <p:nvPr/>
        </p:nvCxnSpPr>
        <p:spPr>
          <a:xfrm rot="10800000" flipV="1">
            <a:off x="4465260" y="3031864"/>
            <a:ext cx="5498890" cy="601774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endCxn id="17" idx="0"/>
          </p:cNvCxnSpPr>
          <p:nvPr/>
        </p:nvCxnSpPr>
        <p:spPr>
          <a:xfrm>
            <a:off x="5661548" y="3013499"/>
            <a:ext cx="3684199" cy="321843"/>
          </a:xfrm>
          <a:prstGeom prst="curved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6" idx="2"/>
          </p:cNvCxnSpPr>
          <p:nvPr/>
        </p:nvCxnSpPr>
        <p:spPr>
          <a:xfrm rot="10800000" flipV="1">
            <a:off x="10469349" y="2999999"/>
            <a:ext cx="478285" cy="419906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Brace 31"/>
          <p:cNvSpPr/>
          <p:nvPr/>
        </p:nvSpPr>
        <p:spPr>
          <a:xfrm rot="5400000">
            <a:off x="5805162" y="-826003"/>
            <a:ext cx="222088" cy="10566609"/>
          </a:xfrm>
          <a:prstGeom prst="rightBrace">
            <a:avLst/>
          </a:prstGeom>
          <a:ln w="38100">
            <a:tailEnd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4158065" y="4734779"/>
            <a:ext cx="4164626" cy="71800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l-GR" sz="2000" dirty="0">
                <a:latin typeface="Cambria" panose="02040503050406030204" pitchFamily="18" charset="0"/>
              </a:rPr>
              <a:t>Δ</a:t>
            </a:r>
            <a:r>
              <a:rPr lang="en-US" sz="2000" dirty="0">
                <a:latin typeface="Cambria" panose="02040503050406030204" pitchFamily="18" charset="0"/>
              </a:rPr>
              <a:t>WC(2019)= WC(2019) - WC(2018)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latin typeface="Cambria" panose="02040503050406030204" pitchFamily="18" charset="0"/>
              </a:rPr>
              <a:t>                    = 8,659       - 9,094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latin typeface="Cambria" panose="02040503050406030204" pitchFamily="18" charset="0"/>
              </a:rPr>
              <a:t>                    = -435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cxnSp>
        <p:nvCxnSpPr>
          <p:cNvPr id="42" name="Straight Arrow Connector 41"/>
          <p:cNvCxnSpPr>
            <a:stCxn id="13" idx="2"/>
            <a:endCxn id="11" idx="0"/>
          </p:cNvCxnSpPr>
          <p:nvPr/>
        </p:nvCxnSpPr>
        <p:spPr>
          <a:xfrm flipH="1">
            <a:off x="2712363" y="2986768"/>
            <a:ext cx="1305845" cy="40056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ontent Placeholder 2"/>
          <p:cNvSpPr txBox="1">
            <a:spLocks/>
          </p:cNvSpPr>
          <p:nvPr/>
        </p:nvSpPr>
        <p:spPr>
          <a:xfrm>
            <a:off x="4173361" y="5784420"/>
            <a:ext cx="3845277" cy="46196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800" dirty="0">
                <a:solidFill>
                  <a:srgbClr val="FF0000"/>
                </a:solidFill>
                <a:latin typeface="Cambria" panose="02040503050406030204" pitchFamily="18" charset="0"/>
              </a:rPr>
              <a:t>This </a:t>
            </a:r>
            <a:r>
              <a:rPr lang="en-US" sz="1800" b="1" dirty="0">
                <a:solidFill>
                  <a:srgbClr val="FF0000"/>
                </a:solidFill>
                <a:highlight>
                  <a:srgbClr val="FFFF00"/>
                </a:highlight>
                <a:latin typeface="Cambria" panose="02040503050406030204" pitchFamily="18" charset="0"/>
              </a:rPr>
              <a:t>decrease</a:t>
            </a:r>
            <a:r>
              <a:rPr lang="en-US" sz="1800" dirty="0">
                <a:solidFill>
                  <a:srgbClr val="FF0000"/>
                </a:solidFill>
                <a:latin typeface="Cambria" panose="02040503050406030204" pitchFamily="18" charset="0"/>
              </a:rPr>
              <a:t> of $435 million is available to shareholders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5344F7-04EA-47A3-8D3C-010B6472F7EC}"/>
              </a:ext>
            </a:extLst>
          </p:cNvPr>
          <p:cNvSpPr/>
          <p:nvPr/>
        </p:nvSpPr>
        <p:spPr>
          <a:xfrm>
            <a:off x="4127094" y="1331462"/>
            <a:ext cx="676332" cy="390293"/>
          </a:xfrm>
          <a:prstGeom prst="ellipse">
            <a:avLst/>
          </a:prstGeom>
          <a:solidFill>
            <a:schemeClr val="accent1">
              <a:alpha val="48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E04A3A7-78CA-4AA4-BF3A-F1326901904A}"/>
              </a:ext>
            </a:extLst>
          </p:cNvPr>
          <p:cNvSpPr/>
          <p:nvPr/>
        </p:nvSpPr>
        <p:spPr>
          <a:xfrm>
            <a:off x="10144068" y="1313339"/>
            <a:ext cx="676332" cy="390293"/>
          </a:xfrm>
          <a:prstGeom prst="ellipse">
            <a:avLst/>
          </a:prstGeom>
          <a:solidFill>
            <a:schemeClr val="accent1">
              <a:alpha val="48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13AAE81-2C08-425F-B08C-464B45523C78}"/>
              </a:ext>
            </a:extLst>
          </p:cNvPr>
          <p:cNvSpPr/>
          <p:nvPr/>
        </p:nvSpPr>
        <p:spPr>
          <a:xfrm>
            <a:off x="5013344" y="1301999"/>
            <a:ext cx="676332" cy="390293"/>
          </a:xfrm>
          <a:prstGeom prst="ellipse">
            <a:avLst/>
          </a:prstGeom>
          <a:solidFill>
            <a:srgbClr val="FF0000">
              <a:alpha val="48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3B1AB50-B146-41DE-8CE1-49164A37C6F1}"/>
              </a:ext>
            </a:extLst>
          </p:cNvPr>
          <p:cNvSpPr/>
          <p:nvPr/>
        </p:nvSpPr>
        <p:spPr>
          <a:xfrm>
            <a:off x="11170366" y="1301998"/>
            <a:ext cx="676332" cy="390293"/>
          </a:xfrm>
          <a:prstGeom prst="ellipse">
            <a:avLst/>
          </a:prstGeom>
          <a:solidFill>
            <a:srgbClr val="FF0000">
              <a:alpha val="48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1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 animBg="1"/>
      <p:bldP spid="15" grpId="0" animBg="1"/>
      <p:bldP spid="16" grpId="0" animBg="1"/>
      <p:bldP spid="17" grpId="0"/>
      <p:bldP spid="32" grpId="0" animBg="1"/>
      <p:bldP spid="33" grpId="0"/>
      <p:bldP spid="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CASH FLOW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3E184-4729-4C00-A589-CD1D580FB23E}"/>
              </a:ext>
            </a:extLst>
          </p:cNvPr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DFC8F63-050E-4D7B-AF5D-3061103BFC81}"/>
              </a:ext>
            </a:extLst>
          </p:cNvPr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Now! It is time to use what we have learned so far to value the firm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Cash flow = one of the most important pieces of information that can be derived from financial statements.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Our focus: how cash is generated from utilizing assets and how it is paid to those who finance the asset purchase.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altLang="en-US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888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Cash Flow from Asset/Operating Free Cash Flows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3E184-4729-4C00-A589-CD1D580FB23E}"/>
              </a:ext>
            </a:extLst>
          </p:cNvPr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FBE16AE-A00E-405F-B578-957247C2C4C4}"/>
              </a:ext>
            </a:extLst>
          </p:cNvPr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How much cash generated by the corporation?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At the end, this is what we, as investors, are really interested in.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IMPORTANT!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I, sometimes, use a bit different terminology from the book.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altLang="en-US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3636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3E184-4729-4C00-A589-CD1D580FB23E}"/>
              </a:ext>
            </a:extLst>
          </p:cNvPr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08D538-62D9-41AF-AF2B-7399568C927E}"/>
              </a:ext>
            </a:extLst>
          </p:cNvPr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Cash Flow from Asset/Operating Free Cash Flows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A0EE2E46-B0A7-4CF6-981A-BCCF2FE9DFC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2978" y="1228725"/>
                <a:ext cx="11514221" cy="1904893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r>
                  <a:rPr lang="en-US">
                    <a:latin typeface="Cambria" panose="02040503050406030204" pitchFamily="18" charset="0"/>
                  </a:rPr>
                  <a:t>Operating </a:t>
                </a:r>
                <a:r>
                  <a:rPr lang="en-US" dirty="0">
                    <a:latin typeface="Cambria" panose="02040503050406030204" pitchFamily="18" charset="0"/>
                  </a:rPr>
                  <a:t>Free Cash Flows (OFCF) or Cash Flow from Asset (CFFA)</a:t>
                </a:r>
              </a:p>
              <a:p>
                <a:pPr lvl="1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r>
                  <a:rPr lang="en-US" dirty="0">
                    <a:latin typeface="Cambria" panose="02040503050406030204" pitchFamily="18" charset="0"/>
                  </a:rPr>
                  <a:t>This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the cash flows generated by a company’s operating activities and available to all who provided capital to the firm (Debt and Equity Holders).</a:t>
                </a:r>
              </a:p>
              <a:p>
                <a:pPr lvl="1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r>
                  <a:rPr lang="en-US" altLang="en-US" dirty="0">
                    <a:latin typeface="Cambria" panose="02040503050406030204" pitchFamily="18" charset="0"/>
                  </a:rPr>
                  <a:t>To value the whole firm and Capital Investments (later in the class)</a:t>
                </a: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sz="1800" dirty="0">
                  <a:latin typeface="Cambria" panose="02040503050406030204" pitchFamily="18" charset="0"/>
                </a:endParaRPr>
              </a:p>
              <a:p>
                <a:pPr lvl="1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1600" dirty="0">
                  <a:latin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OFCF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CFFA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EBIT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Dep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Taxes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−    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CAPEX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NCS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              −     ∆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WC</m:t>
                    </m:r>
                  </m:oMath>
                </a14:m>
                <a:r>
                  <a:rPr lang="en-US" dirty="0">
                    <a:latin typeface="Cambria" panose="020405030504060302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WC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latin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dirty="0">
                  <a:latin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sz="20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A0EE2E46-B0A7-4CF6-981A-BCCF2FE9D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78" y="1228725"/>
                <a:ext cx="11514221" cy="1904893"/>
              </a:xfrm>
              <a:prstGeom prst="rect">
                <a:avLst/>
              </a:prstGeom>
              <a:blipFill>
                <a:blip r:embed="rId3"/>
                <a:stretch>
                  <a:fillRect l="-900" t="-3526" r="-847" b="-45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Brace 13">
            <a:extLst>
              <a:ext uri="{FF2B5EF4-FFF2-40B4-BE49-F238E27FC236}">
                <a16:creationId xmlns:a16="http://schemas.microsoft.com/office/drawing/2014/main" id="{49C88EAE-9A3B-4B2F-A1D8-3DDE169C1247}"/>
              </a:ext>
            </a:extLst>
          </p:cNvPr>
          <p:cNvSpPr/>
          <p:nvPr/>
        </p:nvSpPr>
        <p:spPr>
          <a:xfrm rot="5400000">
            <a:off x="3777954" y="3227412"/>
            <a:ext cx="270913" cy="1607060"/>
          </a:xfrm>
          <a:prstGeom prst="rightBrace">
            <a:avLst/>
          </a:prstGeom>
          <a:ln w="28575">
            <a:tailEnd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D38E393-BED7-42D7-893C-55BD3F9523AA}"/>
                  </a:ext>
                </a:extLst>
              </p:cNvPr>
              <p:cNvSpPr/>
              <p:nvPr/>
            </p:nvSpPr>
            <p:spPr>
              <a:xfrm>
                <a:off x="3265636" y="4356715"/>
                <a:ext cx="12955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latin typeface="Cambria Math" panose="02040503050406030204" pitchFamily="18" charset="0"/>
                        </a:rPr>
                        <m:t>EBIT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DA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D38E393-BED7-42D7-893C-55BD3F9523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636" y="4356715"/>
                <a:ext cx="129554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Brace 17">
            <a:extLst>
              <a:ext uri="{FF2B5EF4-FFF2-40B4-BE49-F238E27FC236}">
                <a16:creationId xmlns:a16="http://schemas.microsoft.com/office/drawing/2014/main" id="{F52C6E64-1C38-421A-8326-CE39BA1875C5}"/>
              </a:ext>
            </a:extLst>
          </p:cNvPr>
          <p:cNvSpPr/>
          <p:nvPr/>
        </p:nvSpPr>
        <p:spPr>
          <a:xfrm rot="5400000">
            <a:off x="3777955" y="3539778"/>
            <a:ext cx="270913" cy="2753474"/>
          </a:xfrm>
          <a:prstGeom prst="rightBrace">
            <a:avLst/>
          </a:prstGeom>
          <a:ln w="28575">
            <a:tailEnd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AAF14E5-65E4-4FB4-9D59-14BC7378C732}"/>
                  </a:ext>
                </a:extLst>
              </p:cNvPr>
              <p:cNvSpPr/>
              <p:nvPr/>
            </p:nvSpPr>
            <p:spPr>
              <a:xfrm>
                <a:off x="2229904" y="5280064"/>
                <a:ext cx="397416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Operating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Cash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Flows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OCF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AAF14E5-65E4-4FB4-9D59-14BC7378C7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9904" y="5280064"/>
                <a:ext cx="3974165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ight Brace 21">
            <a:extLst>
              <a:ext uri="{FF2B5EF4-FFF2-40B4-BE49-F238E27FC236}">
                <a16:creationId xmlns:a16="http://schemas.microsoft.com/office/drawing/2014/main" id="{7362C2B2-34E9-4149-83A4-966977D5AA73}"/>
              </a:ext>
            </a:extLst>
          </p:cNvPr>
          <p:cNvSpPr/>
          <p:nvPr/>
        </p:nvSpPr>
        <p:spPr>
          <a:xfrm rot="5400000">
            <a:off x="7351651" y="3184251"/>
            <a:ext cx="270913" cy="1767157"/>
          </a:xfrm>
          <a:prstGeom prst="rightBrace">
            <a:avLst/>
          </a:prstGeom>
          <a:ln w="28575">
            <a:tailEnd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DD084E9-8690-474A-92CF-0690204361F7}"/>
                  </a:ext>
                </a:extLst>
              </p:cNvPr>
              <p:cNvSpPr/>
              <p:nvPr/>
            </p:nvSpPr>
            <p:spPr>
              <a:xfrm>
                <a:off x="6130088" y="4431378"/>
                <a:ext cx="287450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Change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LT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Assets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DD084E9-8690-474A-92CF-0690204361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088" y="4431378"/>
                <a:ext cx="2874505" cy="461665"/>
              </a:xfrm>
              <a:prstGeom prst="rect">
                <a:avLst/>
              </a:prstGeom>
              <a:blipFill>
                <a:blip r:embed="rId6"/>
                <a:stretch>
                  <a:fillRect l="-212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ight Brace 25">
            <a:extLst>
              <a:ext uri="{FF2B5EF4-FFF2-40B4-BE49-F238E27FC236}">
                <a16:creationId xmlns:a16="http://schemas.microsoft.com/office/drawing/2014/main" id="{D8AD5F7A-62C9-4A0F-B197-E6D992348066}"/>
              </a:ext>
            </a:extLst>
          </p:cNvPr>
          <p:cNvSpPr/>
          <p:nvPr/>
        </p:nvSpPr>
        <p:spPr>
          <a:xfrm rot="5400000">
            <a:off x="10072591" y="3185407"/>
            <a:ext cx="270913" cy="1767157"/>
          </a:xfrm>
          <a:prstGeom prst="rightBrace">
            <a:avLst/>
          </a:prstGeom>
          <a:ln w="28575">
            <a:tailEnd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0EBDC65-5A2E-4615-85A8-AC5EF6C834F4}"/>
                  </a:ext>
                </a:extLst>
              </p:cNvPr>
              <p:cNvSpPr/>
              <p:nvPr/>
            </p:nvSpPr>
            <p:spPr>
              <a:xfrm>
                <a:off x="9216189" y="4431377"/>
                <a:ext cx="20697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Change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WC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0EBDC65-5A2E-4615-85A8-AC5EF6C834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6189" y="4431377"/>
                <a:ext cx="2069797" cy="461665"/>
              </a:xfrm>
              <a:prstGeom prst="rect">
                <a:avLst/>
              </a:prstGeom>
              <a:blipFill>
                <a:blip r:embed="rId7"/>
                <a:stretch>
                  <a:fillRect l="-590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6759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Example 7) OFCF or CFFA of U.S. Corporation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CF77A87-3031-4C76-BCDA-E736179CFBB7}"/>
              </a:ext>
            </a:extLst>
          </p:cNvPr>
          <p:cNvSpPr txBox="1">
            <a:spLocks/>
          </p:cNvSpPr>
          <p:nvPr/>
        </p:nvSpPr>
        <p:spPr>
          <a:xfrm>
            <a:off x="1432737" y="860241"/>
            <a:ext cx="5577840" cy="27762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1400" b="1"/>
              <a:t>Balance Sheet</a:t>
            </a:r>
            <a:endParaRPr lang="en-US" sz="1400" b="1" dirty="0"/>
          </a:p>
        </p:txBody>
      </p:sp>
      <p:graphicFrame>
        <p:nvGraphicFramePr>
          <p:cNvPr id="10" name="Table 3">
            <a:extLst>
              <a:ext uri="{FF2B5EF4-FFF2-40B4-BE49-F238E27FC236}">
                <a16:creationId xmlns:a16="http://schemas.microsoft.com/office/drawing/2014/main" id="{3A8CF489-6C2A-4532-9BA1-E587F55C03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2366833"/>
              </p:ext>
            </p:extLst>
          </p:nvPr>
        </p:nvGraphicFramePr>
        <p:xfrm>
          <a:off x="1432737" y="1173197"/>
          <a:ext cx="5577840" cy="3364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41050118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42488964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29006208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9446311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22822792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123241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Assets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Liabilities &amp; Owners’ Equity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167226"/>
                  </a:ext>
                </a:extLst>
              </a:tr>
              <a:tr h="214685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2019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2018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2019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609386"/>
                  </a:ext>
                </a:extLst>
              </a:tr>
              <a:tr h="21468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Current Assets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Current Liabilities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9011681"/>
                  </a:ext>
                </a:extLst>
              </a:tr>
              <a:tr h="214685">
                <a:tc>
                  <a:txBody>
                    <a:bodyPr/>
                    <a:lstStyle/>
                    <a:p>
                      <a:pPr marL="91440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Cash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   104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  160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Accounts Payable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  232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$266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282372"/>
                  </a:ext>
                </a:extLst>
              </a:tr>
              <a:tr h="393590">
                <a:tc>
                  <a:txBody>
                    <a:bodyPr/>
                    <a:lstStyle/>
                    <a:p>
                      <a:pPr marL="91440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Accounts Receivable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455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688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Notes Payable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196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123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573690"/>
                  </a:ext>
                </a:extLst>
              </a:tr>
              <a:tr h="214685">
                <a:tc>
                  <a:txBody>
                    <a:bodyPr/>
                    <a:lstStyle/>
                    <a:p>
                      <a:pPr marL="91440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Inventory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553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555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Total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  428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$389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6132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65760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Total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$1,112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$1,403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Long-term debt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  408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$454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9798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Fixed Assets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Owners' Equity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80821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Net Fixed assets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$1,644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$1,709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Common Stock and paid in surplus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600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640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308093"/>
                  </a:ext>
                </a:extLst>
              </a:tr>
              <a:tr h="214685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Retained Earnings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1,320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1,629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3428998"/>
                  </a:ext>
                </a:extLst>
              </a:tr>
              <a:tr h="214685">
                <a:tc>
                  <a:txBody>
                    <a:bodyPr/>
                    <a:lstStyle/>
                    <a:p>
                      <a:pPr marL="182880"/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>
                        <a:spcBef>
                          <a:spcPts val="0"/>
                        </a:spcBef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Total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$1,920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$2,269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0435493"/>
                  </a:ext>
                </a:extLst>
              </a:tr>
              <a:tr h="39359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Total Assets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$2,756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$3,112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Total Liabilities &amp; Owners' Equity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$2,756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$3,112</a:t>
                      </a:r>
                    </a:p>
                  </a:txBody>
                  <a:tcPr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464471"/>
                  </a:ext>
                </a:extLst>
              </a:tr>
            </a:tbl>
          </a:graphicData>
        </a:graphic>
      </p:graphicFrame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74C024EB-5A5C-4EC7-91E7-ACBD008998C4}"/>
              </a:ext>
            </a:extLst>
          </p:cNvPr>
          <p:cNvSpPr txBox="1">
            <a:spLocks/>
          </p:cNvSpPr>
          <p:nvPr/>
        </p:nvSpPr>
        <p:spPr>
          <a:xfrm>
            <a:off x="7178217" y="941409"/>
            <a:ext cx="3124200" cy="231788"/>
          </a:xfrm>
          <a:prstGeom prst="rect">
            <a:avLst/>
          </a:prstGeom>
          <a:solidFill>
            <a:srgbClr val="A2BD90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/>
              <a:t>U.S Corporation</a:t>
            </a:r>
            <a:endParaRPr lang="en-US" sz="1400" b="1" dirty="0"/>
          </a:p>
        </p:txBody>
      </p:sp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41659C03-8736-44C3-B3CB-37C446F741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055489"/>
              </p:ext>
            </p:extLst>
          </p:nvPr>
        </p:nvGraphicFramePr>
        <p:xfrm>
          <a:off x="7193457" y="1173197"/>
          <a:ext cx="3108960" cy="319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9403111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06176432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610887584"/>
                    </a:ext>
                  </a:extLst>
                </a:gridCol>
              </a:tblGrid>
              <a:tr h="261518"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Income Statement</a:t>
                      </a:r>
                    </a:p>
                  </a:txBody>
                  <a:tcPr marT="27432" marB="2743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983194"/>
                  </a:ext>
                </a:extLst>
              </a:tr>
              <a:tr h="261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Net sales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  1,509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798105"/>
                  </a:ext>
                </a:extLst>
              </a:tr>
              <a:tr h="261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Cost of goods sold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750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3370897"/>
                  </a:ext>
                </a:extLst>
              </a:tr>
              <a:tr h="261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Depreciation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89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10236"/>
                  </a:ext>
                </a:extLst>
              </a:tr>
              <a:tr h="261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Earnings before interest and taxes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     670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9432425"/>
                  </a:ext>
                </a:extLst>
              </a:tr>
              <a:tr h="261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Interest paid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70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096870"/>
                  </a:ext>
                </a:extLst>
              </a:tr>
              <a:tr h="261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Taxable Income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     600 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466834"/>
                  </a:ext>
                </a:extLst>
              </a:tr>
              <a:tr h="261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Taxes (21%)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126 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167876"/>
                  </a:ext>
                </a:extLst>
              </a:tr>
              <a:tr h="261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Net Income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     474 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3037173"/>
                  </a:ext>
                </a:extLst>
              </a:tr>
              <a:tr h="26151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Dividends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$165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1874716"/>
                  </a:ext>
                </a:extLst>
              </a:tr>
              <a:tr h="26151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Addition to retained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earnings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$309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6DAD"/>
                        </a:solidFill>
                        <a:effectLst/>
                        <a:latin typeface="+mj-lt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50873"/>
                  </a:ext>
                </a:extLst>
              </a:tr>
            </a:tbl>
          </a:graphicData>
        </a:graphic>
      </p:graphicFrame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A10B4A7-FDD6-4672-9AAC-48C4BFAA3CD8}"/>
              </a:ext>
            </a:extLst>
          </p:cNvPr>
          <p:cNvSpPr txBox="1">
            <a:spLocks/>
          </p:cNvSpPr>
          <p:nvPr/>
        </p:nvSpPr>
        <p:spPr>
          <a:xfrm>
            <a:off x="2604132" y="4669198"/>
            <a:ext cx="11044990" cy="16637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200" dirty="0">
                <a:latin typeface="Cambria" panose="02040503050406030204" pitchFamily="18" charset="0"/>
              </a:rPr>
              <a:t>OCF = EBIT + Depreciation - taxes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200" dirty="0">
                <a:latin typeface="Cambria" panose="02040503050406030204" pitchFamily="18" charset="0"/>
              </a:rPr>
              <a:t>EBIT = 670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200" dirty="0">
                <a:latin typeface="Cambria" panose="02040503050406030204" pitchFamily="18" charset="0"/>
              </a:rPr>
              <a:t>Depreciation = 89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200" dirty="0">
                <a:latin typeface="Cambria" panose="02040503050406030204" pitchFamily="18" charset="0"/>
              </a:rPr>
              <a:t>Taxes = 126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200" b="1" dirty="0">
                <a:latin typeface="Cambria" panose="02040503050406030204" pitchFamily="18" charset="0"/>
              </a:rPr>
              <a:t>OCF=670+89-126=633</a:t>
            </a:r>
            <a:endParaRPr lang="en-US" sz="12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200" dirty="0">
                <a:latin typeface="Cambria" panose="02040503050406030204" pitchFamily="18" charset="0"/>
              </a:rPr>
              <a:t>OFCF (CFFA) = OCF – CAPEX (NCS) - ΔWC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200" dirty="0">
                <a:latin typeface="Cambria" panose="02040503050406030204" pitchFamily="18" charset="0"/>
              </a:rPr>
              <a:t>OCF=633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200" dirty="0">
                <a:latin typeface="Cambria" panose="02040503050406030204" pitchFamily="18" charset="0"/>
              </a:rPr>
              <a:t>CAPEX=LT Asset (2019) – LT Assets (2018) + </a:t>
            </a:r>
            <a:r>
              <a:rPr lang="en-US" sz="1200" b="1" dirty="0">
                <a:solidFill>
                  <a:srgbClr val="FF0000"/>
                </a:solidFill>
                <a:latin typeface="Cambria" panose="02040503050406030204" pitchFamily="18" charset="0"/>
              </a:rPr>
              <a:t>Depreciation</a:t>
            </a:r>
            <a:r>
              <a:rPr lang="en-US" sz="1200" dirty="0">
                <a:latin typeface="Cambria" panose="02040503050406030204" pitchFamily="18" charset="0"/>
              </a:rPr>
              <a:t> = 1709 – 1644 +89 = 154 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200" dirty="0">
                <a:latin typeface="Cambria" panose="02040503050406030204" pitchFamily="18" charset="0"/>
              </a:rPr>
              <a:t>ΔWC=WC(2019) – WC(2018) = 330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200" b="1" dirty="0">
                <a:latin typeface="Cambria" panose="02040503050406030204" pitchFamily="18" charset="0"/>
              </a:rPr>
              <a:t>OFCF (CFFA) = 633 – 154 – (330) = 149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14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4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489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Example 8) OFCF or CFFA of Nike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27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3E184-4729-4C00-A589-CD1D580FB23E}"/>
              </a:ext>
            </a:extLst>
          </p:cNvPr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759A5B-2684-41A9-870A-B4CCA1184A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2194" y="1141651"/>
            <a:ext cx="3907989" cy="251460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878462D-0B79-4971-8F2C-0404AC6BB0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131" y="954804"/>
            <a:ext cx="6701303" cy="2888296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B7E158-54F7-4A7F-883C-9B6729DD1D89}"/>
              </a:ext>
            </a:extLst>
          </p:cNvPr>
          <p:cNvSpPr txBox="1">
            <a:spLocks/>
          </p:cNvSpPr>
          <p:nvPr/>
        </p:nvSpPr>
        <p:spPr>
          <a:xfrm>
            <a:off x="842209" y="3924382"/>
            <a:ext cx="11044990" cy="22192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latin typeface="Cambria" panose="02040503050406030204" pitchFamily="18" charset="0"/>
              </a:rPr>
              <a:t>OCF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latin typeface="Cambria" panose="02040503050406030204" pitchFamily="18" charset="0"/>
              </a:rPr>
              <a:t>EBIT = 4,772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latin typeface="Cambria" panose="02040503050406030204" pitchFamily="18" charset="0"/>
              </a:rPr>
              <a:t>Depreciation = 720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latin typeface="Cambria" panose="02040503050406030204" pitchFamily="18" charset="0"/>
              </a:rPr>
              <a:t>Taxes = 772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400" b="1" dirty="0">
                <a:latin typeface="Cambria" panose="02040503050406030204" pitchFamily="18" charset="0"/>
              </a:rPr>
              <a:t>OCF=4,772+720-772=4,720</a:t>
            </a:r>
            <a:endParaRPr lang="en-US" sz="14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latin typeface="Cambria" panose="02040503050406030204" pitchFamily="18" charset="0"/>
              </a:rPr>
              <a:t>OFCF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latin typeface="Cambria" panose="02040503050406030204" pitchFamily="18" charset="0"/>
              </a:rPr>
              <a:t>OCF=4,720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latin typeface="Cambria" panose="02040503050406030204" pitchFamily="18" charset="0"/>
              </a:rPr>
              <a:t>CAPEX=LT Asset (2019) – LT Assets (2018) + </a:t>
            </a:r>
            <a:r>
              <a:rPr lang="en-US" sz="1400" b="1" dirty="0">
                <a:solidFill>
                  <a:srgbClr val="FF0000"/>
                </a:solidFill>
                <a:latin typeface="Cambria" panose="02040503050406030204" pitchFamily="18" charset="0"/>
              </a:rPr>
              <a:t>Depreciation</a:t>
            </a:r>
            <a:r>
              <a:rPr lang="en-US" sz="1400" dirty="0">
                <a:latin typeface="Cambria" panose="02040503050406030204" pitchFamily="18" charset="0"/>
              </a:rPr>
              <a:t> = 7,192 – 7,402 + 720 = 510 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latin typeface="Cambria" panose="02040503050406030204" pitchFamily="18" charset="0"/>
              </a:rPr>
              <a:t>ΔWC=WC(2019) – WC(2018) = -435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400" b="1" dirty="0">
                <a:latin typeface="Cambria" panose="02040503050406030204" pitchFamily="18" charset="0"/>
              </a:rPr>
              <a:t>OFCF (CFFA) = 4,720 – 510 – (-435) = 4,645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14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4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911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40515" y="6526880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600" smtClean="0">
                <a:solidFill>
                  <a:schemeClr val="bg1"/>
                </a:solidFill>
                <a:latin typeface="Cambria" panose="02040503050406030204" pitchFamily="18" charset="0"/>
              </a:rPr>
              <a:t>28</a:t>
            </a:fld>
            <a:endParaRPr lang="en-US" sz="1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01310" y="2737634"/>
            <a:ext cx="6989380" cy="129391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07032" y="3092202"/>
            <a:ext cx="23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12099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Source of Information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Annual Reports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Wall Street Journal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Internet: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NYSE (</a:t>
            </a:r>
            <a:r>
              <a:rPr lang="en-US" sz="1800" dirty="0">
                <a:latin typeface="Cambria" panose="02040503050406030204" pitchFamily="18" charset="0"/>
                <a:hlinkClick r:id="rId3"/>
              </a:rPr>
              <a:t>www.nyse.com</a:t>
            </a:r>
            <a:r>
              <a:rPr lang="en-US" sz="1800" dirty="0">
                <a:latin typeface="Cambria" panose="02040503050406030204" pitchFamily="18" charset="0"/>
              </a:rPr>
              <a:t>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NASDAQ (</a:t>
            </a:r>
            <a:r>
              <a:rPr lang="en-US" sz="1800" dirty="0">
                <a:latin typeface="Cambria" panose="02040503050406030204" pitchFamily="18" charset="0"/>
                <a:hlinkClick r:id="rId4"/>
              </a:rPr>
              <a:t>www.nasdaq.com</a:t>
            </a:r>
            <a:r>
              <a:rPr lang="en-US" sz="1800" dirty="0">
                <a:latin typeface="Cambria" panose="02040503050406030204" pitchFamily="18" charset="0"/>
              </a:rPr>
              <a:t>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Yahoo/Google Finance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 Morningstar (</a:t>
            </a:r>
            <a:r>
              <a:rPr lang="en-US" sz="1800" dirty="0">
                <a:latin typeface="Cambria" panose="02040503050406030204" pitchFamily="18" charset="0"/>
                <a:hlinkClick r:id="rId5"/>
              </a:rPr>
              <a:t>www.morningstar.com</a:t>
            </a:r>
            <a:r>
              <a:rPr lang="en-US" sz="1800" dirty="0">
                <a:latin typeface="Cambria" panose="02040503050406030204" pitchFamily="18" charset="0"/>
              </a:rPr>
              <a:t>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SEC-EDGAR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</p:spTree>
    <p:extLst>
      <p:ext uri="{BB962C8B-B14F-4D97-AF65-F5344CB8AC3E}">
        <p14:creationId xmlns:p14="http://schemas.microsoft.com/office/powerpoint/2010/main" val="4196752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Cambria" panose="02040503050406030204" pitchFamily="18" charset="0"/>
              </a:rPr>
              <a:t>(1) Balance Sheet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32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Cambria" panose="02040503050406030204" pitchFamily="18" charset="0"/>
              </a:rPr>
              <a:t>(2) Income Statement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</p:spTree>
    <p:extLst>
      <p:ext uri="{BB962C8B-B14F-4D97-AF65-F5344CB8AC3E}">
        <p14:creationId xmlns:p14="http://schemas.microsoft.com/office/powerpoint/2010/main" val="368935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6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b="1" u="sng" dirty="0">
                <a:latin typeface="Cambria" panose="02040503050406030204" pitchFamily="18" charset="0"/>
              </a:rPr>
              <a:t>(1) Balance Sheet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It reports a company’s assets, liabilities, and shareholder equity at a specific point in time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Assets = Liabilities + Shareholder’s Equity 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Nike, Inc. (NKE)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hlinkClick r:id="rId3"/>
              </a:rPr>
              <a:t>https://finance.yahoo.com/quote/NKE/balance-sheet?p=NKE</a:t>
            </a:r>
            <a:endParaRPr lang="en-US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4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Statements-Balance Sheet (B/S)</a:t>
            </a:r>
          </a:p>
        </p:txBody>
      </p:sp>
    </p:spTree>
    <p:extLst>
      <p:ext uri="{BB962C8B-B14F-4D97-AF65-F5344CB8AC3E}">
        <p14:creationId xmlns:p14="http://schemas.microsoft.com/office/powerpoint/2010/main" val="281708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Example 1) U.S. Corporation Balance Sheet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BCF2546-2BA4-4305-886E-95ED7E1ECBD7}"/>
              </a:ext>
            </a:extLst>
          </p:cNvPr>
          <p:cNvSpPr txBox="1">
            <a:spLocks/>
          </p:cNvSpPr>
          <p:nvPr/>
        </p:nvSpPr>
        <p:spPr>
          <a:xfrm>
            <a:off x="1798321" y="1317167"/>
            <a:ext cx="8321040" cy="777240"/>
          </a:xfrm>
          <a:prstGeom prst="rect">
            <a:avLst/>
          </a:prstGeom>
          <a:solidFill>
            <a:srgbClr val="216D85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1600" b="1">
                <a:solidFill>
                  <a:schemeClr val="bg1"/>
                </a:solidFill>
              </a:rPr>
              <a:t>U.S. CORPORATION</a:t>
            </a:r>
          </a:p>
          <a:p>
            <a:pPr algn="ctr">
              <a:spcBef>
                <a:spcPts val="0"/>
              </a:spcBef>
            </a:pPr>
            <a:r>
              <a:rPr lang="en-US" sz="1600" b="1">
                <a:solidFill>
                  <a:schemeClr val="bg1"/>
                </a:solidFill>
              </a:rPr>
              <a:t>Balance Sheets as of December 31, 2018 and 2019</a:t>
            </a:r>
          </a:p>
          <a:p>
            <a:pPr algn="ctr">
              <a:spcBef>
                <a:spcPts val="0"/>
              </a:spcBef>
            </a:pPr>
            <a:r>
              <a:rPr lang="en-US" sz="1600">
                <a:solidFill>
                  <a:schemeClr val="bg1"/>
                </a:solidFill>
              </a:rPr>
              <a:t>($ in Millions)</a:t>
            </a:r>
            <a:endParaRPr lang="en-US" sz="1600" dirty="0">
              <a:solidFill>
                <a:schemeClr val="bg1"/>
              </a:solidFill>
            </a:endParaRP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9BE89531-A91E-4B04-9106-E6E195A4D6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9154979"/>
              </p:ext>
            </p:extLst>
          </p:nvPr>
        </p:nvGraphicFramePr>
        <p:xfrm>
          <a:off x="1798320" y="2094407"/>
          <a:ext cx="8321040" cy="3968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41050118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42488964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678889813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399446311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22822792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5695451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2018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2019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2018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2019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1672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548640"/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Assets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864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Liabilities and Owners’ Equity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32221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Current Assets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Current liabilities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90116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82880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Cash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      104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      160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Accounts payable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   232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     266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2823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82880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Accounts Receivable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455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688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Notes payable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196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123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5736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82880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Inventory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</a:t>
                      </a:r>
                      <a:r>
                        <a:rPr lang="en-US" sz="14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553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lang="en-US" sz="14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555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   428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        389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6132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65760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    1,112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   1,403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9798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Fixed assets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8082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82880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Net fixed assets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u="sng" dirty="0">
                          <a:solidFill>
                            <a:schemeClr val="tx1"/>
                          </a:solidFill>
                          <a:latin typeface="+mn-lt"/>
                        </a:rPr>
                        <a:t>$     1,644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>
                          <a:solidFill>
                            <a:schemeClr val="tx1"/>
                          </a:solidFill>
                          <a:latin typeface="+mn-lt"/>
                        </a:rPr>
                        <a:t>$   1,709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Long-term debt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   408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   454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30809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Owners’ equity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34289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Common stock and paid-in surplus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600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640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2596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Retained earnings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1,320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1,629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4618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82880"/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>
                        <a:spcBef>
                          <a:spcPts val="0"/>
                        </a:spcBef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$1,920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$2,269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043549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Total assets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dbl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     2,756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dbl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   3,112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Total liabilities &amp; owners’ equity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dbl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$2,756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dbl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$3,112</a:t>
                      </a:r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46447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065A192-AD28-459A-A2C9-503F90138AA1}"/>
              </a:ext>
            </a:extLst>
          </p:cNvPr>
          <p:cNvSpPr/>
          <p:nvPr/>
        </p:nvSpPr>
        <p:spPr>
          <a:xfrm>
            <a:off x="3492332" y="2110098"/>
            <a:ext cx="6627028" cy="261627"/>
          </a:xfrm>
          <a:prstGeom prst="rect">
            <a:avLst/>
          </a:prstGeom>
          <a:solidFill>
            <a:srgbClr val="FF000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76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7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Example 2) Nike, Inc. Balance Sheet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010" y="1280210"/>
            <a:ext cx="11182350" cy="48196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BD8336B-1ADD-46B8-921B-264EA993525C}"/>
              </a:ext>
            </a:extLst>
          </p:cNvPr>
          <p:cNvSpPr/>
          <p:nvPr/>
        </p:nvSpPr>
        <p:spPr>
          <a:xfrm>
            <a:off x="3578056" y="1610037"/>
            <a:ext cx="7975303" cy="218764"/>
          </a:xfrm>
          <a:prstGeom prst="rect">
            <a:avLst/>
          </a:prstGeom>
          <a:solidFill>
            <a:srgbClr val="FF000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10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The assets are listed in order by the length of time it would normally take a firm with ongoing operations to convert them into cash.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Cambria" panose="02040503050406030204" pitchFamily="18" charset="0"/>
              </a:rPr>
              <a:t>Clearly, cash is more liquid than property, plant, and equipment.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Liquidity: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Cambria" panose="02040503050406030204" pitchFamily="18" charset="0"/>
              </a:rPr>
              <a:t>It refers to the ease and quickness with which assets can be converted to cash – </a:t>
            </a:r>
            <a:r>
              <a:rPr lang="en-US" sz="1600" b="1" dirty="0">
                <a:latin typeface="Cambria" panose="02040503050406030204" pitchFamily="18" charset="0"/>
              </a:rPr>
              <a:t>without a significant loss in value.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Cambria" panose="02040503050406030204" pitchFamily="18" charset="0"/>
              </a:rPr>
              <a:t>Current assets are the most liquid.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Cambria" panose="02040503050406030204" pitchFamily="18" charset="0"/>
              </a:rPr>
              <a:t>The more liquid a firm’s assets, the less likely the firm is to experience problems meeting short-term obligations.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Cambria" panose="02040503050406030204" pitchFamily="18" charset="0"/>
              </a:rPr>
              <a:t>Liquid assets frequently have lower rates of return than fixed assets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Cambria" panose="02040503050406030204" pitchFamily="18" charset="0"/>
              </a:rPr>
              <a:t>Some fixed assets are intangible.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Debt versus Equity: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Cambria" panose="02040503050406030204" pitchFamily="18" charset="0"/>
              </a:rPr>
              <a:t>Creditors generally receive the first claim on the firm’s cash flow.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Cambria" panose="02040503050406030204" pitchFamily="18" charset="0"/>
              </a:rPr>
              <a:t>Shareholder’s equity is the residual difference between assets and liabilities.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Value versus Cost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Cambria" panose="02040503050406030204" pitchFamily="18" charset="0"/>
              </a:rPr>
              <a:t>Under Generally Accepted Accounting Principles (GAAP), audited financial statements of firms in U.S. carry assets at cost, i.e., historical cost. The numbers in B/S are called “</a:t>
            </a:r>
            <a:r>
              <a:rPr lang="en-US" sz="1600" b="1" dirty="0">
                <a:latin typeface="Cambria" panose="02040503050406030204" pitchFamily="18" charset="0"/>
              </a:rPr>
              <a:t>Book Value</a:t>
            </a:r>
            <a:r>
              <a:rPr lang="en-US" sz="1600" dirty="0">
                <a:latin typeface="Cambria" panose="02040503050406030204" pitchFamily="18" charset="0"/>
              </a:rPr>
              <a:t>.”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Cambria" panose="02040503050406030204" pitchFamily="18" charset="0"/>
              </a:rPr>
              <a:t>“</a:t>
            </a:r>
            <a:r>
              <a:rPr lang="en-US" sz="1600" b="1" dirty="0">
                <a:latin typeface="Cambria" panose="02040503050406030204" pitchFamily="18" charset="0"/>
              </a:rPr>
              <a:t>Market Value</a:t>
            </a:r>
            <a:r>
              <a:rPr lang="en-US" sz="1600" dirty="0">
                <a:latin typeface="Cambria" panose="02040503050406030204" pitchFamily="18" charset="0"/>
              </a:rPr>
              <a:t>” is the price at which the assets, liabilities, ad equity could actually be bought or sold.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u="sng" dirty="0">
                <a:latin typeface="Cambria" panose="02040503050406030204" pitchFamily="18" charset="0"/>
              </a:rPr>
              <a:t>Market Value and Book Value are completely different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8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Important Rules in B/S</a:t>
            </a:r>
          </a:p>
        </p:txBody>
      </p:sp>
    </p:spTree>
    <p:extLst>
      <p:ext uri="{BB962C8B-B14F-4D97-AF65-F5344CB8AC3E}">
        <p14:creationId xmlns:p14="http://schemas.microsoft.com/office/powerpoint/2010/main" val="55886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b="1" u="sng" dirty="0">
                <a:latin typeface="Cambria" panose="02040503050406030204" pitchFamily="18" charset="0"/>
              </a:rPr>
              <a:t>(2) Income Statement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It measures financial performance over a specific period of time.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Three important parts: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(</a:t>
            </a:r>
            <a:r>
              <a:rPr lang="en-US" dirty="0" err="1">
                <a:latin typeface="Cambria" panose="02040503050406030204" pitchFamily="18" charset="0"/>
              </a:rPr>
              <a:t>i</a:t>
            </a:r>
            <a:r>
              <a:rPr lang="en-US" dirty="0">
                <a:latin typeface="Cambria" panose="02040503050406030204" pitchFamily="18" charset="0"/>
              </a:rPr>
              <a:t>) Operations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(ii) Non-operating (financing)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(iii) Taxes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</a:rPr>
              <a:t>Nike, Inc. (NKE)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hlinkClick r:id="rId3"/>
              </a:rPr>
              <a:t>https://finance.yahoo.com/quote/NKE/financials?p=NKE</a:t>
            </a:r>
            <a:endParaRPr lang="en-US" sz="20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9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 and Cash Flows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5642" y="192505"/>
            <a:ext cx="11044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Financial Statements-Income Statement(I/S)</a:t>
            </a:r>
          </a:p>
          <a:p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96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22884</TotalTime>
  <Words>1989</Words>
  <Application>Microsoft Office PowerPoint</Application>
  <PresentationFormat>Widescreen</PresentationFormat>
  <Paragraphs>460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Cambria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zafer.yuksel</dc:creator>
  <cp:lastModifiedBy>Yuksel, Zafer</cp:lastModifiedBy>
  <cp:revision>337</cp:revision>
  <cp:lastPrinted>2020-03-07T23:40:00Z</cp:lastPrinted>
  <dcterms:created xsi:type="dcterms:W3CDTF">2019-07-03T18:31:29Z</dcterms:created>
  <dcterms:modified xsi:type="dcterms:W3CDTF">2021-08-26T15:55:35Z</dcterms:modified>
</cp:coreProperties>
</file>