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03" r:id="rId2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6" autoAdjust="0"/>
    <p:restoredTop sz="73143" autoAdjust="0"/>
  </p:normalViewPr>
  <p:slideViewPr>
    <p:cSldViewPr snapToGrid="0">
      <p:cViewPr varScale="1">
        <p:scale>
          <a:sx n="109" d="100"/>
          <a:sy n="109" d="100"/>
        </p:scale>
        <p:origin x="70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11/16/2021</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Investors love earning a great rate of return and that's clear they don't like risk uncertainty. -The chance of losing a large portion of their money.</a:t>
            </a:r>
          </a:p>
          <a:p>
            <a:r>
              <a:rPr lang="en-US" dirty="0"/>
              <a:t>We said risk and return are the two most important dimensions in investment decision making. </a:t>
            </a:r>
          </a:p>
          <a:p>
            <a:r>
              <a:rPr lang="en-US" dirty="0"/>
              <a:t> </a:t>
            </a:r>
          </a:p>
          <a:p>
            <a:r>
              <a:rPr lang="en-US" dirty="0"/>
              <a:t>Therefore it is easy to understand why we must spend a good portion of time to learn how to measure and forecast a security risk.</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12596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949923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2895650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13</a:t>
            </a:fld>
            <a:endParaRPr lang="en-US"/>
          </a:p>
        </p:txBody>
      </p:sp>
    </p:spTree>
    <p:extLst>
      <p:ext uri="{BB962C8B-B14F-4D97-AF65-F5344CB8AC3E}">
        <p14:creationId xmlns:p14="http://schemas.microsoft.com/office/powerpoint/2010/main" val="1595586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14</a:t>
            </a:fld>
            <a:endParaRPr lang="en-US"/>
          </a:p>
        </p:txBody>
      </p:sp>
    </p:spTree>
    <p:extLst>
      <p:ext uri="{BB962C8B-B14F-4D97-AF65-F5344CB8AC3E}">
        <p14:creationId xmlns:p14="http://schemas.microsoft.com/office/powerpoint/2010/main" val="1502205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15</a:t>
            </a:fld>
            <a:endParaRPr lang="en-US"/>
          </a:p>
        </p:txBody>
      </p:sp>
    </p:spTree>
    <p:extLst>
      <p:ext uri="{BB962C8B-B14F-4D97-AF65-F5344CB8AC3E}">
        <p14:creationId xmlns:p14="http://schemas.microsoft.com/office/powerpoint/2010/main" val="3828220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16</a:t>
            </a:fld>
            <a:endParaRPr lang="en-US"/>
          </a:p>
        </p:txBody>
      </p:sp>
    </p:spTree>
    <p:extLst>
      <p:ext uri="{BB962C8B-B14F-4D97-AF65-F5344CB8AC3E}">
        <p14:creationId xmlns:p14="http://schemas.microsoft.com/office/powerpoint/2010/main" val="1095883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17</a:t>
            </a:fld>
            <a:endParaRPr lang="en-US"/>
          </a:p>
        </p:txBody>
      </p:sp>
    </p:spTree>
    <p:extLst>
      <p:ext uri="{BB962C8B-B14F-4D97-AF65-F5344CB8AC3E}">
        <p14:creationId xmlns:p14="http://schemas.microsoft.com/office/powerpoint/2010/main" val="4231867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18</a:t>
            </a:fld>
            <a:endParaRPr lang="en-US"/>
          </a:p>
        </p:txBody>
      </p:sp>
    </p:spTree>
    <p:extLst>
      <p:ext uri="{BB962C8B-B14F-4D97-AF65-F5344CB8AC3E}">
        <p14:creationId xmlns:p14="http://schemas.microsoft.com/office/powerpoint/2010/main" val="2315114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19</a:t>
            </a:fld>
            <a:endParaRPr lang="en-US"/>
          </a:p>
        </p:txBody>
      </p:sp>
    </p:spTree>
    <p:extLst>
      <p:ext uri="{BB962C8B-B14F-4D97-AF65-F5344CB8AC3E}">
        <p14:creationId xmlns:p14="http://schemas.microsoft.com/office/powerpoint/2010/main" val="3015256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3591397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20</a:t>
            </a:fld>
            <a:endParaRPr lang="en-US"/>
          </a:p>
        </p:txBody>
      </p:sp>
    </p:spTree>
    <p:extLst>
      <p:ext uri="{BB962C8B-B14F-4D97-AF65-F5344CB8AC3E}">
        <p14:creationId xmlns:p14="http://schemas.microsoft.com/office/powerpoint/2010/main" val="23143192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21</a:t>
            </a:fld>
            <a:endParaRPr lang="en-US"/>
          </a:p>
        </p:txBody>
      </p:sp>
    </p:spTree>
    <p:extLst>
      <p:ext uri="{BB962C8B-B14F-4D97-AF65-F5344CB8AC3E}">
        <p14:creationId xmlns:p14="http://schemas.microsoft.com/office/powerpoint/2010/main" val="24237593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22</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926996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593885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4165386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3647615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852590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3407806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793785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11/16/2021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1716C04A-2E7E-44D6-BA7F-3EC9530E112A}"/>
              </a:ext>
            </a:extLst>
          </p:cNvPr>
          <p:cNvSpPr txBox="1"/>
          <p:nvPr/>
        </p:nvSpPr>
        <p:spPr>
          <a:xfrm>
            <a:off x="2250541" y="1882046"/>
            <a:ext cx="7690918" cy="1077218"/>
          </a:xfrm>
          <a:prstGeom prst="rect">
            <a:avLst/>
          </a:prstGeom>
          <a:noFill/>
        </p:spPr>
        <p:txBody>
          <a:bodyPr wrap="square" rtlCol="0">
            <a:spAutoFit/>
          </a:bodyPr>
          <a:lstStyle/>
          <a:p>
            <a:pPr algn="ctr"/>
            <a:r>
              <a:rPr lang="en-US" sz="3200" dirty="0">
                <a:solidFill>
                  <a:schemeClr val="bg1"/>
                </a:solidFill>
                <a:latin typeface="Cambria" panose="02040503050406030204" pitchFamily="18" charset="0"/>
              </a:rPr>
              <a:t> Exercises</a:t>
            </a:r>
          </a:p>
          <a:p>
            <a:pPr algn="ctr"/>
            <a:r>
              <a:rPr lang="en-US" sz="3200" dirty="0">
                <a:solidFill>
                  <a:schemeClr val="bg1"/>
                </a:solidFill>
                <a:latin typeface="Cambria" panose="02040503050406030204" pitchFamily="18" charset="0"/>
              </a:rPr>
              <a:t>Unit 11 &amp; Unit 12</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Q5 –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Stock Y has a beta of .80 and an expected return of 15.85 percent. Stock Z has a beta of .70 and an expected return of 6 percent. If the risk-free rate is 6.0 percent and the market risk premium is 10.0 percent, what are the reward-to-risk ratios of Y and Z?</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576813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0" dirty="0">
                <a:solidFill>
                  <a:srgbClr val="333333"/>
                </a:solidFill>
                <a:effectLst/>
                <a:latin typeface="Arial" panose="020B0604020202020204" pitchFamily="34" charset="0"/>
              </a:rPr>
              <a:t>Reward-to-risk ratio Y = (.1585 − .060) / .80 = .1231, or 12.31%</a:t>
            </a:r>
          </a:p>
          <a:p>
            <a:pPr algn="l"/>
            <a:r>
              <a:rPr lang="en-US" sz="1600" b="0" i="0" dirty="0">
                <a:solidFill>
                  <a:srgbClr val="333333"/>
                </a:solidFill>
                <a:effectLst/>
                <a:latin typeface="Arial" panose="020B0604020202020204" pitchFamily="34" charset="0"/>
              </a:rPr>
              <a:t> </a:t>
            </a:r>
          </a:p>
          <a:p>
            <a:pPr algn="l"/>
            <a:r>
              <a:rPr lang="en-US" sz="1600" b="0" i="0" dirty="0">
                <a:solidFill>
                  <a:srgbClr val="333333"/>
                </a:solidFill>
                <a:effectLst/>
                <a:latin typeface="Arial" panose="020B0604020202020204" pitchFamily="34" charset="0"/>
              </a:rPr>
              <a:t>Reward-to-risk ratio Z = (.060 − .060) / .70 = .0000, or .00%</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133959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Q6 –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Stock Y has a beta of 1.33 and an expected return of 13.40 percent. Stock Z has a beta of .40 and an expected return of 7 percent. What would the risk-free rate have to be for the two stocks to be correctly priced relative to each other?</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3965681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0" dirty="0">
                <a:solidFill>
                  <a:srgbClr val="333333"/>
                </a:solidFill>
                <a:effectLst/>
                <a:latin typeface="Cambria" panose="02040503050406030204" pitchFamily="18" charset="0"/>
                <a:ea typeface="Cambria" panose="02040503050406030204" pitchFamily="18" charset="0"/>
              </a:rPr>
              <a:t>(.1340 − </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f</a:t>
            </a:r>
            <a:r>
              <a:rPr lang="en-US" sz="1600" b="0" i="0" dirty="0">
                <a:solidFill>
                  <a:srgbClr val="333333"/>
                </a:solidFill>
                <a:effectLst/>
                <a:latin typeface="Cambria" panose="02040503050406030204" pitchFamily="18" charset="0"/>
                <a:ea typeface="Cambria" panose="02040503050406030204" pitchFamily="18" charset="0"/>
              </a:rPr>
              <a:t>) / 1.33 = (.070 − </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f</a:t>
            </a:r>
            <a:r>
              <a:rPr lang="en-US" sz="1600" b="0" i="0" dirty="0">
                <a:solidFill>
                  <a:srgbClr val="333333"/>
                </a:solidFill>
                <a:effectLst/>
                <a:latin typeface="Cambria" panose="02040503050406030204" pitchFamily="18" charset="0"/>
                <a:ea typeface="Cambria" panose="02040503050406030204" pitchFamily="18" charset="0"/>
              </a:rPr>
              <a:t>) / .40</a:t>
            </a:r>
          </a:p>
          <a:p>
            <a:pPr algn="l"/>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f</a:t>
            </a:r>
            <a:r>
              <a:rPr lang="en-US" sz="1600" b="0" i="0" dirty="0">
                <a:solidFill>
                  <a:srgbClr val="333333"/>
                </a:solidFill>
                <a:effectLst/>
                <a:latin typeface="Cambria" panose="02040503050406030204" pitchFamily="18" charset="0"/>
                <a:ea typeface="Cambria" panose="02040503050406030204" pitchFamily="18" charset="0"/>
              </a:rPr>
              <a:t> = .0425, or 4.25%</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3838676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Q7 – Unit 12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You have been given the following return information for a mutual fund, the market index, and the risk-free rate. You also know that the return correlation between the fund and the market is .97.</a:t>
            </a:r>
            <a:endParaRPr lang="en-US" sz="24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2400" b="0" i="0" dirty="0">
              <a:solidFill>
                <a:srgbClr val="000000"/>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2400" dirty="0">
              <a:solidFill>
                <a:srgbClr val="000000"/>
              </a:solidFill>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endParaRPr lang="en-US" sz="2400" b="0" i="0" dirty="0">
              <a:solidFill>
                <a:srgbClr val="000000"/>
              </a:solidFill>
              <a:effectLst/>
              <a:latin typeface="Cambria" panose="02040503050406030204" pitchFamily="18"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Calculate Jensen’s alpha for the fund, as well as its information ratio.</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pic>
        <p:nvPicPr>
          <p:cNvPr id="13" name="Picture 12">
            <a:extLst>
              <a:ext uri="{FF2B5EF4-FFF2-40B4-BE49-F238E27FC236}">
                <a16:creationId xmlns:a16="http://schemas.microsoft.com/office/drawing/2014/main" id="{912DB245-9D8E-4FE3-B5A7-850E7C7ACE39}"/>
              </a:ext>
            </a:extLst>
          </p:cNvPr>
          <p:cNvPicPr>
            <a:picLocks noChangeAspect="1"/>
          </p:cNvPicPr>
          <p:nvPr/>
        </p:nvPicPr>
        <p:blipFill>
          <a:blip r:embed="rId3"/>
          <a:stretch>
            <a:fillRect/>
          </a:stretch>
        </p:blipFill>
        <p:spPr>
          <a:xfrm>
            <a:off x="4065710" y="1917821"/>
            <a:ext cx="2952750" cy="1000125"/>
          </a:xfrm>
          <a:prstGeom prst="rect">
            <a:avLst/>
          </a:prstGeom>
        </p:spPr>
      </p:pic>
    </p:spTree>
    <p:extLst>
      <p:ext uri="{BB962C8B-B14F-4D97-AF65-F5344CB8AC3E}">
        <p14:creationId xmlns:p14="http://schemas.microsoft.com/office/powerpoint/2010/main" val="2472888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0" dirty="0">
                <a:solidFill>
                  <a:srgbClr val="333333"/>
                </a:solidFill>
                <a:effectLst/>
                <a:latin typeface="Cambria" panose="02040503050406030204" pitchFamily="18" charset="0"/>
                <a:ea typeface="Cambria" panose="02040503050406030204" pitchFamily="18" charset="0"/>
              </a:rPr>
              <a:t>First find the average returns of the fund, the market and the risk-free rate, which are 4.85%, .04%, 3.00%, respectively. The deviations for the fund and the market returns are 17.04% and 23.41%, respectively.</a:t>
            </a:r>
          </a:p>
          <a:p>
            <a:pPr algn="l"/>
            <a:r>
              <a:rPr lang="en-US" sz="1600" b="0" i="0" dirty="0">
                <a:solidFill>
                  <a:srgbClr val="333333"/>
                </a:solidFill>
                <a:effectLst/>
                <a:latin typeface="Cambria" panose="02040503050406030204" pitchFamily="18" charset="0"/>
                <a:ea typeface="Cambria" panose="02040503050406030204" pitchFamily="18" charset="0"/>
              </a:rPr>
              <a:t>Next find the excess return over the risk-free rate, as well as the difference between the fund and market returns</a:t>
            </a:r>
          </a:p>
          <a:p>
            <a:pPr algn="l"/>
            <a:endParaRPr lang="en-US" sz="1600" dirty="0">
              <a:solidFill>
                <a:srgbClr val="333333"/>
              </a:solidFill>
              <a:latin typeface="Cambria" panose="02040503050406030204" pitchFamily="18" charset="0"/>
              <a:ea typeface="Cambria" panose="02040503050406030204" pitchFamily="18" charset="0"/>
            </a:endParaRPr>
          </a:p>
          <a:p>
            <a:pPr algn="l"/>
            <a:endParaRPr lang="en-US" sz="1600" b="0" i="0" dirty="0">
              <a:solidFill>
                <a:srgbClr val="333333"/>
              </a:solidFill>
              <a:effectLst/>
              <a:latin typeface="Cambria" panose="02040503050406030204" pitchFamily="18" charset="0"/>
              <a:ea typeface="Cambria" panose="02040503050406030204" pitchFamily="18" charset="0"/>
            </a:endParaRPr>
          </a:p>
          <a:p>
            <a:pPr algn="l"/>
            <a:endParaRPr lang="en-US" sz="1600" dirty="0">
              <a:solidFill>
                <a:srgbClr val="333333"/>
              </a:solidFill>
              <a:latin typeface="Cambria" panose="02040503050406030204" pitchFamily="18" charset="0"/>
              <a:ea typeface="Cambria" panose="02040503050406030204" pitchFamily="18" charset="0"/>
            </a:endParaRPr>
          </a:p>
          <a:p>
            <a:pPr algn="l"/>
            <a:endParaRPr lang="en-US" sz="1600" b="0" i="0" dirty="0">
              <a:solidFill>
                <a:srgbClr val="333333"/>
              </a:solidFill>
              <a:effectLst/>
              <a:latin typeface="Cambria" panose="02040503050406030204" pitchFamily="18" charset="0"/>
              <a:ea typeface="Cambria" panose="02040503050406030204" pitchFamily="18" charset="0"/>
            </a:endParaRPr>
          </a:p>
          <a:p>
            <a:pPr algn="l"/>
            <a:endParaRPr lang="en-US" sz="1600" dirty="0">
              <a:solidFill>
                <a:srgbClr val="333333"/>
              </a:solidFill>
              <a:latin typeface="Cambria" panose="02040503050406030204" pitchFamily="18" charset="0"/>
              <a:ea typeface="Cambria" panose="02040503050406030204" pitchFamily="18" charset="0"/>
            </a:endParaRPr>
          </a:p>
          <a:p>
            <a:pPr algn="l"/>
            <a:r>
              <a:rPr lang="en-US" sz="1100" b="0" i="0" dirty="0">
                <a:solidFill>
                  <a:srgbClr val="333333"/>
                </a:solidFill>
                <a:effectLst/>
                <a:latin typeface="Cambria" panose="02040503050406030204" pitchFamily="18" charset="0"/>
                <a:ea typeface="Cambria" panose="02040503050406030204" pitchFamily="18" charset="0"/>
              </a:rPr>
              <a:t>The correlation between the fund and the market is .97.</a:t>
            </a:r>
          </a:p>
          <a:p>
            <a:pPr algn="l"/>
            <a:r>
              <a:rPr lang="en-US" sz="1100" b="0" i="0" dirty="0">
                <a:solidFill>
                  <a:srgbClr val="333333"/>
                </a:solidFill>
                <a:effectLst/>
                <a:latin typeface="Cambria" panose="02040503050406030204" pitchFamily="18" charset="0"/>
                <a:ea typeface="Cambria" panose="02040503050406030204" pitchFamily="18" charset="0"/>
              </a:rPr>
              <a:t> </a:t>
            </a:r>
          </a:p>
          <a:p>
            <a:pPr algn="l"/>
            <a:r>
              <a:rPr lang="en-US" sz="1100" b="0" i="0" dirty="0">
                <a:solidFill>
                  <a:srgbClr val="333333"/>
                </a:solidFill>
                <a:effectLst/>
                <a:latin typeface="Cambria" panose="02040503050406030204" pitchFamily="18" charset="0"/>
                <a:ea typeface="Cambria" panose="02040503050406030204" pitchFamily="18" charset="0"/>
              </a:rPr>
              <a:t>So, the fund beta = .97(17.04% / 23.41%) = .71</a:t>
            </a:r>
          </a:p>
          <a:p>
            <a:pPr algn="l"/>
            <a:r>
              <a:rPr lang="en-US" sz="1100" b="0" i="0" dirty="0">
                <a:solidFill>
                  <a:srgbClr val="333333"/>
                </a:solidFill>
                <a:effectLst/>
                <a:latin typeface="Cambria" panose="02040503050406030204" pitchFamily="18" charset="0"/>
                <a:ea typeface="Cambria" panose="02040503050406030204" pitchFamily="18" charset="0"/>
              </a:rPr>
              <a:t> </a:t>
            </a:r>
          </a:p>
          <a:p>
            <a:pPr algn="l"/>
            <a:r>
              <a:rPr lang="en-US" sz="1100" b="0" i="0" dirty="0">
                <a:solidFill>
                  <a:srgbClr val="333333"/>
                </a:solidFill>
                <a:effectLst/>
                <a:latin typeface="Cambria" panose="02040503050406030204" pitchFamily="18" charset="0"/>
                <a:ea typeface="Cambria" panose="02040503050406030204" pitchFamily="18" charset="0"/>
              </a:rPr>
              <a:t>Jensen’s alpha = .0485 − [.0300 + (.0004 − .0300)(.71)] = .0395, or 3.95%</a:t>
            </a:r>
          </a:p>
          <a:p>
            <a:pPr algn="l"/>
            <a:r>
              <a:rPr lang="en-US" sz="1100" b="0" i="0" dirty="0">
                <a:solidFill>
                  <a:srgbClr val="333333"/>
                </a:solidFill>
                <a:effectLst/>
                <a:latin typeface="Cambria" panose="02040503050406030204" pitchFamily="18" charset="0"/>
                <a:ea typeface="Cambria" panose="02040503050406030204" pitchFamily="18" charset="0"/>
              </a:rPr>
              <a:t> </a:t>
            </a:r>
          </a:p>
          <a:p>
            <a:pPr algn="l"/>
            <a:r>
              <a:rPr lang="en-US" sz="1100" b="0" i="0" dirty="0">
                <a:solidFill>
                  <a:srgbClr val="333333"/>
                </a:solidFill>
                <a:effectLst/>
                <a:latin typeface="Cambria" panose="02040503050406030204" pitchFamily="18" charset="0"/>
                <a:ea typeface="Cambria" panose="02040503050406030204" pitchFamily="18" charset="0"/>
              </a:rPr>
              <a:t>The tracking error is the standard deviation of the difference in returns, which is 7.90%.</a:t>
            </a:r>
          </a:p>
          <a:p>
            <a:pPr algn="l"/>
            <a:r>
              <a:rPr lang="en-US" sz="1100" b="0" i="0" dirty="0">
                <a:solidFill>
                  <a:srgbClr val="333333"/>
                </a:solidFill>
                <a:effectLst/>
                <a:latin typeface="Cambria" panose="02040503050406030204" pitchFamily="18" charset="0"/>
                <a:ea typeface="Cambria" panose="02040503050406030204" pitchFamily="18" charset="0"/>
              </a:rPr>
              <a:t> </a:t>
            </a:r>
          </a:p>
          <a:p>
            <a:pPr algn="l"/>
            <a:r>
              <a:rPr lang="en-US" sz="1100" b="0" i="0" dirty="0">
                <a:solidFill>
                  <a:srgbClr val="333333"/>
                </a:solidFill>
                <a:effectLst/>
                <a:latin typeface="Cambria" panose="02040503050406030204" pitchFamily="18" charset="0"/>
                <a:ea typeface="Cambria" panose="02040503050406030204" pitchFamily="18" charset="0"/>
              </a:rPr>
              <a:t>So, the information ratio = 3.95% / 7.90% = .4995</a:t>
            </a: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pic>
        <p:nvPicPr>
          <p:cNvPr id="9" name="Picture 8">
            <a:extLst>
              <a:ext uri="{FF2B5EF4-FFF2-40B4-BE49-F238E27FC236}">
                <a16:creationId xmlns:a16="http://schemas.microsoft.com/office/drawing/2014/main" id="{8C3A0257-92AF-4B15-B5B7-27FC754F43BA}"/>
              </a:ext>
            </a:extLst>
          </p:cNvPr>
          <p:cNvPicPr>
            <a:picLocks noChangeAspect="1"/>
          </p:cNvPicPr>
          <p:nvPr/>
        </p:nvPicPr>
        <p:blipFill>
          <a:blip r:embed="rId3"/>
          <a:stretch>
            <a:fillRect/>
          </a:stretch>
        </p:blipFill>
        <p:spPr>
          <a:xfrm>
            <a:off x="3973023" y="2486025"/>
            <a:ext cx="2962275" cy="942975"/>
          </a:xfrm>
          <a:prstGeom prst="rect">
            <a:avLst/>
          </a:prstGeom>
        </p:spPr>
      </p:pic>
    </p:spTree>
    <p:extLst>
      <p:ext uri="{BB962C8B-B14F-4D97-AF65-F5344CB8AC3E}">
        <p14:creationId xmlns:p14="http://schemas.microsoft.com/office/powerpoint/2010/main" val="3650542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Q8 – </a:t>
            </a:r>
            <a:r>
              <a:rPr lang="en-US" sz="3200">
                <a:solidFill>
                  <a:schemeClr val="bg1"/>
                </a:solidFill>
                <a:latin typeface="Cambria" panose="02040503050406030204" pitchFamily="18" charset="0"/>
              </a:rPr>
              <a:t>Unit 13 </a:t>
            </a:r>
            <a:endParaRPr lang="en-US" sz="3200" dirty="0">
              <a:solidFill>
                <a:schemeClr val="bg1"/>
              </a:solidFill>
              <a:latin typeface="Cambria" panose="02040503050406030204" pitchFamily="18" charset="0"/>
            </a:endParaRP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A stock has an annual return of 13 percent and a standard deviation of 56 percent. What is the smallest expected gain over the next year with a probability of 5 percent?</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218811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0" dirty="0">
                <a:solidFill>
                  <a:srgbClr val="333333"/>
                </a:solidFill>
                <a:effectLst/>
                <a:latin typeface="Arial" panose="020B0604020202020204" pitchFamily="34" charset="0"/>
              </a:rPr>
              <a:t>Prob(R ≥ .130 + 1.645(.56)) = 5%</a:t>
            </a:r>
          </a:p>
          <a:p>
            <a:pPr algn="l"/>
            <a:r>
              <a:rPr lang="en-US" sz="1600" b="0" i="0" dirty="0">
                <a:solidFill>
                  <a:srgbClr val="333333"/>
                </a:solidFill>
                <a:effectLst/>
                <a:latin typeface="Arial" panose="020B0604020202020204" pitchFamily="34" charset="0"/>
              </a:rPr>
              <a:t>Prob(R ≥ 1.0511) = 5%</a:t>
            </a:r>
          </a:p>
          <a:p>
            <a:pPr algn="l"/>
            <a:r>
              <a:rPr lang="en-US" sz="1600" b="0" i="0" dirty="0">
                <a:solidFill>
                  <a:srgbClr val="333333"/>
                </a:solidFill>
                <a:effectLst/>
                <a:latin typeface="Arial" panose="020B0604020202020204" pitchFamily="34" charset="0"/>
              </a:rPr>
              <a:t> </a:t>
            </a:r>
          </a:p>
          <a:p>
            <a:pPr algn="l"/>
            <a:r>
              <a:rPr lang="en-US" sz="1600" b="0" i="0" dirty="0">
                <a:solidFill>
                  <a:srgbClr val="333333"/>
                </a:solidFill>
                <a:effectLst/>
                <a:latin typeface="Arial" panose="020B0604020202020204" pitchFamily="34" charset="0"/>
              </a:rPr>
              <a:t>Smallest expected gain = 105.11%</a:t>
            </a:r>
          </a:p>
          <a:p>
            <a:pPr algn="l"/>
            <a:r>
              <a:rPr lang="en-US" sz="1600" b="0" i="0" dirty="0">
                <a:solidFill>
                  <a:srgbClr val="333333"/>
                </a:solidFill>
                <a:effectLst/>
                <a:latin typeface="Arial" panose="020B0604020202020204" pitchFamily="34" charset="0"/>
              </a:rPr>
              <a:t> </a:t>
            </a:r>
          </a:p>
          <a:p>
            <a:pPr algn="l"/>
            <a:r>
              <a:rPr lang="en-US" sz="1600" b="0" i="0" dirty="0">
                <a:solidFill>
                  <a:srgbClr val="333333"/>
                </a:solidFill>
                <a:effectLst/>
                <a:latin typeface="Arial" panose="020B0604020202020204" pitchFamily="34" charset="0"/>
              </a:rPr>
              <a:t>While this is a large return, it is possible, and even plausible. Since it is not possible for a stock to lose more than 100% but it is possible for a stock to gain more than 100%, stock returns are not truly normal.</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3482487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Q9 – Unit 12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DW Co. stock has an annual return mean and standard deviation of 10 percent and 33 percent, respectively. What is the smallest expected loss in the coming year with a probability of 2.5 percent?</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436455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pt-BR" sz="1600" b="0" i="0" dirty="0">
                <a:solidFill>
                  <a:srgbClr val="333333"/>
                </a:solidFill>
                <a:effectLst/>
                <a:latin typeface="Arial" panose="020B0604020202020204" pitchFamily="34" charset="0"/>
              </a:rPr>
              <a:t>Prob(R ≤ .100 − 1.960(.33)) = 2.5%</a:t>
            </a:r>
          </a:p>
          <a:p>
            <a:pPr algn="l"/>
            <a:r>
              <a:rPr lang="pt-BR" sz="1600" b="0" i="0" dirty="0">
                <a:solidFill>
                  <a:srgbClr val="333333"/>
                </a:solidFill>
                <a:effectLst/>
                <a:latin typeface="Arial" panose="020B0604020202020204" pitchFamily="34" charset="0"/>
              </a:rPr>
              <a:t>Prob(R ≤ −.5468) = 2.5%</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026151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Q1 –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A stock has an expected return of 14.1 percent, the risk-free rate is 3.6 percent, and the market risk premium is 8.2 percent. What must the beta of this stock be?</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509588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Q10 – Unit 12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You are given the following information concerning three portfolios, the market portfolio, and the risk-free asset:</a:t>
            </a:r>
          </a:p>
          <a:p>
            <a:pPr marL="0" indent="0" algn="just">
              <a:lnSpc>
                <a:spcPct val="100000"/>
              </a:lnSpc>
              <a:spcBef>
                <a:spcPts val="0"/>
              </a:spcBef>
              <a:spcAft>
                <a:spcPts val="200"/>
              </a:spcAft>
              <a:buNone/>
            </a:pPr>
            <a:endParaRPr lang="en-US" sz="1600" dirty="0">
              <a:solidFill>
                <a:srgbClr val="333333"/>
              </a:solidFill>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endParaRPr lang="en-US" sz="1600" dirty="0">
              <a:solidFill>
                <a:srgbClr val="333333"/>
              </a:solidFill>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endParaRPr lang="en-US" sz="1600" b="0" i="0" dirty="0">
              <a:solidFill>
                <a:srgbClr val="333333"/>
              </a:solidFill>
              <a:effectLst/>
              <a:latin typeface="Arial" panose="020B0604020202020204" pitchFamily="34" charset="0"/>
              <a:ea typeface="Cambria" panose="02040503050406030204" pitchFamily="18" charset="0"/>
            </a:endParaRPr>
          </a:p>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Assume that the tracking error of Portfolio X is 9.50 percent. What is the information ratio for Portfolio X?</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pic>
        <p:nvPicPr>
          <p:cNvPr id="9" name="Picture 8">
            <a:extLst>
              <a:ext uri="{FF2B5EF4-FFF2-40B4-BE49-F238E27FC236}">
                <a16:creationId xmlns:a16="http://schemas.microsoft.com/office/drawing/2014/main" id="{AFB7B83F-F994-4C40-A17B-CAFED92D96A9}"/>
              </a:ext>
            </a:extLst>
          </p:cNvPr>
          <p:cNvPicPr>
            <a:picLocks noChangeAspect="1"/>
          </p:cNvPicPr>
          <p:nvPr/>
        </p:nvPicPr>
        <p:blipFill>
          <a:blip r:embed="rId3"/>
          <a:stretch>
            <a:fillRect/>
          </a:stretch>
        </p:blipFill>
        <p:spPr>
          <a:xfrm>
            <a:off x="4261338" y="1865068"/>
            <a:ext cx="2667000" cy="1000125"/>
          </a:xfrm>
          <a:prstGeom prst="rect">
            <a:avLst/>
          </a:prstGeom>
        </p:spPr>
      </p:pic>
    </p:spTree>
    <p:extLst>
      <p:ext uri="{BB962C8B-B14F-4D97-AF65-F5344CB8AC3E}">
        <p14:creationId xmlns:p14="http://schemas.microsoft.com/office/powerpoint/2010/main" val="2089091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0" dirty="0" err="1">
                <a:solidFill>
                  <a:srgbClr val="333333"/>
                </a:solidFill>
                <a:effectLst/>
                <a:latin typeface="Cambria" panose="02040503050406030204" pitchFamily="18" charset="0"/>
                <a:ea typeface="Cambria" panose="02040503050406030204" pitchFamily="18" charset="0"/>
              </a:rPr>
              <a:t>X</a:t>
            </a:r>
            <a:r>
              <a:rPr lang="en-US" sz="1600" b="0" i="0" baseline="-25000" dirty="0" err="1">
                <a:solidFill>
                  <a:srgbClr val="333333"/>
                </a:solidFill>
                <a:effectLst/>
                <a:latin typeface="Cambria" panose="02040503050406030204" pitchFamily="18" charset="0"/>
                <a:ea typeface="Cambria" panose="02040503050406030204" pitchFamily="18" charset="0"/>
              </a:rPr>
              <a:t>Jensen</a:t>
            </a:r>
            <a:r>
              <a:rPr lang="en-US" sz="1600" b="0" i="0" dirty="0">
                <a:solidFill>
                  <a:srgbClr val="333333"/>
                </a:solidFill>
                <a:effectLst/>
                <a:latin typeface="Cambria" panose="02040503050406030204" pitchFamily="18" charset="0"/>
                <a:ea typeface="Cambria" panose="02040503050406030204" pitchFamily="18" charset="0"/>
              </a:rPr>
              <a:t> = .165 − [.052 + (.118 − .052)1.40] = .02060, or 2.060%</a:t>
            </a:r>
          </a:p>
          <a:p>
            <a:pPr algn="l"/>
            <a:r>
              <a:rPr lang="en-US" sz="1600" b="0" i="0" dirty="0">
                <a:solidFill>
                  <a:srgbClr val="333333"/>
                </a:solidFill>
                <a:effectLst/>
                <a:latin typeface="Cambria" panose="02040503050406030204" pitchFamily="18" charset="0"/>
                <a:ea typeface="Cambria" panose="02040503050406030204" pitchFamily="18" charset="0"/>
              </a:rPr>
              <a:t> </a:t>
            </a:r>
          </a:p>
          <a:p>
            <a:pPr algn="l"/>
            <a:r>
              <a:rPr lang="en-US" sz="1600" b="0" i="0" dirty="0">
                <a:solidFill>
                  <a:srgbClr val="333333"/>
                </a:solidFill>
                <a:effectLst/>
                <a:latin typeface="Cambria" panose="02040503050406030204" pitchFamily="18" charset="0"/>
                <a:ea typeface="Cambria" panose="02040503050406030204" pitchFamily="18" charset="0"/>
              </a:rPr>
              <a:t>IR = Jensen's Alpha / Tracking Error = 2.060% / 9.50% = .2168</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670400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22</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t-IT" sz="1600" b="0" i="1" dirty="0">
                <a:solidFill>
                  <a:srgbClr val="333333"/>
                </a:solidFill>
                <a:effectLst/>
                <a:latin typeface="Cambria" panose="02040503050406030204" pitchFamily="18" charset="0"/>
                <a:ea typeface="Cambria" panose="02040503050406030204" pitchFamily="18" charset="0"/>
              </a:rPr>
              <a:t>E</a:t>
            </a:r>
            <a:r>
              <a:rPr lang="it-IT" sz="1600" b="0" i="0" dirty="0">
                <a:solidFill>
                  <a:srgbClr val="333333"/>
                </a:solidFill>
                <a:effectLst/>
                <a:latin typeface="Cambria" panose="02040503050406030204" pitchFamily="18" charset="0"/>
                <a:ea typeface="Cambria" panose="02040503050406030204" pitchFamily="18" charset="0"/>
              </a:rPr>
              <a:t>(</a:t>
            </a:r>
            <a:r>
              <a:rPr lang="it-IT" sz="1600" b="0" i="1" dirty="0">
                <a:solidFill>
                  <a:srgbClr val="333333"/>
                </a:solidFill>
                <a:effectLst/>
                <a:latin typeface="Cambria" panose="02040503050406030204" pitchFamily="18" charset="0"/>
                <a:ea typeface="Cambria" panose="02040503050406030204" pitchFamily="18" charset="0"/>
              </a:rPr>
              <a:t>R</a:t>
            </a:r>
            <a:r>
              <a:rPr lang="it-IT" sz="1600" b="0" i="1" baseline="-25000" dirty="0">
                <a:solidFill>
                  <a:srgbClr val="333333"/>
                </a:solidFill>
                <a:effectLst/>
                <a:latin typeface="Cambria" panose="02040503050406030204" pitchFamily="18" charset="0"/>
                <a:ea typeface="Cambria" panose="02040503050406030204" pitchFamily="18" charset="0"/>
              </a:rPr>
              <a:t>i</a:t>
            </a:r>
            <a:r>
              <a:rPr lang="it-IT" sz="1600" b="0" i="0" dirty="0">
                <a:solidFill>
                  <a:srgbClr val="333333"/>
                </a:solidFill>
                <a:effectLst/>
                <a:latin typeface="Cambria" panose="02040503050406030204" pitchFamily="18" charset="0"/>
                <a:ea typeface="Cambria" panose="02040503050406030204" pitchFamily="18" charset="0"/>
              </a:rPr>
              <a:t>) = .135 = .033 + .088</a:t>
            </a:r>
            <a:r>
              <a:rPr lang="it-IT" sz="1600" b="0" i="1" dirty="0">
                <a:solidFill>
                  <a:srgbClr val="333333"/>
                </a:solidFill>
                <a:effectLst/>
                <a:latin typeface="Cambria" panose="02040503050406030204" pitchFamily="18" charset="0"/>
                <a:ea typeface="Cambria" panose="02040503050406030204" pitchFamily="18" charset="0"/>
              </a:rPr>
              <a:t>β</a:t>
            </a:r>
            <a:r>
              <a:rPr lang="it-IT" sz="1600" b="0" i="1" baseline="-25000" dirty="0">
                <a:solidFill>
                  <a:srgbClr val="333333"/>
                </a:solidFill>
                <a:effectLst/>
                <a:latin typeface="Cambria" panose="02040503050406030204" pitchFamily="18" charset="0"/>
                <a:ea typeface="Cambria" panose="02040503050406030204" pitchFamily="18" charset="0"/>
              </a:rPr>
              <a:t>i</a:t>
            </a:r>
            <a:endParaRPr lang="it-IT" sz="1600" b="0" i="0" dirty="0">
              <a:solidFill>
                <a:srgbClr val="333333"/>
              </a:solidFill>
              <a:effectLst/>
              <a:latin typeface="Cambria" panose="02040503050406030204" pitchFamily="18" charset="0"/>
              <a:ea typeface="Cambria" panose="02040503050406030204" pitchFamily="18" charset="0"/>
            </a:endParaRPr>
          </a:p>
          <a:p>
            <a:pPr algn="l"/>
            <a:r>
              <a:rPr lang="it-IT" sz="1600" b="0" i="1" dirty="0">
                <a:solidFill>
                  <a:srgbClr val="333333"/>
                </a:solidFill>
                <a:effectLst/>
                <a:latin typeface="Cambria" panose="02040503050406030204" pitchFamily="18" charset="0"/>
                <a:ea typeface="Cambria" panose="02040503050406030204" pitchFamily="18" charset="0"/>
              </a:rPr>
              <a:t>β</a:t>
            </a:r>
            <a:r>
              <a:rPr lang="it-IT" sz="1600" b="0" i="1" baseline="-25000" dirty="0">
                <a:solidFill>
                  <a:srgbClr val="333333"/>
                </a:solidFill>
                <a:effectLst/>
                <a:latin typeface="Cambria" panose="02040503050406030204" pitchFamily="18" charset="0"/>
                <a:ea typeface="Cambria" panose="02040503050406030204" pitchFamily="18" charset="0"/>
              </a:rPr>
              <a:t>i</a:t>
            </a:r>
            <a:r>
              <a:rPr lang="it-IT" sz="1600" b="0" i="0" dirty="0">
                <a:solidFill>
                  <a:srgbClr val="333333"/>
                </a:solidFill>
                <a:effectLst/>
                <a:latin typeface="Cambria" panose="02040503050406030204" pitchFamily="18" charset="0"/>
                <a:ea typeface="Cambria" panose="02040503050406030204" pitchFamily="18" charset="0"/>
              </a:rPr>
              <a:t> = 1.16</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78656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Q2 –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A stock has an expected return of 14.8 percent, its beta is 1.40, and the risk-free rate is 3.1 percent. What must the expected return on the market be?</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705125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1" dirty="0">
                <a:solidFill>
                  <a:srgbClr val="333333"/>
                </a:solidFill>
                <a:effectLst/>
                <a:latin typeface="Cambria" panose="02040503050406030204" pitchFamily="18" charset="0"/>
                <a:ea typeface="Cambria" panose="02040503050406030204" pitchFamily="18" charset="0"/>
              </a:rPr>
              <a:t>E</a:t>
            </a:r>
            <a:r>
              <a:rPr lang="en-US" sz="1600" b="0" i="0" dirty="0">
                <a:solidFill>
                  <a:srgbClr val="333333"/>
                </a:solidFill>
                <a:effectLst/>
                <a:latin typeface="Cambria" panose="02040503050406030204" pitchFamily="18" charset="0"/>
                <a:ea typeface="Cambria" panose="02040503050406030204" pitchFamily="18" charset="0"/>
              </a:rPr>
              <a:t>(</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i</a:t>
            </a:r>
            <a:r>
              <a:rPr lang="en-US" sz="1600" b="0" i="0" dirty="0">
                <a:solidFill>
                  <a:srgbClr val="333333"/>
                </a:solidFill>
                <a:effectLst/>
                <a:latin typeface="Cambria" panose="02040503050406030204" pitchFamily="18" charset="0"/>
                <a:ea typeface="Cambria" panose="02040503050406030204" pitchFamily="18" charset="0"/>
              </a:rPr>
              <a:t>) = .148 = .031 + (</a:t>
            </a:r>
            <a:r>
              <a:rPr lang="en-US" sz="1600" b="0" i="1" dirty="0">
                <a:solidFill>
                  <a:srgbClr val="333333"/>
                </a:solidFill>
                <a:effectLst/>
                <a:latin typeface="Cambria" panose="02040503050406030204" pitchFamily="18" charset="0"/>
                <a:ea typeface="Cambria" panose="02040503050406030204" pitchFamily="18" charset="0"/>
              </a:rPr>
              <a:t>E</a:t>
            </a:r>
            <a:r>
              <a:rPr lang="en-US" sz="1600" b="0" i="0" dirty="0">
                <a:solidFill>
                  <a:srgbClr val="333333"/>
                </a:solidFill>
                <a:effectLst/>
                <a:latin typeface="Cambria" panose="02040503050406030204" pitchFamily="18" charset="0"/>
                <a:ea typeface="Cambria" panose="02040503050406030204" pitchFamily="18" charset="0"/>
              </a:rPr>
              <a:t>(</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M</a:t>
            </a:r>
            <a:r>
              <a:rPr lang="en-US" sz="1600" b="0" i="0" dirty="0">
                <a:solidFill>
                  <a:srgbClr val="333333"/>
                </a:solidFill>
                <a:effectLst/>
                <a:latin typeface="Cambria" panose="02040503050406030204" pitchFamily="18" charset="0"/>
                <a:ea typeface="Cambria" panose="02040503050406030204" pitchFamily="18" charset="0"/>
              </a:rPr>
              <a:t>) − .031)(1.40)</a:t>
            </a:r>
          </a:p>
          <a:p>
            <a:pPr algn="l"/>
            <a:r>
              <a:rPr lang="en-US" sz="1600" b="0" i="1" dirty="0">
                <a:solidFill>
                  <a:srgbClr val="333333"/>
                </a:solidFill>
                <a:effectLst/>
                <a:latin typeface="Cambria" panose="02040503050406030204" pitchFamily="18" charset="0"/>
                <a:ea typeface="Cambria" panose="02040503050406030204" pitchFamily="18" charset="0"/>
              </a:rPr>
              <a:t>E</a:t>
            </a:r>
            <a:r>
              <a:rPr lang="en-US" sz="1600" b="0" i="0" dirty="0">
                <a:solidFill>
                  <a:srgbClr val="333333"/>
                </a:solidFill>
                <a:effectLst/>
                <a:latin typeface="Cambria" panose="02040503050406030204" pitchFamily="18" charset="0"/>
                <a:ea typeface="Cambria" panose="02040503050406030204" pitchFamily="18" charset="0"/>
              </a:rPr>
              <a:t>(</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M</a:t>
            </a:r>
            <a:r>
              <a:rPr lang="en-US" sz="1600" b="0" i="0" dirty="0">
                <a:solidFill>
                  <a:srgbClr val="333333"/>
                </a:solidFill>
                <a:effectLst/>
                <a:latin typeface="Cambria" panose="02040503050406030204" pitchFamily="18" charset="0"/>
                <a:ea typeface="Cambria" panose="02040503050406030204" pitchFamily="18" charset="0"/>
              </a:rPr>
              <a:t>) = .1146, or 11.46%</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79755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Q3 –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You own a stock portfolio invested 20 percent in Stock Q, 30 percent in Stock R, 25 percent in Stock S, and 25 percent in Stock T. The betas for these four stocks are 1.6, .6, 1.7, and .8, respectively. What is the portfolio beta?</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38305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l-GR" sz="1600" b="0" i="1" dirty="0">
                <a:solidFill>
                  <a:srgbClr val="333333"/>
                </a:solidFill>
                <a:effectLst/>
                <a:latin typeface="Cambria" panose="02040503050406030204" pitchFamily="18" charset="0"/>
                <a:ea typeface="Cambria" panose="02040503050406030204" pitchFamily="18" charset="0"/>
              </a:rPr>
              <a:t>β</a:t>
            </a:r>
            <a:r>
              <a:rPr lang="el-GR" sz="1600" b="0" i="1" baseline="-25000" dirty="0">
                <a:solidFill>
                  <a:srgbClr val="333333"/>
                </a:solidFill>
                <a:effectLst/>
                <a:latin typeface="Cambria" panose="02040503050406030204" pitchFamily="18" charset="0"/>
                <a:ea typeface="Cambria" panose="02040503050406030204" pitchFamily="18" charset="0"/>
              </a:rPr>
              <a:t>p</a:t>
            </a:r>
            <a:r>
              <a:rPr lang="el-GR" sz="1600" b="0" i="0" dirty="0">
                <a:solidFill>
                  <a:srgbClr val="333333"/>
                </a:solidFill>
                <a:effectLst/>
                <a:latin typeface="Cambria" panose="02040503050406030204" pitchFamily="18" charset="0"/>
                <a:ea typeface="Cambria" panose="02040503050406030204" pitchFamily="18" charset="0"/>
              </a:rPr>
              <a:t> = .20(1.6) + .30(.6) + .25(1.7) + .25(.8) = 1.125</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314589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Q4- Unit 11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spcAft>
                <a:spcPts val="200"/>
              </a:spcAft>
              <a:buNone/>
            </a:pPr>
            <a:r>
              <a:rPr lang="en-US" sz="1600" b="0" i="0" dirty="0">
                <a:solidFill>
                  <a:srgbClr val="333333"/>
                </a:solidFill>
                <a:effectLst/>
                <a:latin typeface="Arial" panose="020B0604020202020204" pitchFamily="34" charset="0"/>
              </a:rPr>
              <a:t>A share of stock sells for $50 today. The beta of the stock is .8 and the expected return on the market is 18 percent. The stock is expected to pay a dividend of $.90 in one year. If the risk-free rate is 4.9 percent, what should the share price be in one year? </a:t>
            </a: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265916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5642" y="192505"/>
            <a:ext cx="11044990" cy="584775"/>
          </a:xfrm>
          <a:prstGeom prst="rect">
            <a:avLst/>
          </a:prstGeom>
          <a:noFill/>
        </p:spPr>
        <p:txBody>
          <a:bodyPr wrap="square" rtlCol="0">
            <a:spAutoFit/>
          </a:bodyPr>
          <a:lstStyle/>
          <a:p>
            <a:r>
              <a:rPr lang="en-US" sz="3200" dirty="0">
                <a:solidFill>
                  <a:schemeClr val="bg1"/>
                </a:solidFill>
                <a:latin typeface="Cambria" panose="02040503050406030204" pitchFamily="18" charset="0"/>
              </a:rPr>
              <a:t>Solution </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600" b="0" i="1" dirty="0">
                <a:solidFill>
                  <a:srgbClr val="333333"/>
                </a:solidFill>
                <a:effectLst/>
                <a:latin typeface="Cambria" panose="02040503050406030204" pitchFamily="18" charset="0"/>
                <a:ea typeface="Cambria" panose="02040503050406030204" pitchFamily="18" charset="0"/>
              </a:rPr>
              <a:t>E</a:t>
            </a:r>
            <a:r>
              <a:rPr lang="en-US" sz="1600" b="0" i="0" dirty="0">
                <a:solidFill>
                  <a:srgbClr val="333333"/>
                </a:solidFill>
                <a:effectLst/>
                <a:latin typeface="Cambria" panose="02040503050406030204" pitchFamily="18" charset="0"/>
                <a:ea typeface="Cambria" panose="02040503050406030204" pitchFamily="18" charset="0"/>
              </a:rPr>
              <a:t>(</a:t>
            </a:r>
            <a:r>
              <a:rPr lang="en-US" sz="1600" b="0" i="1" dirty="0">
                <a:solidFill>
                  <a:srgbClr val="333333"/>
                </a:solidFill>
                <a:effectLst/>
                <a:latin typeface="Cambria" panose="02040503050406030204" pitchFamily="18" charset="0"/>
                <a:ea typeface="Cambria" panose="02040503050406030204" pitchFamily="18" charset="0"/>
              </a:rPr>
              <a:t>R</a:t>
            </a:r>
            <a:r>
              <a:rPr lang="en-US" sz="1600" b="0" i="1" baseline="-25000" dirty="0">
                <a:solidFill>
                  <a:srgbClr val="333333"/>
                </a:solidFill>
                <a:effectLst/>
                <a:latin typeface="Cambria" panose="02040503050406030204" pitchFamily="18" charset="0"/>
                <a:ea typeface="Cambria" panose="02040503050406030204" pitchFamily="18" charset="0"/>
              </a:rPr>
              <a:t>i</a:t>
            </a:r>
            <a:r>
              <a:rPr lang="en-US" sz="1600" b="0" i="0" dirty="0">
                <a:solidFill>
                  <a:srgbClr val="333333"/>
                </a:solidFill>
                <a:effectLst/>
                <a:latin typeface="Cambria" panose="02040503050406030204" pitchFamily="18" charset="0"/>
                <a:ea typeface="Cambria" panose="02040503050406030204" pitchFamily="18" charset="0"/>
              </a:rPr>
              <a:t>) = .049 + (.18 − .049)(.8) = .1538</a:t>
            </a:r>
          </a:p>
          <a:p>
            <a:pPr algn="l"/>
            <a:r>
              <a:rPr lang="en-US" sz="1600" b="0" i="0" dirty="0">
                <a:solidFill>
                  <a:srgbClr val="333333"/>
                </a:solidFill>
                <a:effectLst/>
                <a:latin typeface="Cambria" panose="02040503050406030204" pitchFamily="18" charset="0"/>
                <a:ea typeface="Cambria" panose="02040503050406030204" pitchFamily="18" charset="0"/>
              </a:rPr>
              <a:t> </a:t>
            </a:r>
          </a:p>
          <a:p>
            <a:pPr algn="l"/>
            <a:r>
              <a:rPr lang="en-US" sz="1600" b="0" i="0" dirty="0">
                <a:solidFill>
                  <a:srgbClr val="333333"/>
                </a:solidFill>
                <a:effectLst/>
                <a:latin typeface="Cambria" panose="02040503050406030204" pitchFamily="18" charset="0"/>
                <a:ea typeface="Cambria" panose="02040503050406030204" pitchFamily="18" charset="0"/>
              </a:rPr>
              <a:t>Dividend yield = $.90 / $50 = .0180</a:t>
            </a:r>
          </a:p>
          <a:p>
            <a:pPr algn="l"/>
            <a:r>
              <a:rPr lang="en-US" sz="1600" b="0" i="0" dirty="0">
                <a:solidFill>
                  <a:srgbClr val="333333"/>
                </a:solidFill>
                <a:effectLst/>
                <a:latin typeface="Cambria" panose="02040503050406030204" pitchFamily="18" charset="0"/>
                <a:ea typeface="Cambria" panose="02040503050406030204" pitchFamily="18" charset="0"/>
              </a:rPr>
              <a:t> </a:t>
            </a:r>
          </a:p>
          <a:p>
            <a:pPr algn="l"/>
            <a:r>
              <a:rPr lang="en-US" sz="1600" b="0" i="0" dirty="0">
                <a:solidFill>
                  <a:srgbClr val="333333"/>
                </a:solidFill>
                <a:effectLst/>
                <a:latin typeface="Cambria" panose="02040503050406030204" pitchFamily="18" charset="0"/>
                <a:ea typeface="Cambria" panose="02040503050406030204" pitchFamily="18" charset="0"/>
              </a:rPr>
              <a:t>Capital gains yield = .1538 − .0180 = .1358</a:t>
            </a:r>
          </a:p>
          <a:p>
            <a:pPr algn="l"/>
            <a:r>
              <a:rPr lang="en-US" sz="1600" b="0" i="0" dirty="0">
                <a:solidFill>
                  <a:srgbClr val="333333"/>
                </a:solidFill>
                <a:effectLst/>
                <a:latin typeface="Cambria" panose="02040503050406030204" pitchFamily="18" charset="0"/>
                <a:ea typeface="Cambria" panose="02040503050406030204" pitchFamily="18" charset="0"/>
              </a:rPr>
              <a:t> </a:t>
            </a:r>
          </a:p>
          <a:p>
            <a:pPr algn="l"/>
            <a:r>
              <a:rPr lang="en-US" sz="1600" b="0" i="0" dirty="0">
                <a:solidFill>
                  <a:srgbClr val="333333"/>
                </a:solidFill>
                <a:effectLst/>
                <a:latin typeface="Cambria" panose="02040503050406030204" pitchFamily="18" charset="0"/>
                <a:ea typeface="Cambria" panose="02040503050406030204" pitchFamily="18" charset="0"/>
              </a:rPr>
              <a:t>Price next year = $50(1 + .1358) = $56.79</a:t>
            </a:r>
          </a:p>
          <a:p>
            <a:pPr marL="0" indent="0" algn="just">
              <a:lnSpc>
                <a:spcPct val="100000"/>
              </a:lnSpc>
              <a:spcBef>
                <a:spcPts val="0"/>
              </a:spcBef>
              <a:spcAft>
                <a:spcPts val="200"/>
              </a:spcAft>
              <a:buNone/>
            </a:pPr>
            <a:r>
              <a:rPr lang="en-US" sz="2400" b="0" i="0" dirty="0">
                <a:solidFill>
                  <a:srgbClr val="000000"/>
                </a:solidFill>
                <a:effectLst/>
                <a:latin typeface="Cambria" panose="02040503050406030204" pitchFamily="18" charset="0"/>
                <a:ea typeface="Cambria" panose="02040503050406030204" pitchFamily="18" charset="0"/>
              </a:rPr>
              <a:t> </a:t>
            </a:r>
          </a:p>
          <a:p>
            <a:pPr marL="0" indent="0" algn="just">
              <a:lnSpc>
                <a:spcPct val="100000"/>
              </a:lnSpc>
              <a:spcBef>
                <a:spcPts val="0"/>
              </a:spcBef>
              <a:spcAft>
                <a:spcPts val="200"/>
              </a:spcAft>
              <a:buNone/>
            </a:pPr>
            <a:endParaRPr lang="en-US" sz="24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72989"/>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Exercises – Unit 11 &amp; 12</a:t>
            </a:r>
          </a:p>
        </p:txBody>
      </p:sp>
    </p:spTree>
    <p:extLst>
      <p:ext uri="{BB962C8B-B14F-4D97-AF65-F5344CB8AC3E}">
        <p14:creationId xmlns:p14="http://schemas.microsoft.com/office/powerpoint/2010/main" val="1734275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23163</TotalTime>
  <Words>1253</Words>
  <Application>Microsoft Office PowerPoint</Application>
  <PresentationFormat>Widescreen</PresentationFormat>
  <Paragraphs>163</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Yuksel, Zafer</cp:lastModifiedBy>
  <cp:revision>370</cp:revision>
  <cp:lastPrinted>2020-03-07T23:40:00Z</cp:lastPrinted>
  <dcterms:created xsi:type="dcterms:W3CDTF">2019-07-03T18:31:29Z</dcterms:created>
  <dcterms:modified xsi:type="dcterms:W3CDTF">2021-11-16T16:24:50Z</dcterms:modified>
</cp:coreProperties>
</file>