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314" r:id="rId3"/>
    <p:sldId id="261" r:id="rId4"/>
    <p:sldId id="304" r:id="rId5"/>
    <p:sldId id="305" r:id="rId6"/>
    <p:sldId id="306" r:id="rId7"/>
    <p:sldId id="307" r:id="rId8"/>
    <p:sldId id="308" r:id="rId9"/>
    <p:sldId id="309" r:id="rId10"/>
    <p:sldId id="310" r:id="rId11"/>
    <p:sldId id="311" r:id="rId12"/>
    <p:sldId id="312" r:id="rId13"/>
    <p:sldId id="313" r:id="rId14"/>
    <p:sldId id="315" r:id="rId15"/>
    <p:sldId id="316" r:id="rId16"/>
    <p:sldId id="303" r:id="rId17"/>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6" autoAdjust="0"/>
    <p:restoredTop sz="73143" autoAdjust="0"/>
  </p:normalViewPr>
  <p:slideViewPr>
    <p:cSldViewPr snapToGrid="0">
      <p:cViewPr varScale="1">
        <p:scale>
          <a:sx n="84" d="100"/>
          <a:sy n="84"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69520EC1-6369-4CF9-B06D-960C7CC98AA9}" type="datetimeFigureOut">
              <a:rPr lang="en-US" smtClean="0"/>
              <a:t>9/25/2021</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4AA9DFE9-C8D9-4975-812C-10C1F6574775}" type="slidenum">
              <a:rPr lang="en-US" smtClean="0"/>
              <a:t>‹#›</a:t>
            </a:fld>
            <a:endParaRPr lang="en-US"/>
          </a:p>
        </p:txBody>
      </p:sp>
    </p:spTree>
    <p:extLst>
      <p:ext uri="{BB962C8B-B14F-4D97-AF65-F5344CB8AC3E}">
        <p14:creationId xmlns:p14="http://schemas.microsoft.com/office/powerpoint/2010/main" val="18727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Investors love earning a great rate of return and that's clear they don't like risk uncertainty. -The chance of losing a large portion of their money.</a:t>
            </a:r>
          </a:p>
          <a:p>
            <a:r>
              <a:rPr lang="en-US" dirty="0"/>
              <a:t>We said risk and return are the two most important dimensions in investment decision making. </a:t>
            </a:r>
          </a:p>
          <a:p>
            <a:r>
              <a:rPr lang="en-US" dirty="0"/>
              <a:t> </a:t>
            </a:r>
          </a:p>
          <a:p>
            <a:r>
              <a:rPr lang="en-US" dirty="0"/>
              <a:t>Therefore it is easy to understand why we must spend a good portion of time to learn how to measure and forecast a security risk.</a:t>
            </a:r>
          </a:p>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1</a:t>
            </a:fld>
            <a:endParaRPr lang="en-US"/>
          </a:p>
        </p:txBody>
      </p:sp>
    </p:spTree>
    <p:extLst>
      <p:ext uri="{BB962C8B-B14F-4D97-AF65-F5344CB8AC3E}">
        <p14:creationId xmlns:p14="http://schemas.microsoft.com/office/powerpoint/2010/main" val="4144606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10</a:t>
            </a:fld>
            <a:endParaRPr lang="en-US"/>
          </a:p>
        </p:txBody>
      </p:sp>
    </p:spTree>
    <p:extLst>
      <p:ext uri="{BB962C8B-B14F-4D97-AF65-F5344CB8AC3E}">
        <p14:creationId xmlns:p14="http://schemas.microsoft.com/office/powerpoint/2010/main" val="1530363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11</a:t>
            </a:fld>
            <a:endParaRPr lang="en-US"/>
          </a:p>
        </p:txBody>
      </p:sp>
    </p:spTree>
    <p:extLst>
      <p:ext uri="{BB962C8B-B14F-4D97-AF65-F5344CB8AC3E}">
        <p14:creationId xmlns:p14="http://schemas.microsoft.com/office/powerpoint/2010/main" val="619569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12</a:t>
            </a:fld>
            <a:endParaRPr lang="en-US"/>
          </a:p>
        </p:txBody>
      </p:sp>
    </p:spTree>
    <p:extLst>
      <p:ext uri="{BB962C8B-B14F-4D97-AF65-F5344CB8AC3E}">
        <p14:creationId xmlns:p14="http://schemas.microsoft.com/office/powerpoint/2010/main" val="4064504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13</a:t>
            </a:fld>
            <a:endParaRPr lang="en-US"/>
          </a:p>
        </p:txBody>
      </p:sp>
    </p:spTree>
    <p:extLst>
      <p:ext uri="{BB962C8B-B14F-4D97-AF65-F5344CB8AC3E}">
        <p14:creationId xmlns:p14="http://schemas.microsoft.com/office/powerpoint/2010/main" val="695980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14</a:t>
            </a:fld>
            <a:endParaRPr lang="en-US"/>
          </a:p>
        </p:txBody>
      </p:sp>
    </p:spTree>
    <p:extLst>
      <p:ext uri="{BB962C8B-B14F-4D97-AF65-F5344CB8AC3E}">
        <p14:creationId xmlns:p14="http://schemas.microsoft.com/office/powerpoint/2010/main" val="2128672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15</a:t>
            </a:fld>
            <a:endParaRPr lang="en-US"/>
          </a:p>
        </p:txBody>
      </p:sp>
    </p:spTree>
    <p:extLst>
      <p:ext uri="{BB962C8B-B14F-4D97-AF65-F5344CB8AC3E}">
        <p14:creationId xmlns:p14="http://schemas.microsoft.com/office/powerpoint/2010/main" val="2661434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16</a:t>
            </a:fld>
            <a:endParaRPr lang="en-US"/>
          </a:p>
        </p:txBody>
      </p:sp>
    </p:spTree>
    <p:extLst>
      <p:ext uri="{BB962C8B-B14F-4D97-AF65-F5344CB8AC3E}">
        <p14:creationId xmlns:p14="http://schemas.microsoft.com/office/powerpoint/2010/main" val="149853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a:t>
            </a:fld>
            <a:endParaRPr lang="en-US"/>
          </a:p>
        </p:txBody>
      </p:sp>
    </p:spTree>
    <p:extLst>
      <p:ext uri="{BB962C8B-B14F-4D97-AF65-F5344CB8AC3E}">
        <p14:creationId xmlns:p14="http://schemas.microsoft.com/office/powerpoint/2010/main" val="3591397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3</a:t>
            </a:fld>
            <a:endParaRPr lang="en-US"/>
          </a:p>
        </p:txBody>
      </p:sp>
    </p:spTree>
    <p:extLst>
      <p:ext uri="{BB962C8B-B14F-4D97-AF65-F5344CB8AC3E}">
        <p14:creationId xmlns:p14="http://schemas.microsoft.com/office/powerpoint/2010/main" val="2987755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4</a:t>
            </a:fld>
            <a:endParaRPr lang="en-US"/>
          </a:p>
        </p:txBody>
      </p:sp>
    </p:spTree>
    <p:extLst>
      <p:ext uri="{BB962C8B-B14F-4D97-AF65-F5344CB8AC3E}">
        <p14:creationId xmlns:p14="http://schemas.microsoft.com/office/powerpoint/2010/main" val="2872994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5</a:t>
            </a:fld>
            <a:endParaRPr lang="en-US"/>
          </a:p>
        </p:txBody>
      </p:sp>
    </p:spTree>
    <p:extLst>
      <p:ext uri="{BB962C8B-B14F-4D97-AF65-F5344CB8AC3E}">
        <p14:creationId xmlns:p14="http://schemas.microsoft.com/office/powerpoint/2010/main" val="143703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6</a:t>
            </a:fld>
            <a:endParaRPr lang="en-US"/>
          </a:p>
        </p:txBody>
      </p:sp>
    </p:spTree>
    <p:extLst>
      <p:ext uri="{BB962C8B-B14F-4D97-AF65-F5344CB8AC3E}">
        <p14:creationId xmlns:p14="http://schemas.microsoft.com/office/powerpoint/2010/main" val="3279166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7</a:t>
            </a:fld>
            <a:endParaRPr lang="en-US"/>
          </a:p>
        </p:txBody>
      </p:sp>
    </p:spTree>
    <p:extLst>
      <p:ext uri="{BB962C8B-B14F-4D97-AF65-F5344CB8AC3E}">
        <p14:creationId xmlns:p14="http://schemas.microsoft.com/office/powerpoint/2010/main" val="2341116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8</a:t>
            </a:fld>
            <a:endParaRPr lang="en-US"/>
          </a:p>
        </p:txBody>
      </p:sp>
    </p:spTree>
    <p:extLst>
      <p:ext uri="{BB962C8B-B14F-4D97-AF65-F5344CB8AC3E}">
        <p14:creationId xmlns:p14="http://schemas.microsoft.com/office/powerpoint/2010/main" val="3826306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9</a:t>
            </a:fld>
            <a:endParaRPr lang="en-US"/>
          </a:p>
        </p:txBody>
      </p:sp>
    </p:spTree>
    <p:extLst>
      <p:ext uri="{BB962C8B-B14F-4D97-AF65-F5344CB8AC3E}">
        <p14:creationId xmlns:p14="http://schemas.microsoft.com/office/powerpoint/2010/main" val="366715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814898-D3BD-45A8-8ADB-6EB685AF1DCF}" type="datetime1">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8404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B51CC-3530-4AEF-86B9-342EFB92AC3C}" type="datetime1">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89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AFDCC7-F604-4728-B224-1719C4942DBB}" type="datetime1">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6708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066E6-23D0-410E-8B6C-70ADF2124F06}" type="datetime1">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977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13E5BE-543E-47CB-8D2E-A226805C8D50}" type="datetime1">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2721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205B0-2FB8-41BC-BE47-1D3391ADC16B}" type="datetime1">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297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3E84D3-BB89-49B1-852E-16991FB69A5E}" type="datetime1">
              <a:rPr lang="en-US" smtClean="0"/>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72210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C5EE01-2ED3-4D8F-8C0E-32A85D500FD0}" type="datetime1">
              <a:rPr lang="en-US" smtClean="0"/>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4492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24-33CB-4EA1-A76A-FC882A133FCF}" type="datetime1">
              <a:rPr lang="en-US" smtClean="0"/>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0087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FCBDF-8E1B-4EAC-95CA-C784677FDB2C}" type="datetime1">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9710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A0964-1CAE-4CFC-A7D2-239770EACD24}" type="datetime1">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61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1B86-2CD9-4017-9601-14EC23B47AC8}" type="datetime1">
              <a:rPr lang="en-US" smtClean="0"/>
              <a:t>9/25/2021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8B90-C3C9-4A0C-9CD5-339FB3140368}" type="slidenum">
              <a:rPr lang="en-US" smtClean="0"/>
              <a:t>‹#›</a:t>
            </a:fld>
            <a:endParaRPr lang="en-US"/>
          </a:p>
        </p:txBody>
      </p:sp>
    </p:spTree>
    <p:extLst>
      <p:ext uri="{BB962C8B-B14F-4D97-AF65-F5344CB8AC3E}">
        <p14:creationId xmlns:p14="http://schemas.microsoft.com/office/powerpoint/2010/main" val="64578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2460" y="1684751"/>
            <a:ext cx="11066745" cy="147180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1716C04A-2E7E-44D6-BA7F-3EC9530E112A}"/>
              </a:ext>
            </a:extLst>
          </p:cNvPr>
          <p:cNvSpPr txBox="1"/>
          <p:nvPr/>
        </p:nvSpPr>
        <p:spPr>
          <a:xfrm>
            <a:off x="2250541" y="1882046"/>
            <a:ext cx="7690918" cy="1077218"/>
          </a:xfrm>
          <a:prstGeom prst="rect">
            <a:avLst/>
          </a:prstGeom>
          <a:noFill/>
        </p:spPr>
        <p:txBody>
          <a:bodyPr wrap="square" rtlCol="0">
            <a:spAutoFit/>
          </a:bodyPr>
          <a:lstStyle/>
          <a:p>
            <a:pPr algn="ctr"/>
            <a:r>
              <a:rPr lang="en-US" sz="3200" dirty="0">
                <a:solidFill>
                  <a:schemeClr val="bg1"/>
                </a:solidFill>
                <a:latin typeface="Cambria" panose="02040503050406030204" pitchFamily="18" charset="0"/>
              </a:rPr>
              <a:t> Exercises</a:t>
            </a:r>
          </a:p>
          <a:p>
            <a:pPr algn="ctr"/>
            <a:r>
              <a:rPr lang="en-US" sz="3200" dirty="0">
                <a:solidFill>
                  <a:schemeClr val="bg1"/>
                </a:solidFill>
                <a:latin typeface="Cambria" panose="02040503050406030204" pitchFamily="18" charset="0"/>
              </a:rPr>
              <a:t>Unit 3 &amp; Unit 4</a:t>
            </a:r>
          </a:p>
        </p:txBody>
      </p:sp>
    </p:spTree>
    <p:extLst>
      <p:ext uri="{BB962C8B-B14F-4D97-AF65-F5344CB8AC3E}">
        <p14:creationId xmlns:p14="http://schemas.microsoft.com/office/powerpoint/2010/main" val="66470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Q5 – Unit 4</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000" b="0" i="0" dirty="0">
                <a:solidFill>
                  <a:srgbClr val="000000"/>
                </a:solidFill>
                <a:effectLst/>
                <a:latin typeface="Cambria" panose="02040503050406030204" pitchFamily="18" charset="0"/>
                <a:ea typeface="Cambria" panose="02040503050406030204" pitchFamily="18" charset="0"/>
              </a:rPr>
              <a:t>You invested $10,000 in a mutual fund at the beginning of the year when the NAV was $32.24. At the end of the year, the fund paid $.24 in short-term distributions and $.41 in long-term distributions. If the NAV of the fund at the end of the year was $35.23, what was your return for the year?</a:t>
            </a: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40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10</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2103396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000" dirty="0">
                <a:effectLst/>
                <a:latin typeface="Cambria" panose="02040503050406030204" pitchFamily="18" charset="0"/>
                <a:ea typeface="Cambria" panose="02040503050406030204" pitchFamily="18" charset="0"/>
              </a:rPr>
              <a:t>($35.23 – 32.24 + .24 + .41)/$32.24 = .1129, or 11.29%</a:t>
            </a:r>
            <a:endParaRPr lang="en-US" sz="1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11</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201737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Q6 – Unit 4 </a:t>
            </a:r>
          </a:p>
        </p:txBody>
      </p:sp>
      <p:sp>
        <p:nvSpPr>
          <p:cNvPr id="5" name="Content Placeholder 2"/>
          <p:cNvSpPr txBox="1">
            <a:spLocks/>
          </p:cNvSpPr>
          <p:nvPr/>
        </p:nvSpPr>
        <p:spPr>
          <a:xfrm>
            <a:off x="338889" y="96978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You purchased 2,000 shares in the New Pacific Growth Fund on January 2, 2019, at an offering price of $47.10 per share. </a:t>
            </a:r>
          </a:p>
          <a:p>
            <a:pPr marL="0" indent="0" algn="just">
              <a:lnSpc>
                <a:spcPct val="100000"/>
              </a:lnSpc>
              <a:spcBef>
                <a:spcPts val="0"/>
              </a:spcBef>
              <a:spcAft>
                <a:spcPts val="200"/>
              </a:spcAft>
              <a:buNone/>
            </a:pPr>
            <a:endParaRPr lang="en-US" sz="1600" b="0" i="0" dirty="0">
              <a:solidFill>
                <a:srgbClr val="000000"/>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The front-end load for this fund is 5 percent, and the back-end load for redemptions within one year is 2 percent. </a:t>
            </a: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The underlying assets in this mutual fund appreciate (including reinvested dividends) by 8 percent during 2019, and you sell back your shares at the end of the year. </a:t>
            </a: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If the operating expense ratio for the New Pacific Growth Fund is 1.95 percent, what is your total return from this investment? (</a:t>
            </a:r>
            <a:r>
              <a:rPr lang="en-US" sz="1600" b="0" i="1" dirty="0">
                <a:solidFill>
                  <a:srgbClr val="000000"/>
                </a:solidFill>
                <a:effectLst/>
                <a:latin typeface="Cambria" panose="02040503050406030204" pitchFamily="18" charset="0"/>
                <a:ea typeface="Cambria" panose="02040503050406030204" pitchFamily="18" charset="0"/>
              </a:rPr>
              <a:t>Assume that the operating expense is netted against the fund’s return.</a:t>
            </a:r>
            <a:r>
              <a:rPr lang="en-US" sz="1600" b="0" i="0" dirty="0">
                <a:solidFill>
                  <a:srgbClr val="000000"/>
                </a:solidFill>
                <a:effectLst/>
                <a:latin typeface="Cambria" panose="02040503050406030204" pitchFamily="18" charset="0"/>
                <a:ea typeface="Cambria" panose="02040503050406030204" pitchFamily="18" charset="0"/>
              </a:rPr>
              <a:t>) What do you conclude about the impact of fees in evaluating mutual fund performance?</a:t>
            </a:r>
            <a:endParaRPr lang="en-US" sz="20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1177740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Initial NAV = $47.10(1 – .05) = $44.75</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Final NAV = $44.75[1 + (.08 – .0195)] = $47.45</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Sale proceeds per share = $47.45(1 – .02) = $46.50 ($46.51 if initial NAV rounded)</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Total return = ($46.50 – 47.10)/$47.10 = –.0127, or –1.27% (–1.26% with initial NAV rounded)</a:t>
            </a:r>
          </a:p>
          <a:p>
            <a:pPr marL="0" marR="0" indent="0">
              <a:spcBef>
                <a:spcPts val="0"/>
              </a:spcBef>
              <a:spcAft>
                <a:spcPts val="0"/>
              </a:spcAft>
              <a:buNone/>
              <a:tabLst>
                <a:tab pos="228600" algn="l"/>
              </a:tabLst>
            </a:pPr>
            <a:endParaRPr lang="en-US" sz="1800" dirty="0">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You lost –1.27% even though the fund’s investments grew by 8%! The various fees and loads sharply reduced your return.</a:t>
            </a:r>
          </a:p>
          <a:p>
            <a:pPr marL="0" marR="0" indent="0">
              <a:spcBef>
                <a:spcPts val="0"/>
              </a:spcBef>
              <a:spcAft>
                <a:spcPts val="0"/>
              </a:spcAft>
              <a:buNone/>
              <a:tabLst>
                <a:tab pos="228600" algn="l"/>
              </a:tabLst>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3657772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Q7 – Unit 4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Suppose you just inherited $25,000 from your Aunt Louise. You have decided to invest in an S&amp;P index fund, but you haven’t decided yet whether to use an ETF or a mutual fund. Suppose the ETF has an annual expense ratio of .09 percent, while the mutual fund charges .21 percent. The mutual fund has no load, but the ETF purchase would carry a $25 commission. Assuming this is a long-term holding and you are not concerned about being able to margin or short sell, which is the better approach?</a:t>
            </a:r>
            <a:endParaRPr lang="en-US" sz="20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2221413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just">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The cost of the ETF is ($25,000 × .0009) + $25 = $47.50</a:t>
            </a:r>
          </a:p>
          <a:p>
            <a:pPr marL="0" marR="0" indent="0" algn="just">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The cost of the mutual fund is $25,000 × .0021 = $52.50</a:t>
            </a:r>
          </a:p>
          <a:p>
            <a:pPr marL="0" marR="0" indent="0" algn="just">
              <a:spcBef>
                <a:spcPts val="0"/>
              </a:spcBef>
              <a:spcAft>
                <a:spcPts val="0"/>
              </a:spcAft>
              <a:buNone/>
              <a:tabLst>
                <a:tab pos="228600" algn="l"/>
              </a:tabLst>
            </a:pPr>
            <a:endParaRPr lang="en-US" sz="1800" dirty="0">
              <a:latin typeface="Cambria" panose="02040503050406030204" pitchFamily="18" charset="0"/>
              <a:ea typeface="Cambria" panose="02040503050406030204" pitchFamily="18" charset="0"/>
            </a:endParaRPr>
          </a:p>
          <a:p>
            <a:pPr marL="0" marR="0" indent="0" algn="just">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marR="0" indent="0" algn="just">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Thus, the ETF is the better choice based on fees.</a:t>
            </a: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4233558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9340515" y="6526880"/>
            <a:ext cx="2743200" cy="365125"/>
          </a:xfrm>
        </p:spPr>
        <p:txBody>
          <a:bodyPr/>
          <a:lstStyle/>
          <a:p>
            <a:fld id="{B63D8B90-C3C9-4A0C-9CD5-339FB3140368}" type="slidenum">
              <a:rPr lang="en-US" sz="1600" smtClean="0">
                <a:solidFill>
                  <a:schemeClr val="bg1"/>
                </a:solidFill>
                <a:latin typeface="Cambria" panose="02040503050406030204" pitchFamily="18" charset="0"/>
              </a:rPr>
              <a:t>16</a:t>
            </a:fld>
            <a:endParaRPr lang="en-US" sz="1600" dirty="0">
              <a:solidFill>
                <a:schemeClr val="bg1"/>
              </a:solidFill>
              <a:latin typeface="Cambria" panose="02040503050406030204" pitchFamily="18" charset="0"/>
            </a:endParaRPr>
          </a:p>
        </p:txBody>
      </p:sp>
      <p:sp>
        <p:nvSpPr>
          <p:cNvPr id="4" name="Rounded Rectangle 3"/>
          <p:cNvSpPr/>
          <p:nvPr/>
        </p:nvSpPr>
        <p:spPr>
          <a:xfrm>
            <a:off x="2601310" y="2737634"/>
            <a:ext cx="6989380" cy="1293912"/>
          </a:xfrm>
          <a:prstGeom prst="round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07032" y="3092202"/>
            <a:ext cx="2312968"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Thanks!</a:t>
            </a:r>
          </a:p>
        </p:txBody>
      </p:sp>
    </p:spTree>
    <p:extLst>
      <p:ext uri="{BB962C8B-B14F-4D97-AF65-F5344CB8AC3E}">
        <p14:creationId xmlns:p14="http://schemas.microsoft.com/office/powerpoint/2010/main" val="12099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Q1 – Unit 3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800" b="0" i="0" dirty="0">
                <a:solidFill>
                  <a:srgbClr val="000000"/>
                </a:solidFill>
                <a:effectLst/>
                <a:latin typeface="Cambria" panose="02040503050406030204" pitchFamily="18" charset="0"/>
                <a:ea typeface="Cambria" panose="02040503050406030204" pitchFamily="18" charset="0"/>
              </a:rPr>
              <a:t>You find a stock selling for $74.20 that has a dividend yield of 3.4 percent. What was the last quarterly dividend paid?</a:t>
            </a:r>
            <a:endParaRPr lang="en-US" sz="24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50958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914400" algn="l"/>
                <a:tab pos="285750" algn="l"/>
              </a:tabLst>
            </a:pPr>
            <a:r>
              <a:rPr lang="en-US" sz="2400" dirty="0">
                <a:effectLst/>
                <a:latin typeface="Cambria" panose="02040503050406030204" pitchFamily="18" charset="0"/>
                <a:ea typeface="Cambria" panose="02040503050406030204" pitchFamily="18" charset="0"/>
              </a:rPr>
              <a:t>Dividend yield is 3.4%, so annualized dividend is .034($74.20) = $2.52. </a:t>
            </a:r>
          </a:p>
          <a:p>
            <a:pPr marL="0" marR="0" indent="0">
              <a:spcBef>
                <a:spcPts val="0"/>
              </a:spcBef>
              <a:spcAft>
                <a:spcPts val="0"/>
              </a:spcAft>
              <a:buNone/>
              <a:tabLst>
                <a:tab pos="-914400" algn="l"/>
                <a:tab pos="285750" algn="l"/>
              </a:tabLst>
            </a:pPr>
            <a:endParaRPr lang="en-US" sz="2400" dirty="0">
              <a:latin typeface="Cambria" panose="02040503050406030204" pitchFamily="18" charset="0"/>
              <a:ea typeface="Cambria" panose="02040503050406030204" pitchFamily="18" charset="0"/>
            </a:endParaRPr>
          </a:p>
          <a:p>
            <a:pPr marL="0" marR="0" indent="0">
              <a:spcBef>
                <a:spcPts val="0"/>
              </a:spcBef>
              <a:spcAft>
                <a:spcPts val="0"/>
              </a:spcAft>
              <a:buNone/>
              <a:tabLst>
                <a:tab pos="-914400" algn="l"/>
                <a:tab pos="285750" algn="l"/>
              </a:tabLst>
            </a:pPr>
            <a:r>
              <a:rPr lang="en-US" sz="2400" dirty="0">
                <a:effectLst/>
                <a:latin typeface="Cambria" panose="02040503050406030204" pitchFamily="18" charset="0"/>
                <a:ea typeface="Cambria" panose="02040503050406030204" pitchFamily="18" charset="0"/>
              </a:rPr>
              <a:t>This is four times the last quarterly dividend, </a:t>
            </a:r>
          </a:p>
          <a:p>
            <a:pPr marL="0" marR="0" indent="0">
              <a:spcBef>
                <a:spcPts val="0"/>
              </a:spcBef>
              <a:spcAft>
                <a:spcPts val="0"/>
              </a:spcAft>
              <a:buNone/>
              <a:tabLst>
                <a:tab pos="-914400" algn="l"/>
                <a:tab pos="285750" algn="l"/>
              </a:tabLst>
            </a:pPr>
            <a:endParaRPr lang="en-US" sz="2400" dirty="0">
              <a:latin typeface="Cambria" panose="02040503050406030204" pitchFamily="18" charset="0"/>
              <a:ea typeface="Cambria" panose="02040503050406030204" pitchFamily="18" charset="0"/>
            </a:endParaRPr>
          </a:p>
          <a:p>
            <a:pPr marL="0" marR="0" indent="0">
              <a:spcBef>
                <a:spcPts val="0"/>
              </a:spcBef>
              <a:spcAft>
                <a:spcPts val="0"/>
              </a:spcAft>
              <a:buNone/>
              <a:tabLst>
                <a:tab pos="-914400" algn="l"/>
                <a:tab pos="285750" algn="l"/>
              </a:tabLst>
            </a:pPr>
            <a:r>
              <a:rPr lang="en-US" sz="2400" dirty="0">
                <a:effectLst/>
                <a:latin typeface="Cambria" panose="02040503050406030204" pitchFamily="18" charset="0"/>
                <a:ea typeface="Cambria" panose="02040503050406030204" pitchFamily="18" charset="0"/>
              </a:rPr>
              <a:t>$2.52/4 = $.63/share.</a:t>
            </a: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419675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Q2 – Unit 3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800" b="0" i="0" dirty="0">
                <a:solidFill>
                  <a:srgbClr val="000000"/>
                </a:solidFill>
                <a:effectLst/>
                <a:latin typeface="Cambria" panose="02040503050406030204" pitchFamily="18" charset="0"/>
                <a:ea typeface="Cambria" panose="02040503050406030204" pitchFamily="18" charset="0"/>
              </a:rPr>
              <a:t>You purchase 10 call option contracts with a strike price of $75 and a premium of $3.85. If the stock price at expiration is $82, what is your dollar profit? What if the stock price is $72?</a:t>
            </a:r>
            <a:endParaRPr lang="en-US" sz="24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2572798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285750" algn="l"/>
              </a:tabLst>
            </a:pPr>
            <a:r>
              <a:rPr lang="en-US" sz="2400" dirty="0">
                <a:effectLst/>
                <a:latin typeface="Cambria" panose="02040503050406030204" pitchFamily="18" charset="0"/>
                <a:ea typeface="Cambria" panose="02040503050406030204" pitchFamily="18" charset="0"/>
              </a:rPr>
              <a:t>Cost of contracts = $3.85 × 10 × 100 = $3,850</a:t>
            </a:r>
          </a:p>
          <a:p>
            <a:pPr marL="0" marR="0" indent="0">
              <a:spcBef>
                <a:spcPts val="0"/>
              </a:spcBef>
              <a:spcAft>
                <a:spcPts val="0"/>
              </a:spcAft>
              <a:buNone/>
              <a:tabLst>
                <a:tab pos="285750" algn="l"/>
              </a:tabLst>
            </a:pPr>
            <a:r>
              <a:rPr lang="en-US" sz="2400" dirty="0">
                <a:effectLst/>
                <a:latin typeface="Cambria" panose="02040503050406030204" pitchFamily="18" charset="0"/>
                <a:ea typeface="Cambria" panose="02040503050406030204" pitchFamily="18" charset="0"/>
              </a:rPr>
              <a:t>If the stock price is $82, the value is: ($82 – 75) × 10 × 100 = $7,000</a:t>
            </a:r>
          </a:p>
          <a:p>
            <a:pPr marL="0" marR="0" indent="0">
              <a:spcBef>
                <a:spcPts val="0"/>
              </a:spcBef>
              <a:spcAft>
                <a:spcPts val="0"/>
              </a:spcAft>
              <a:buNone/>
              <a:tabLst>
                <a:tab pos="285750" algn="l"/>
              </a:tabLst>
            </a:pPr>
            <a:r>
              <a:rPr lang="en-US" sz="2400" dirty="0">
                <a:effectLst/>
                <a:latin typeface="Cambria" panose="02040503050406030204" pitchFamily="18" charset="0"/>
                <a:ea typeface="Cambria" panose="02040503050406030204" pitchFamily="18" charset="0"/>
              </a:rPr>
              <a:t>Dollar return = $7,000 – 3,850 = $3,150</a:t>
            </a:r>
          </a:p>
          <a:p>
            <a:pPr marL="0" marR="0" indent="0">
              <a:spcBef>
                <a:spcPts val="0"/>
              </a:spcBef>
              <a:spcAft>
                <a:spcPts val="0"/>
              </a:spcAft>
              <a:buNone/>
              <a:tabLst>
                <a:tab pos="285750" algn="l"/>
              </a:tabLst>
            </a:pPr>
            <a:endParaRPr lang="en-US" sz="2400" dirty="0">
              <a:latin typeface="Cambria" panose="02040503050406030204" pitchFamily="18" charset="0"/>
              <a:ea typeface="Cambria" panose="02040503050406030204" pitchFamily="18" charset="0"/>
            </a:endParaRPr>
          </a:p>
          <a:p>
            <a:pPr marL="0" marR="0" indent="0">
              <a:spcBef>
                <a:spcPts val="0"/>
              </a:spcBef>
              <a:spcAft>
                <a:spcPts val="0"/>
              </a:spcAft>
              <a:buNone/>
              <a:tabLst>
                <a:tab pos="285750" algn="l"/>
              </a:tabLst>
            </a:pPr>
            <a:r>
              <a:rPr lang="en-US" sz="2400" dirty="0">
                <a:effectLst/>
                <a:latin typeface="Cambria" panose="02040503050406030204" pitchFamily="18" charset="0"/>
                <a:ea typeface="Cambria" panose="02040503050406030204" pitchFamily="18" charset="0"/>
              </a:rPr>
              <a:t>If the stock price is $72, the call is worthless, so the dollar return is –$3,850.</a:t>
            </a:r>
          </a:p>
          <a:p>
            <a:pPr lvl="1" algn="just">
              <a:lnSpc>
                <a:spcPct val="100000"/>
              </a:lnSpc>
              <a:spcBef>
                <a:spcPts val="0"/>
              </a:spcBef>
              <a:spcAft>
                <a:spcPts val="200"/>
              </a:spcAft>
              <a:buFont typeface="Wingdings" panose="05000000000000000000" pitchFamily="2" charset="2"/>
              <a:buChar char="§"/>
            </a:pPr>
            <a:endParaRPr lang="en-US" sz="20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1063463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Q3 – Unit 3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800" b="0" i="0" dirty="0">
                <a:solidFill>
                  <a:srgbClr val="000000"/>
                </a:solidFill>
                <a:effectLst/>
                <a:latin typeface="Cambria" panose="02040503050406030204" pitchFamily="18" charset="0"/>
                <a:ea typeface="Cambria" panose="02040503050406030204" pitchFamily="18" charset="0"/>
              </a:rPr>
              <a:t>The contract size for platinum futures is 50 troy ounces. Suppose you need 300 troy ounces of platinum and the current futures price is $850 per ounce. How many contracts do you need to purchase? How much will you pay for your platinum? What is your dollar profit if platinum sells for $900 a troy ounce when the futures contract expires? What if the price is $800 at expiration?</a:t>
            </a:r>
            <a:endParaRPr lang="en-US" sz="24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4067191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914400" algn="l"/>
                <a:tab pos="285750" algn="l"/>
              </a:tabLst>
            </a:pPr>
            <a:r>
              <a:rPr lang="en-US" sz="1800" dirty="0">
                <a:effectLst/>
                <a:latin typeface="Times New Roman" panose="02020603050405020304" pitchFamily="18" charset="0"/>
                <a:ea typeface="Times New Roman" panose="02020603050405020304" pitchFamily="18" charset="0"/>
              </a:rPr>
              <a:t>Contract to buy = 300/50 = 6</a:t>
            </a:r>
          </a:p>
          <a:p>
            <a:pPr marL="0" marR="0" indent="0">
              <a:spcBef>
                <a:spcPts val="0"/>
              </a:spcBef>
              <a:spcAft>
                <a:spcPts val="0"/>
              </a:spcAft>
              <a:buNone/>
              <a:tabLst>
                <a:tab pos="-914400" algn="l"/>
                <a:tab pos="285750" algn="l"/>
              </a:tabLst>
            </a:pPr>
            <a:r>
              <a:rPr lang="en-US" sz="1800" dirty="0">
                <a:effectLst/>
                <a:latin typeface="Times New Roman" panose="02020603050405020304" pitchFamily="18" charset="0"/>
                <a:ea typeface="Times New Roman" panose="02020603050405020304" pitchFamily="18" charset="0"/>
              </a:rPr>
              <a:t>Purchase price = 6 × 50 × $850 = $225,000</a:t>
            </a:r>
          </a:p>
          <a:p>
            <a:pPr marL="0" marR="0" indent="0">
              <a:spcBef>
                <a:spcPts val="0"/>
              </a:spcBef>
              <a:spcAft>
                <a:spcPts val="0"/>
              </a:spcAft>
              <a:buNone/>
              <a:tabLst>
                <a:tab pos="-914400" algn="l"/>
                <a:tab pos="285750" algn="l"/>
              </a:tabLst>
            </a:pPr>
            <a:r>
              <a:rPr lang="en-US" sz="1800" dirty="0">
                <a:effectLst/>
                <a:latin typeface="Times New Roman" panose="02020603050405020304" pitchFamily="18" charset="0"/>
                <a:ea typeface="Times New Roman" panose="02020603050405020304" pitchFamily="18" charset="0"/>
              </a:rPr>
              <a:t>P = $900: Gain = ($900– 850) × 6 × 50 = $15,000</a:t>
            </a:r>
          </a:p>
          <a:p>
            <a:pPr marL="0" marR="0" indent="0">
              <a:spcBef>
                <a:spcPts val="0"/>
              </a:spcBef>
              <a:spcAft>
                <a:spcPts val="0"/>
              </a:spcAft>
              <a:buNone/>
              <a:tabLst>
                <a:tab pos="-914400" algn="l"/>
                <a:tab pos="285750" algn="l"/>
              </a:tabLst>
            </a:pPr>
            <a:r>
              <a:rPr lang="en-US" sz="1800" dirty="0">
                <a:effectLst/>
                <a:latin typeface="Times New Roman" panose="02020603050405020304" pitchFamily="18" charset="0"/>
                <a:ea typeface="Times New Roman" panose="02020603050405020304" pitchFamily="18" charset="0"/>
              </a:rPr>
              <a:t>P = $800: Gain = ($800 – 850) × 6 × 50 = –$15,000</a:t>
            </a:r>
          </a:p>
          <a:p>
            <a:pPr marL="0" indent="0" algn="just">
              <a:lnSpc>
                <a:spcPct val="100000"/>
              </a:lnSpc>
              <a:spcBef>
                <a:spcPts val="0"/>
              </a:spcBef>
              <a:spcAft>
                <a:spcPts val="200"/>
              </a:spcAft>
              <a:buNone/>
            </a:pPr>
            <a:endParaRPr lang="en-US" sz="1800" dirty="0">
              <a:latin typeface="Cambria" panose="02040503050406030204" pitchFamily="18" charset="0"/>
            </a:endParaRP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84044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Q4 – Unit 3 </a:t>
            </a:r>
          </a:p>
        </p:txBody>
      </p:sp>
      <p:sp>
        <p:nvSpPr>
          <p:cNvPr id="5" name="Content Placeholder 2"/>
          <p:cNvSpPr txBox="1">
            <a:spLocks/>
          </p:cNvSpPr>
          <p:nvPr/>
        </p:nvSpPr>
        <p:spPr>
          <a:xfrm>
            <a:off x="372978" y="2754630"/>
            <a:ext cx="11514221" cy="36843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What is the yield to maturity of the bond? What is the current yield of the bond?</a:t>
            </a: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If you currently own 15 of the bonds, how much will you receive on the next coupon date?</a:t>
            </a:r>
            <a:endParaRPr lang="en-US" sz="1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1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16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8</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pic>
        <p:nvPicPr>
          <p:cNvPr id="9" name="Picture 8">
            <a:extLst>
              <a:ext uri="{FF2B5EF4-FFF2-40B4-BE49-F238E27FC236}">
                <a16:creationId xmlns:a16="http://schemas.microsoft.com/office/drawing/2014/main" id="{1ED140C9-C9BA-4EA7-9CB9-775A1B35B59C}"/>
              </a:ext>
            </a:extLst>
          </p:cNvPr>
          <p:cNvPicPr>
            <a:picLocks noChangeAspect="1"/>
          </p:cNvPicPr>
          <p:nvPr/>
        </p:nvPicPr>
        <p:blipFill>
          <a:blip r:embed="rId3"/>
          <a:stretch>
            <a:fillRect/>
          </a:stretch>
        </p:blipFill>
        <p:spPr>
          <a:xfrm>
            <a:off x="1601152" y="1496377"/>
            <a:ext cx="8829675" cy="1076325"/>
          </a:xfrm>
          <a:prstGeom prst="rect">
            <a:avLst/>
          </a:prstGeom>
        </p:spPr>
      </p:pic>
    </p:spTree>
    <p:extLst>
      <p:ext uri="{BB962C8B-B14F-4D97-AF65-F5344CB8AC3E}">
        <p14:creationId xmlns:p14="http://schemas.microsoft.com/office/powerpoint/2010/main" val="1007386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914400" algn="l"/>
                <a:tab pos="285750" algn="l"/>
              </a:tabLst>
            </a:pPr>
            <a:r>
              <a:rPr lang="en-US" sz="1800" dirty="0">
                <a:effectLst/>
                <a:latin typeface="Cambria" panose="02040503050406030204" pitchFamily="18" charset="0"/>
                <a:ea typeface="Cambria" panose="02040503050406030204" pitchFamily="18" charset="0"/>
              </a:rPr>
              <a:t>The YTM is given in the quote as 7.482%.</a:t>
            </a:r>
          </a:p>
          <a:p>
            <a:pPr marL="0" marR="0" indent="0">
              <a:spcBef>
                <a:spcPts val="0"/>
              </a:spcBef>
              <a:spcAft>
                <a:spcPts val="0"/>
              </a:spcAft>
              <a:buNone/>
              <a:tabLst>
                <a:tab pos="-914400" algn="l"/>
                <a:tab pos="285750" algn="l"/>
              </a:tabLst>
            </a:pPr>
            <a:r>
              <a:rPr lang="en-US" sz="1800" dirty="0">
                <a:effectLst/>
                <a:latin typeface="Cambria" panose="02040503050406030204" pitchFamily="18" charset="0"/>
                <a:ea typeface="Cambria" panose="02040503050406030204" pitchFamily="18" charset="0"/>
              </a:rPr>
              <a:t>Price = (93.231 / 100)$1,000 = $932.31</a:t>
            </a:r>
          </a:p>
          <a:p>
            <a:pPr marL="0" marR="0" indent="0">
              <a:spcBef>
                <a:spcPts val="0"/>
              </a:spcBef>
              <a:spcAft>
                <a:spcPts val="0"/>
              </a:spcAft>
              <a:buNone/>
              <a:tabLst>
                <a:tab pos="-914400" algn="l"/>
                <a:tab pos="285750" algn="l"/>
              </a:tabLst>
            </a:pPr>
            <a:r>
              <a:rPr lang="en-US" sz="1800" dirty="0">
                <a:effectLst/>
                <a:latin typeface="Cambria" panose="02040503050406030204" pitchFamily="18" charset="0"/>
                <a:ea typeface="Cambria" panose="02040503050406030204" pitchFamily="18" charset="0"/>
              </a:rPr>
              <a:t>Current yield = Annual coupon payment / Price = $68.50 / $932.31 = .07347, or 7.347%</a:t>
            </a:r>
          </a:p>
          <a:p>
            <a:pPr marL="0" marR="0" indent="0">
              <a:spcBef>
                <a:spcPts val="0"/>
              </a:spcBef>
              <a:spcAft>
                <a:spcPts val="0"/>
              </a:spcAft>
              <a:buNone/>
              <a:tabLst>
                <a:tab pos="-914400" algn="l"/>
                <a:tab pos="285750" algn="l"/>
              </a:tabLst>
            </a:pPr>
            <a:endParaRPr lang="en-US" sz="1800" dirty="0">
              <a:latin typeface="Cambria" panose="02040503050406030204" pitchFamily="18" charset="0"/>
              <a:ea typeface="Cambria" panose="02040503050406030204" pitchFamily="18" charset="0"/>
            </a:endParaRPr>
          </a:p>
          <a:p>
            <a:pPr marL="0" marR="0" indent="0">
              <a:spcBef>
                <a:spcPts val="0"/>
              </a:spcBef>
              <a:spcAft>
                <a:spcPts val="0"/>
              </a:spcAft>
              <a:buNone/>
              <a:tabLst>
                <a:tab pos="-914400" algn="l"/>
                <a:tab pos="285750" algn="l"/>
              </a:tabLst>
            </a:pPr>
            <a:endParaRPr lang="en-US" sz="1800" dirty="0">
              <a:effectLst/>
              <a:latin typeface="Cambria" panose="02040503050406030204" pitchFamily="18" charset="0"/>
              <a:ea typeface="Cambria" panose="02040503050406030204" pitchFamily="18" charset="0"/>
            </a:endParaRPr>
          </a:p>
          <a:p>
            <a:pPr marL="0" marR="0" indent="0">
              <a:spcBef>
                <a:spcPts val="0"/>
              </a:spcBef>
              <a:spcAft>
                <a:spcPts val="0"/>
              </a:spcAft>
              <a:buNone/>
              <a:tabLst>
                <a:tab pos="-914400" algn="l"/>
                <a:tab pos="285750" algn="l"/>
              </a:tabLst>
            </a:pPr>
            <a:r>
              <a:rPr lang="en-US" sz="1800" dirty="0">
                <a:effectLst/>
                <a:latin typeface="Cambria" panose="02040503050406030204" pitchFamily="18" charset="0"/>
                <a:ea typeface="Cambria" panose="02040503050406030204" pitchFamily="18" charset="0"/>
              </a:rPr>
              <a:t>Next payment = 15(.06850/2)($1,000) = $513.75</a:t>
            </a: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9</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1269715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23047</TotalTime>
  <Words>1098</Words>
  <Application>Microsoft Office PowerPoint</Application>
  <PresentationFormat>Widescreen</PresentationFormat>
  <Paragraphs>120</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zafer.yuksel</dc:creator>
  <cp:lastModifiedBy>zafer yuksel</cp:lastModifiedBy>
  <cp:revision>351</cp:revision>
  <cp:lastPrinted>2020-03-07T23:40:00Z</cp:lastPrinted>
  <dcterms:created xsi:type="dcterms:W3CDTF">2019-07-03T18:31:29Z</dcterms:created>
  <dcterms:modified xsi:type="dcterms:W3CDTF">2021-09-25T18:09:48Z</dcterms:modified>
</cp:coreProperties>
</file>