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10" r:id="rId3"/>
    <p:sldId id="311" r:id="rId4"/>
    <p:sldId id="312" r:id="rId5"/>
    <p:sldId id="313" r:id="rId6"/>
    <p:sldId id="315" r:id="rId7"/>
    <p:sldId id="316" r:id="rId8"/>
    <p:sldId id="317" r:id="rId9"/>
    <p:sldId id="318" r:id="rId10"/>
    <p:sldId id="319" r:id="rId11"/>
    <p:sldId id="320" r:id="rId12"/>
    <p:sldId id="303"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6" autoAdjust="0"/>
    <p:restoredTop sz="73143" autoAdjust="0"/>
  </p:normalViewPr>
  <p:slideViewPr>
    <p:cSldViewPr snapToGrid="0">
      <p:cViewPr>
        <p:scale>
          <a:sx n="100" d="100"/>
          <a:sy n="100" d="100"/>
        </p:scale>
        <p:origin x="102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2/9/2022</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Investors love earning a great rate of return and that's clear they don't like risk uncertainty. -The chance of losing a large portion of their money.</a:t>
            </a:r>
          </a:p>
          <a:p>
            <a:r>
              <a:rPr lang="en-US" dirty="0"/>
              <a:t>We said risk and return are the two most important dimensions in investment decision making. </a:t>
            </a:r>
          </a:p>
          <a:p>
            <a:r>
              <a:rPr lang="en-US" dirty="0"/>
              <a:t> </a:t>
            </a:r>
          </a:p>
          <a:p>
            <a:r>
              <a:rPr lang="en-US" dirty="0"/>
              <a:t>Therefore it is easy to understand why we must spend a good portion of time to learn how to measure and forecast a security risk.</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3689879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3094845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153036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619569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4064504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695980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2128672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2661434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1034177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359434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1716C04A-2E7E-44D6-BA7F-3EC9530E112A}"/>
              </a:ext>
            </a:extLst>
          </p:cNvPr>
          <p:cNvSpPr txBox="1"/>
          <p:nvPr/>
        </p:nvSpPr>
        <p:spPr>
          <a:xfrm>
            <a:off x="2250541" y="1882046"/>
            <a:ext cx="7690918" cy="1077218"/>
          </a:xfrm>
          <a:prstGeom prst="rect">
            <a:avLst/>
          </a:prstGeom>
          <a:noFill/>
        </p:spPr>
        <p:txBody>
          <a:bodyPr wrap="square" rtlCol="0">
            <a:spAutoFit/>
          </a:bodyPr>
          <a:lstStyle/>
          <a:p>
            <a:pPr algn="ctr"/>
            <a:r>
              <a:rPr lang="en-US" sz="3200" dirty="0">
                <a:solidFill>
                  <a:schemeClr val="bg1"/>
                </a:solidFill>
                <a:latin typeface="Cambria" panose="02040503050406030204" pitchFamily="18" charset="0"/>
              </a:rPr>
              <a:t> Exercises</a:t>
            </a:r>
          </a:p>
          <a:p>
            <a:pPr algn="ctr"/>
            <a:r>
              <a:rPr lang="en-US" sz="3200" dirty="0">
                <a:solidFill>
                  <a:schemeClr val="bg1"/>
                </a:solidFill>
                <a:latin typeface="Cambria" panose="02040503050406030204" pitchFamily="18" charset="0"/>
              </a:rPr>
              <a:t>Unit 4</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Cambria" panose="02040503050406030204" pitchFamily="18" charset="0"/>
                <a:ea typeface="Cambria" panose="02040503050406030204" pitchFamily="18" charset="0"/>
              </a:rPr>
              <a:t>An open-end mutual fund has the following stocks:</a:t>
            </a: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333333"/>
                </a:solidFill>
                <a:effectLst/>
                <a:latin typeface="Cambria" panose="02040503050406030204" pitchFamily="18" charset="0"/>
                <a:ea typeface="Cambria" panose="02040503050406030204" pitchFamily="18" charset="0"/>
              </a:rPr>
              <a:t>If there are 59,000 shares of the mutual fund, what is the NAV?</a:t>
            </a:r>
          </a:p>
          <a:p>
            <a:pPr marL="0" indent="0" algn="just">
              <a:lnSpc>
                <a:spcPct val="100000"/>
              </a:lnSpc>
              <a:spcBef>
                <a:spcPts val="0"/>
              </a:spcBef>
              <a:spcAft>
                <a:spcPts val="200"/>
              </a:spcAft>
              <a:buNone/>
            </a:pPr>
            <a:endParaRPr lang="en-US" sz="1600" dirty="0">
              <a:solidFill>
                <a:srgbClr val="333333"/>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1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graphicFrame>
        <p:nvGraphicFramePr>
          <p:cNvPr id="4" name="Table 8">
            <a:extLst>
              <a:ext uri="{FF2B5EF4-FFF2-40B4-BE49-F238E27FC236}">
                <a16:creationId xmlns:a16="http://schemas.microsoft.com/office/drawing/2014/main" id="{CF5685D0-EEFE-40FE-9FBB-31A299CA7A59}"/>
              </a:ext>
            </a:extLst>
          </p:cNvPr>
          <p:cNvGraphicFramePr>
            <a:graphicFrameLocks noGrp="1"/>
          </p:cNvGraphicFramePr>
          <p:nvPr>
            <p:extLst>
              <p:ext uri="{D42A27DB-BD31-4B8C-83A1-F6EECF244321}">
                <p14:modId xmlns:p14="http://schemas.microsoft.com/office/powerpoint/2010/main" val="1236513046"/>
              </p:ext>
            </p:extLst>
          </p:nvPr>
        </p:nvGraphicFramePr>
        <p:xfrm>
          <a:off x="2032000" y="1851526"/>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729828470"/>
                    </a:ext>
                  </a:extLst>
                </a:gridCol>
                <a:gridCol w="2709333">
                  <a:extLst>
                    <a:ext uri="{9D8B030D-6E8A-4147-A177-3AD203B41FA5}">
                      <a16:colId xmlns:a16="http://schemas.microsoft.com/office/drawing/2014/main" val="3197195398"/>
                    </a:ext>
                  </a:extLst>
                </a:gridCol>
                <a:gridCol w="2709333">
                  <a:extLst>
                    <a:ext uri="{9D8B030D-6E8A-4147-A177-3AD203B41FA5}">
                      <a16:colId xmlns:a16="http://schemas.microsoft.com/office/drawing/2014/main" val="3474274669"/>
                    </a:ext>
                  </a:extLst>
                </a:gridCol>
              </a:tblGrid>
              <a:tr h="370840">
                <a:tc>
                  <a:txBody>
                    <a:bodyPr/>
                    <a:lstStyle/>
                    <a:p>
                      <a:r>
                        <a:rPr lang="en-US" dirty="0"/>
                        <a:t>Stocks</a:t>
                      </a:r>
                    </a:p>
                  </a:txBody>
                  <a:tcPr/>
                </a:tc>
                <a:tc>
                  <a:txBody>
                    <a:bodyPr/>
                    <a:lstStyle/>
                    <a:p>
                      <a:r>
                        <a:rPr lang="en-US" dirty="0"/>
                        <a:t>Shares</a:t>
                      </a:r>
                    </a:p>
                  </a:txBody>
                  <a:tcPr/>
                </a:tc>
                <a:tc>
                  <a:txBody>
                    <a:bodyPr/>
                    <a:lstStyle/>
                    <a:p>
                      <a:r>
                        <a:rPr lang="en-US" dirty="0"/>
                        <a:t>Stock Price</a:t>
                      </a:r>
                    </a:p>
                  </a:txBody>
                  <a:tcPr/>
                </a:tc>
                <a:extLst>
                  <a:ext uri="{0D108BD9-81ED-4DB2-BD59-A6C34878D82A}">
                    <a16:rowId xmlns:a16="http://schemas.microsoft.com/office/drawing/2014/main" val="1765363444"/>
                  </a:ext>
                </a:extLst>
              </a:tr>
              <a:tr h="370840">
                <a:tc>
                  <a:txBody>
                    <a:bodyPr/>
                    <a:lstStyle/>
                    <a:p>
                      <a:r>
                        <a:rPr lang="en-US" dirty="0"/>
                        <a:t>A</a:t>
                      </a:r>
                    </a:p>
                  </a:txBody>
                  <a:tcPr/>
                </a:tc>
                <a:tc>
                  <a:txBody>
                    <a:bodyPr/>
                    <a:lstStyle/>
                    <a:p>
                      <a:r>
                        <a:rPr lang="en-US" dirty="0"/>
                        <a:t>10,500</a:t>
                      </a:r>
                    </a:p>
                  </a:txBody>
                  <a:tcPr/>
                </a:tc>
                <a:tc>
                  <a:txBody>
                    <a:bodyPr/>
                    <a:lstStyle/>
                    <a:p>
                      <a:r>
                        <a:rPr lang="en-US" dirty="0"/>
                        <a:t>$89</a:t>
                      </a:r>
                    </a:p>
                  </a:txBody>
                  <a:tcPr/>
                </a:tc>
                <a:extLst>
                  <a:ext uri="{0D108BD9-81ED-4DB2-BD59-A6C34878D82A}">
                    <a16:rowId xmlns:a16="http://schemas.microsoft.com/office/drawing/2014/main" val="2883701596"/>
                  </a:ext>
                </a:extLst>
              </a:tr>
              <a:tr h="370840">
                <a:tc>
                  <a:txBody>
                    <a:bodyPr/>
                    <a:lstStyle/>
                    <a:p>
                      <a:r>
                        <a:rPr lang="en-US" dirty="0"/>
                        <a:t>B</a:t>
                      </a:r>
                    </a:p>
                  </a:txBody>
                  <a:tcPr/>
                </a:tc>
                <a:tc>
                  <a:txBody>
                    <a:bodyPr/>
                    <a:lstStyle/>
                    <a:p>
                      <a:r>
                        <a:rPr lang="en-US" dirty="0"/>
                        <a:t>33,000</a:t>
                      </a:r>
                    </a:p>
                  </a:txBody>
                  <a:tcPr/>
                </a:tc>
                <a:tc>
                  <a:txBody>
                    <a:bodyPr/>
                    <a:lstStyle/>
                    <a:p>
                      <a:r>
                        <a:rPr lang="en-US" dirty="0"/>
                        <a:t>$18</a:t>
                      </a:r>
                    </a:p>
                  </a:txBody>
                  <a:tcPr/>
                </a:tc>
                <a:extLst>
                  <a:ext uri="{0D108BD9-81ED-4DB2-BD59-A6C34878D82A}">
                    <a16:rowId xmlns:a16="http://schemas.microsoft.com/office/drawing/2014/main" val="671393590"/>
                  </a:ext>
                </a:extLst>
              </a:tr>
              <a:tr h="370840">
                <a:tc>
                  <a:txBody>
                    <a:bodyPr/>
                    <a:lstStyle/>
                    <a:p>
                      <a:r>
                        <a:rPr lang="en-US" dirty="0"/>
                        <a:t>C</a:t>
                      </a:r>
                    </a:p>
                  </a:txBody>
                  <a:tcPr/>
                </a:tc>
                <a:tc>
                  <a:txBody>
                    <a:bodyPr/>
                    <a:lstStyle/>
                    <a:p>
                      <a:r>
                        <a:rPr lang="en-US" dirty="0"/>
                        <a:t>20,000</a:t>
                      </a:r>
                    </a:p>
                  </a:txBody>
                  <a:tcPr/>
                </a:tc>
                <a:tc>
                  <a:txBody>
                    <a:bodyPr/>
                    <a:lstStyle/>
                    <a:p>
                      <a:r>
                        <a:rPr lang="en-US" dirty="0"/>
                        <a:t>$71</a:t>
                      </a:r>
                    </a:p>
                  </a:txBody>
                  <a:tcPr/>
                </a:tc>
                <a:extLst>
                  <a:ext uri="{0D108BD9-81ED-4DB2-BD59-A6C34878D82A}">
                    <a16:rowId xmlns:a16="http://schemas.microsoft.com/office/drawing/2014/main" val="1361803085"/>
                  </a:ext>
                </a:extLst>
              </a:tr>
              <a:tr h="370840">
                <a:tc>
                  <a:txBody>
                    <a:bodyPr/>
                    <a:lstStyle/>
                    <a:p>
                      <a:r>
                        <a:rPr lang="en-US" dirty="0"/>
                        <a:t>D</a:t>
                      </a:r>
                    </a:p>
                  </a:txBody>
                  <a:tcPr/>
                </a:tc>
                <a:tc>
                  <a:txBody>
                    <a:bodyPr/>
                    <a:lstStyle/>
                    <a:p>
                      <a:r>
                        <a:rPr lang="en-US" dirty="0"/>
                        <a:t>65,000</a:t>
                      </a:r>
                    </a:p>
                  </a:txBody>
                  <a:tcPr/>
                </a:tc>
                <a:tc>
                  <a:txBody>
                    <a:bodyPr/>
                    <a:lstStyle/>
                    <a:p>
                      <a:r>
                        <a:rPr lang="en-US" dirty="0"/>
                        <a:t>$15</a:t>
                      </a:r>
                    </a:p>
                  </a:txBody>
                  <a:tcPr/>
                </a:tc>
                <a:extLst>
                  <a:ext uri="{0D108BD9-81ED-4DB2-BD59-A6C34878D82A}">
                    <a16:rowId xmlns:a16="http://schemas.microsoft.com/office/drawing/2014/main" val="796953271"/>
                  </a:ext>
                </a:extLst>
              </a:tr>
            </a:tbl>
          </a:graphicData>
        </a:graphic>
      </p:graphicFrame>
    </p:spTree>
    <p:extLst>
      <p:ext uri="{BB962C8B-B14F-4D97-AF65-F5344CB8AC3E}">
        <p14:creationId xmlns:p14="http://schemas.microsoft.com/office/powerpoint/2010/main" val="1861501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2000" b="0" i="0" dirty="0">
                <a:solidFill>
                  <a:srgbClr val="333333"/>
                </a:solidFill>
                <a:effectLst/>
                <a:latin typeface="Cambria" panose="02040503050406030204" pitchFamily="18" charset="0"/>
                <a:ea typeface="Cambria" panose="02040503050406030204" pitchFamily="18" charset="0"/>
              </a:rPr>
              <a:t>Total assets = (10,500 × $89) + (33,000 × $18) + (20,000 × $71) + (65,000 × $15) = $3,923,500</a:t>
            </a:r>
          </a:p>
          <a:p>
            <a:pPr algn="l"/>
            <a:r>
              <a:rPr lang="en-US" sz="2000" b="0" i="0" dirty="0">
                <a:solidFill>
                  <a:srgbClr val="333333"/>
                </a:solidFill>
                <a:effectLst/>
                <a:latin typeface="Cambria" panose="02040503050406030204" pitchFamily="18" charset="0"/>
                <a:ea typeface="Cambria" panose="02040503050406030204" pitchFamily="18" charset="0"/>
              </a:rPr>
              <a:t> </a:t>
            </a:r>
          </a:p>
          <a:p>
            <a:pPr algn="l"/>
            <a:r>
              <a:rPr lang="en-US" sz="2000" b="0" i="0" dirty="0">
                <a:solidFill>
                  <a:srgbClr val="333333"/>
                </a:solidFill>
                <a:effectLst/>
                <a:latin typeface="Cambria" panose="02040503050406030204" pitchFamily="18" charset="0"/>
                <a:ea typeface="Cambria" panose="02040503050406030204" pitchFamily="18" charset="0"/>
              </a:rPr>
              <a:t>NAV = $3,923,500 / 59,000 = $66.50</a:t>
            </a: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4</a:t>
            </a:r>
          </a:p>
        </p:txBody>
      </p:sp>
    </p:spTree>
    <p:extLst>
      <p:ext uri="{BB962C8B-B14F-4D97-AF65-F5344CB8AC3E}">
        <p14:creationId xmlns:p14="http://schemas.microsoft.com/office/powerpoint/2010/main" val="243521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12</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Q1</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b="0" i="0" dirty="0">
                <a:solidFill>
                  <a:srgbClr val="000000"/>
                </a:solidFill>
                <a:effectLst/>
                <a:latin typeface="Cambria" panose="02040503050406030204" pitchFamily="18" charset="0"/>
                <a:ea typeface="Cambria" panose="02040503050406030204" pitchFamily="18" charset="0"/>
              </a:rPr>
              <a:t>You invested $10,000 in a mutual fund at the beginning of the year when the NAV was $32.24. At the end of the year, the fund paid $.24 in short-term distributions and $.41 in long-term distributions. If the NAV of the fund at the end of the year was $35.23, what was your return for the year?</a:t>
            </a: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4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4</a:t>
            </a:r>
          </a:p>
        </p:txBody>
      </p:sp>
    </p:spTree>
    <p:extLst>
      <p:ext uri="{BB962C8B-B14F-4D97-AF65-F5344CB8AC3E}">
        <p14:creationId xmlns:p14="http://schemas.microsoft.com/office/powerpoint/2010/main" val="210339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dirty="0">
                <a:effectLst/>
                <a:latin typeface="Cambria" panose="02040503050406030204" pitchFamily="18" charset="0"/>
                <a:ea typeface="Cambria" panose="02040503050406030204" pitchFamily="18" charset="0"/>
              </a:rPr>
              <a:t>($35.23 – 32.24 + .24 + .41)/$32.24 = .1129, or 11.29%</a:t>
            </a:r>
            <a:endParaRPr lang="en-US" sz="1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017372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Q2  </a:t>
            </a:r>
          </a:p>
        </p:txBody>
      </p:sp>
      <p:sp>
        <p:nvSpPr>
          <p:cNvPr id="5" name="Content Placeholder 2"/>
          <p:cNvSpPr txBox="1">
            <a:spLocks/>
          </p:cNvSpPr>
          <p:nvPr/>
        </p:nvSpPr>
        <p:spPr>
          <a:xfrm>
            <a:off x="338889" y="96978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You purchased 2,000 shares in the New Pacific Growth Fund on January 2, 2019, at an offering price of $47.10 per share. </a:t>
            </a:r>
          </a:p>
          <a:p>
            <a:pPr marL="0" indent="0" algn="just">
              <a:lnSpc>
                <a:spcPct val="100000"/>
              </a:lnSpc>
              <a:spcBef>
                <a:spcPts val="0"/>
              </a:spcBef>
              <a:spcAft>
                <a:spcPts val="200"/>
              </a:spcAft>
              <a:buNone/>
            </a:pPr>
            <a:endParaRPr lang="en-US" sz="1600" b="0" i="0" dirty="0">
              <a:solidFill>
                <a:srgbClr val="000000"/>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The front-end load for this fund is 5 percent, and the back-end load for redemptions within one year is 2 percent. </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The underlying assets in this mutual fund appreciate (including reinvested dividends) by 8 percent during 2019, and you sell back your shares at the end of the year. </a:t>
            </a:r>
          </a:p>
          <a:p>
            <a:pPr marL="0" indent="0" algn="just">
              <a:lnSpc>
                <a:spcPct val="100000"/>
              </a:lnSpc>
              <a:spcBef>
                <a:spcPts val="0"/>
              </a:spcBef>
              <a:spcAft>
                <a:spcPts val="200"/>
              </a:spcAft>
              <a:buNone/>
            </a:pPr>
            <a:endParaRPr lang="en-US" sz="16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If the operating expense ratio for the New Pacific Growth Fund is 1.95 percent, what is your total return from this investment? (</a:t>
            </a:r>
            <a:r>
              <a:rPr lang="en-US" sz="1600" b="0" i="1" dirty="0">
                <a:solidFill>
                  <a:srgbClr val="000000"/>
                </a:solidFill>
                <a:effectLst/>
                <a:latin typeface="Cambria" panose="02040503050406030204" pitchFamily="18" charset="0"/>
                <a:ea typeface="Cambria" panose="02040503050406030204" pitchFamily="18" charset="0"/>
              </a:rPr>
              <a:t>Assume that the operating expense is netted against the fund’s return.</a:t>
            </a:r>
            <a:r>
              <a:rPr lang="en-US" sz="1600" b="0" i="0" dirty="0">
                <a:solidFill>
                  <a:srgbClr val="000000"/>
                </a:solidFill>
                <a:effectLst/>
                <a:latin typeface="Cambria" panose="02040503050406030204" pitchFamily="18" charset="0"/>
                <a:ea typeface="Cambria" panose="02040503050406030204" pitchFamily="18" charset="0"/>
              </a:rPr>
              <a:t>) What do you conclude about the impact of fees in evaluating mutual fund performance?</a:t>
            </a: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4</a:t>
            </a:r>
          </a:p>
        </p:txBody>
      </p:sp>
    </p:spTree>
    <p:extLst>
      <p:ext uri="{BB962C8B-B14F-4D97-AF65-F5344CB8AC3E}">
        <p14:creationId xmlns:p14="http://schemas.microsoft.com/office/powerpoint/2010/main" val="117774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Initial NAV = $47.10(1 – .05) = $44.75</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Final NAV = $44.75[1 + (.08 – .0195)] = $47.45</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Sale proceeds per share = $47.45(1 – .02) = $46.50 ($46.51 if initial NAV rounded)</a:t>
            </a: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Total return = ($46.50 – 47.10)/$47.10 = –.0127, or –1.27% (–1.26% with initial NAV rounded)</a:t>
            </a:r>
          </a:p>
          <a:p>
            <a:pPr marL="0" marR="0" indent="0">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You lost –1.27% even though the fund’s investments grew by 8%! The various fees and loads sharply reduced your return.</a:t>
            </a:r>
          </a:p>
          <a:p>
            <a:pPr marL="0" marR="0" indent="0">
              <a:spcBef>
                <a:spcPts val="0"/>
              </a:spcBef>
              <a:spcAft>
                <a:spcPts val="0"/>
              </a:spcAft>
              <a:buNone/>
              <a:tabLst>
                <a:tab pos="228600" algn="l"/>
              </a:tabLst>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365777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Q3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000000"/>
                </a:solidFill>
                <a:effectLst/>
                <a:latin typeface="Cambria" panose="02040503050406030204" pitchFamily="18" charset="0"/>
                <a:ea typeface="Cambria" panose="02040503050406030204" pitchFamily="18" charset="0"/>
              </a:rPr>
              <a:t>Suppose you just inherited $25,000 from your Aunt Louise. You have decided to invest in an S&amp;P index fund, but you haven’t decided yet whether to use an ETF or a mutual fund. Suppose the ETF has an annual expense ratio of .09 percent, while the mutual fund charges .21 percent. The mutual fund has no load, but the ETF purchase would carry a $25 commission. Assuming this is a long-term holding and you are not concerned about being able to margin or short sell, which is the better approach?</a:t>
            </a: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2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222141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The cost of the ETF is ($25,000 × .0009) + $25 = $47.50</a:t>
            </a:r>
          </a:p>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The cost of the mutual fund is $25,000 × .0021 = $52.50</a:t>
            </a:r>
          </a:p>
          <a:p>
            <a:pPr marL="0" marR="0" indent="0" algn="just">
              <a:spcBef>
                <a:spcPts val="0"/>
              </a:spcBef>
              <a:spcAft>
                <a:spcPts val="0"/>
              </a:spcAft>
              <a:buNone/>
              <a:tabLst>
                <a:tab pos="228600" algn="l"/>
              </a:tabLst>
            </a:pPr>
            <a:endParaRPr lang="en-US" sz="1800" dirty="0">
              <a:latin typeface="Cambria" panose="02040503050406030204" pitchFamily="18" charset="0"/>
              <a:ea typeface="Cambria" panose="02040503050406030204" pitchFamily="18" charset="0"/>
            </a:endParaRPr>
          </a:p>
          <a:p>
            <a:pPr marL="0" marR="0" indent="0" algn="just">
              <a:spcBef>
                <a:spcPts val="0"/>
              </a:spcBef>
              <a:spcAft>
                <a:spcPts val="0"/>
              </a:spcAft>
              <a:buNone/>
              <a:tabLst>
                <a:tab pos="228600" algn="l"/>
              </a:tabLst>
            </a:pPr>
            <a:endParaRPr lang="en-US" sz="1800" dirty="0">
              <a:effectLst/>
              <a:latin typeface="Cambria" panose="02040503050406030204" pitchFamily="18" charset="0"/>
              <a:ea typeface="Cambria" panose="02040503050406030204" pitchFamily="18" charset="0"/>
            </a:endParaRPr>
          </a:p>
          <a:p>
            <a:pPr marL="0" marR="0" indent="0" algn="just">
              <a:spcBef>
                <a:spcPts val="0"/>
              </a:spcBef>
              <a:spcAft>
                <a:spcPts val="0"/>
              </a:spcAft>
              <a:buNone/>
              <a:tabLst>
                <a:tab pos="228600" algn="l"/>
              </a:tabLst>
            </a:pPr>
            <a:r>
              <a:rPr lang="en-US" sz="1800" dirty="0">
                <a:effectLst/>
                <a:latin typeface="Cambria" panose="02040503050406030204" pitchFamily="18" charset="0"/>
                <a:ea typeface="Cambria" panose="02040503050406030204" pitchFamily="18" charset="0"/>
              </a:rPr>
              <a:t>Thus, the ETF is the better choice based on fees.</a:t>
            </a:r>
          </a:p>
          <a:p>
            <a:pPr lvl="1"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4</a:t>
            </a:r>
          </a:p>
        </p:txBody>
      </p:sp>
    </p:spTree>
    <p:extLst>
      <p:ext uri="{BB962C8B-B14F-4D97-AF65-F5344CB8AC3E}">
        <p14:creationId xmlns:p14="http://schemas.microsoft.com/office/powerpoint/2010/main" val="4233558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Q4</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2000" b="0" i="0" dirty="0">
                <a:solidFill>
                  <a:srgbClr val="333333"/>
                </a:solidFill>
                <a:effectLst/>
                <a:latin typeface="Cambria" panose="02040503050406030204" pitchFamily="18" charset="0"/>
                <a:ea typeface="Cambria" panose="02040503050406030204" pitchFamily="18" charset="0"/>
              </a:rPr>
              <a:t>The Emerging Growth and Equity Fund is a “low-load” fund. The current offer price quotation for this mutual fund is $14.55, and the front-end load is 1.9 percent.</a:t>
            </a:r>
          </a:p>
          <a:p>
            <a:pPr marL="342900" indent="-342900" algn="just">
              <a:lnSpc>
                <a:spcPct val="100000"/>
              </a:lnSpc>
              <a:spcBef>
                <a:spcPts val="0"/>
              </a:spcBef>
              <a:spcAft>
                <a:spcPts val="200"/>
              </a:spcAft>
              <a:buAutoNum type="alphaLcParenR"/>
            </a:pPr>
            <a:r>
              <a:rPr lang="en-US" sz="2000" dirty="0">
                <a:solidFill>
                  <a:srgbClr val="333333"/>
                </a:solidFill>
                <a:latin typeface="Cambria" panose="02040503050406030204" pitchFamily="18" charset="0"/>
                <a:ea typeface="Cambria" panose="02040503050406030204" pitchFamily="18" charset="0"/>
              </a:rPr>
              <a:t>What is the NAV?</a:t>
            </a:r>
          </a:p>
          <a:p>
            <a:pPr marL="342900" indent="-342900" algn="just">
              <a:lnSpc>
                <a:spcPct val="100000"/>
              </a:lnSpc>
              <a:spcBef>
                <a:spcPts val="0"/>
              </a:spcBef>
              <a:spcAft>
                <a:spcPts val="200"/>
              </a:spcAft>
              <a:buAutoNum type="alphaLcParenR"/>
            </a:pPr>
            <a:r>
              <a:rPr lang="en-US" sz="2000" dirty="0">
                <a:solidFill>
                  <a:srgbClr val="333333"/>
                </a:solidFill>
                <a:latin typeface="Cambria" panose="02040503050406030204" pitchFamily="18" charset="0"/>
                <a:ea typeface="Cambria" panose="02040503050406030204" pitchFamily="18" charset="0"/>
              </a:rPr>
              <a:t>If there are 16.4 million shares outstanding, what is the current market value of assets owned by the fund? </a:t>
            </a:r>
            <a:endParaRPr lang="en-US" sz="54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36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3 &amp; 4</a:t>
            </a:r>
          </a:p>
        </p:txBody>
      </p:sp>
    </p:spTree>
    <p:extLst>
      <p:ext uri="{BB962C8B-B14F-4D97-AF65-F5344CB8AC3E}">
        <p14:creationId xmlns:p14="http://schemas.microsoft.com/office/powerpoint/2010/main" val="3316584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indent="0" algn="just">
              <a:spcBef>
                <a:spcPts val="0"/>
              </a:spcBef>
              <a:spcAft>
                <a:spcPts val="0"/>
              </a:spcAft>
              <a:buNone/>
              <a:tabLst>
                <a:tab pos="228600" algn="l"/>
              </a:tabLst>
            </a:pPr>
            <a:r>
              <a:rPr lang="en-US" sz="2000" b="0" i="0" dirty="0">
                <a:solidFill>
                  <a:srgbClr val="333333"/>
                </a:solidFill>
                <a:effectLst/>
                <a:latin typeface="Cambria" panose="02040503050406030204" pitchFamily="18" charset="0"/>
                <a:ea typeface="Cambria" panose="02040503050406030204" pitchFamily="18" charset="0"/>
              </a:rPr>
              <a:t>NAV = $14.55(1 − .0190) = $14.27</a:t>
            </a:r>
          </a:p>
          <a:p>
            <a:pPr marL="0" marR="0" indent="0" algn="just">
              <a:spcBef>
                <a:spcPts val="0"/>
              </a:spcBef>
              <a:spcAft>
                <a:spcPts val="0"/>
              </a:spcAft>
              <a:buNone/>
              <a:tabLst>
                <a:tab pos="228600" algn="l"/>
              </a:tabLst>
            </a:pPr>
            <a:endParaRPr lang="en-US" sz="2000" dirty="0">
              <a:solidFill>
                <a:srgbClr val="333333"/>
              </a:solidFill>
              <a:latin typeface="Cambria" panose="02040503050406030204" pitchFamily="18" charset="0"/>
              <a:ea typeface="Cambria" panose="02040503050406030204" pitchFamily="18" charset="0"/>
            </a:endParaRPr>
          </a:p>
          <a:p>
            <a:pPr marL="0" marR="0" indent="0" algn="just">
              <a:spcBef>
                <a:spcPts val="0"/>
              </a:spcBef>
              <a:spcAft>
                <a:spcPts val="0"/>
              </a:spcAft>
              <a:buNone/>
              <a:tabLst>
                <a:tab pos="228600" algn="l"/>
              </a:tabLst>
            </a:pPr>
            <a:r>
              <a:rPr lang="en-US" sz="2000" b="0" i="0" dirty="0">
                <a:solidFill>
                  <a:srgbClr val="333333"/>
                </a:solidFill>
                <a:effectLst/>
                <a:latin typeface="Cambria" panose="02040503050406030204" pitchFamily="18" charset="0"/>
                <a:ea typeface="Cambria" panose="02040503050406030204" pitchFamily="18" charset="0"/>
              </a:rPr>
              <a:t>Market value of assets = $14.27(16,400,000) = $234,086,220</a:t>
            </a:r>
            <a:endParaRPr lang="en-US" sz="20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4</a:t>
            </a:r>
          </a:p>
        </p:txBody>
      </p:sp>
    </p:spTree>
    <p:extLst>
      <p:ext uri="{BB962C8B-B14F-4D97-AF65-F5344CB8AC3E}">
        <p14:creationId xmlns:p14="http://schemas.microsoft.com/office/powerpoint/2010/main" val="1617863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23057</TotalTime>
  <Words>796</Words>
  <Application>Microsoft Office PowerPoint</Application>
  <PresentationFormat>Widescreen</PresentationFormat>
  <Paragraphs>110</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zafer yuksel</cp:lastModifiedBy>
  <cp:revision>353</cp:revision>
  <cp:lastPrinted>2020-03-07T23:40:00Z</cp:lastPrinted>
  <dcterms:created xsi:type="dcterms:W3CDTF">2019-07-03T18:31:29Z</dcterms:created>
  <dcterms:modified xsi:type="dcterms:W3CDTF">2022-02-10T02:09:42Z</dcterms:modified>
</cp:coreProperties>
</file>