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0"/>
  </p:notesMasterIdLst>
  <p:sldIdLst>
    <p:sldId id="256" r:id="rId2"/>
    <p:sldId id="314" r:id="rId3"/>
    <p:sldId id="315" r:id="rId4"/>
    <p:sldId id="316" r:id="rId5"/>
    <p:sldId id="317" r:id="rId6"/>
    <p:sldId id="318" r:id="rId7"/>
    <p:sldId id="319" r:id="rId8"/>
    <p:sldId id="320" r:id="rId9"/>
    <p:sldId id="321" r:id="rId10"/>
    <p:sldId id="322" r:id="rId11"/>
    <p:sldId id="323" r:id="rId12"/>
    <p:sldId id="324" r:id="rId13"/>
    <p:sldId id="325" r:id="rId14"/>
    <p:sldId id="326" r:id="rId15"/>
    <p:sldId id="327" r:id="rId16"/>
    <p:sldId id="328" r:id="rId17"/>
    <p:sldId id="329" r:id="rId18"/>
    <p:sldId id="303" r:id="rId19"/>
  </p:sldIdLst>
  <p:sldSz cx="12192000" cy="6858000"/>
  <p:notesSz cx="6954838"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476" autoAdjust="0"/>
    <p:restoredTop sz="73143" autoAdjust="0"/>
  </p:normalViewPr>
  <p:slideViewPr>
    <p:cSldViewPr snapToGrid="0">
      <p:cViewPr varScale="1">
        <p:scale>
          <a:sx n="77" d="100"/>
          <a:sy n="77" d="100"/>
        </p:scale>
        <p:origin x="126" y="23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3763" cy="467072"/>
          </a:xfrm>
          <a:prstGeom prst="rect">
            <a:avLst/>
          </a:prstGeom>
        </p:spPr>
        <p:txBody>
          <a:bodyPr vert="horz" lIns="92930" tIns="46465" rIns="92930" bIns="46465" rtlCol="0"/>
          <a:lstStyle>
            <a:lvl1pPr algn="l">
              <a:defRPr sz="1200"/>
            </a:lvl1pPr>
          </a:lstStyle>
          <a:p>
            <a:endParaRPr lang="en-US"/>
          </a:p>
        </p:txBody>
      </p:sp>
      <p:sp>
        <p:nvSpPr>
          <p:cNvPr id="3" name="Date Placeholder 2"/>
          <p:cNvSpPr>
            <a:spLocks noGrp="1"/>
          </p:cNvSpPr>
          <p:nvPr>
            <p:ph type="dt" idx="1"/>
          </p:nvPr>
        </p:nvSpPr>
        <p:spPr>
          <a:xfrm>
            <a:off x="3939466" y="0"/>
            <a:ext cx="3013763" cy="467072"/>
          </a:xfrm>
          <a:prstGeom prst="rect">
            <a:avLst/>
          </a:prstGeom>
        </p:spPr>
        <p:txBody>
          <a:bodyPr vert="horz" lIns="92930" tIns="46465" rIns="92930" bIns="46465" rtlCol="0"/>
          <a:lstStyle>
            <a:lvl1pPr algn="r">
              <a:defRPr sz="1200"/>
            </a:lvl1pPr>
          </a:lstStyle>
          <a:p>
            <a:fld id="{69520EC1-6369-4CF9-B06D-960C7CC98AA9}" type="datetimeFigureOut">
              <a:rPr lang="en-US" smtClean="0"/>
              <a:t>9/30/2021</a:t>
            </a:fld>
            <a:endParaRPr lang="en-US"/>
          </a:p>
        </p:txBody>
      </p:sp>
      <p:sp>
        <p:nvSpPr>
          <p:cNvPr id="4" name="Slide Image Placeholder 3"/>
          <p:cNvSpPr>
            <a:spLocks noGrp="1" noRot="1" noChangeAspect="1"/>
          </p:cNvSpPr>
          <p:nvPr>
            <p:ph type="sldImg" idx="2"/>
          </p:nvPr>
        </p:nvSpPr>
        <p:spPr>
          <a:xfrm>
            <a:off x="685800" y="1163638"/>
            <a:ext cx="5583238" cy="3141662"/>
          </a:xfrm>
          <a:prstGeom prst="rect">
            <a:avLst/>
          </a:prstGeom>
          <a:noFill/>
          <a:ln w="12700">
            <a:solidFill>
              <a:prstClr val="black"/>
            </a:solidFill>
          </a:ln>
        </p:spPr>
        <p:txBody>
          <a:bodyPr vert="horz" lIns="92930" tIns="46465" rIns="92930" bIns="46465" rtlCol="0" anchor="ctr"/>
          <a:lstStyle/>
          <a:p>
            <a:endParaRPr lang="en-US"/>
          </a:p>
        </p:txBody>
      </p:sp>
      <p:sp>
        <p:nvSpPr>
          <p:cNvPr id="5" name="Notes Placeholder 4"/>
          <p:cNvSpPr>
            <a:spLocks noGrp="1"/>
          </p:cNvSpPr>
          <p:nvPr>
            <p:ph type="body" sz="quarter" idx="3"/>
          </p:nvPr>
        </p:nvSpPr>
        <p:spPr>
          <a:xfrm>
            <a:off x="695484" y="4480004"/>
            <a:ext cx="5563870" cy="3665458"/>
          </a:xfrm>
          <a:prstGeom prst="rect">
            <a:avLst/>
          </a:prstGeom>
        </p:spPr>
        <p:txBody>
          <a:bodyPr vert="horz" lIns="92930" tIns="46465" rIns="92930" bIns="46465"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030"/>
            <a:ext cx="3013763" cy="467071"/>
          </a:xfrm>
          <a:prstGeom prst="rect">
            <a:avLst/>
          </a:prstGeom>
        </p:spPr>
        <p:txBody>
          <a:bodyPr vert="horz" lIns="92930" tIns="46465" rIns="92930" bIns="46465" rtlCol="0" anchor="b"/>
          <a:lstStyle>
            <a:lvl1pPr algn="l">
              <a:defRPr sz="1200"/>
            </a:lvl1pPr>
          </a:lstStyle>
          <a:p>
            <a:endParaRPr lang="en-US"/>
          </a:p>
        </p:txBody>
      </p:sp>
      <p:sp>
        <p:nvSpPr>
          <p:cNvPr id="7" name="Slide Number Placeholder 6"/>
          <p:cNvSpPr>
            <a:spLocks noGrp="1"/>
          </p:cNvSpPr>
          <p:nvPr>
            <p:ph type="sldNum" sz="quarter" idx="5"/>
          </p:nvPr>
        </p:nvSpPr>
        <p:spPr>
          <a:xfrm>
            <a:off x="3939466" y="8842030"/>
            <a:ext cx="3013763" cy="467071"/>
          </a:xfrm>
          <a:prstGeom prst="rect">
            <a:avLst/>
          </a:prstGeom>
        </p:spPr>
        <p:txBody>
          <a:bodyPr vert="horz" lIns="92930" tIns="46465" rIns="92930" bIns="46465" rtlCol="0" anchor="b"/>
          <a:lstStyle>
            <a:lvl1pPr algn="r">
              <a:defRPr sz="1200"/>
            </a:lvl1pPr>
          </a:lstStyle>
          <a:p>
            <a:fld id="{4AA9DFE9-C8D9-4975-812C-10C1F6574775}" type="slidenum">
              <a:rPr lang="en-US" smtClean="0"/>
              <a:t>‹#›</a:t>
            </a:fld>
            <a:endParaRPr lang="en-US"/>
          </a:p>
        </p:txBody>
      </p:sp>
    </p:spTree>
    <p:extLst>
      <p:ext uri="{BB962C8B-B14F-4D97-AF65-F5344CB8AC3E}">
        <p14:creationId xmlns:p14="http://schemas.microsoft.com/office/powerpoint/2010/main" val="18727898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Investors love earning a great rate of return and that's clear they don't like risk uncertainty. -The chance of losing a large portion of their money.</a:t>
            </a:r>
          </a:p>
          <a:p>
            <a:r>
              <a:rPr lang="en-US" dirty="0"/>
              <a:t>We said risk and return are the two most important dimensions in investment decision making. </a:t>
            </a:r>
          </a:p>
          <a:p>
            <a:r>
              <a:rPr lang="en-US" dirty="0"/>
              <a:t> </a:t>
            </a:r>
          </a:p>
          <a:p>
            <a:r>
              <a:rPr lang="en-US" dirty="0"/>
              <a:t>Therefore it is easy to understand why we must spend a good portion of time to learn how to measure and forecast a security risk.</a:t>
            </a:r>
          </a:p>
          <a:p>
            <a:endParaRPr lang="en-US" dirty="0"/>
          </a:p>
        </p:txBody>
      </p:sp>
      <p:sp>
        <p:nvSpPr>
          <p:cNvPr id="4" name="Slide Number Placeholder 3"/>
          <p:cNvSpPr>
            <a:spLocks noGrp="1"/>
          </p:cNvSpPr>
          <p:nvPr>
            <p:ph type="sldNum" sz="quarter" idx="10"/>
          </p:nvPr>
        </p:nvSpPr>
        <p:spPr/>
        <p:txBody>
          <a:bodyPr/>
          <a:lstStyle/>
          <a:p>
            <a:fld id="{4AA9DFE9-C8D9-4975-812C-10C1F6574775}" type="slidenum">
              <a:rPr lang="en-US" smtClean="0"/>
              <a:t>1</a:t>
            </a:fld>
            <a:endParaRPr lang="en-US"/>
          </a:p>
        </p:txBody>
      </p:sp>
    </p:spTree>
    <p:extLst>
      <p:ext uri="{BB962C8B-B14F-4D97-AF65-F5344CB8AC3E}">
        <p14:creationId xmlns:p14="http://schemas.microsoft.com/office/powerpoint/2010/main" val="414460621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AA9DFE9-C8D9-4975-812C-10C1F6574775}" type="slidenum">
              <a:rPr lang="en-US" smtClean="0"/>
              <a:t>10</a:t>
            </a:fld>
            <a:endParaRPr lang="en-US"/>
          </a:p>
        </p:txBody>
      </p:sp>
    </p:spTree>
    <p:extLst>
      <p:ext uri="{BB962C8B-B14F-4D97-AF65-F5344CB8AC3E}">
        <p14:creationId xmlns:p14="http://schemas.microsoft.com/office/powerpoint/2010/main" val="382869401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AA9DFE9-C8D9-4975-812C-10C1F6574775}" type="slidenum">
              <a:rPr lang="en-US" smtClean="0"/>
              <a:t>11</a:t>
            </a:fld>
            <a:endParaRPr lang="en-US"/>
          </a:p>
        </p:txBody>
      </p:sp>
    </p:spTree>
    <p:extLst>
      <p:ext uri="{BB962C8B-B14F-4D97-AF65-F5344CB8AC3E}">
        <p14:creationId xmlns:p14="http://schemas.microsoft.com/office/powerpoint/2010/main" val="5445298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AA9DFE9-C8D9-4975-812C-10C1F6574775}" type="slidenum">
              <a:rPr lang="en-US" smtClean="0"/>
              <a:t>12</a:t>
            </a:fld>
            <a:endParaRPr lang="en-US"/>
          </a:p>
        </p:txBody>
      </p:sp>
    </p:spTree>
    <p:extLst>
      <p:ext uri="{BB962C8B-B14F-4D97-AF65-F5344CB8AC3E}">
        <p14:creationId xmlns:p14="http://schemas.microsoft.com/office/powerpoint/2010/main" val="383561467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AA9DFE9-C8D9-4975-812C-10C1F6574775}" type="slidenum">
              <a:rPr lang="en-US" smtClean="0"/>
              <a:t>13</a:t>
            </a:fld>
            <a:endParaRPr lang="en-US"/>
          </a:p>
        </p:txBody>
      </p:sp>
    </p:spTree>
    <p:extLst>
      <p:ext uri="{BB962C8B-B14F-4D97-AF65-F5344CB8AC3E}">
        <p14:creationId xmlns:p14="http://schemas.microsoft.com/office/powerpoint/2010/main" val="324382425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AA9DFE9-C8D9-4975-812C-10C1F6574775}" type="slidenum">
              <a:rPr lang="en-US" smtClean="0"/>
              <a:t>14</a:t>
            </a:fld>
            <a:endParaRPr lang="en-US"/>
          </a:p>
        </p:txBody>
      </p:sp>
    </p:spTree>
    <p:extLst>
      <p:ext uri="{BB962C8B-B14F-4D97-AF65-F5344CB8AC3E}">
        <p14:creationId xmlns:p14="http://schemas.microsoft.com/office/powerpoint/2010/main" val="4889535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AA9DFE9-C8D9-4975-812C-10C1F6574775}" type="slidenum">
              <a:rPr lang="en-US" smtClean="0"/>
              <a:t>15</a:t>
            </a:fld>
            <a:endParaRPr lang="en-US"/>
          </a:p>
        </p:txBody>
      </p:sp>
    </p:spTree>
    <p:extLst>
      <p:ext uri="{BB962C8B-B14F-4D97-AF65-F5344CB8AC3E}">
        <p14:creationId xmlns:p14="http://schemas.microsoft.com/office/powerpoint/2010/main" val="165245805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AA9DFE9-C8D9-4975-812C-10C1F6574775}" type="slidenum">
              <a:rPr lang="en-US" smtClean="0"/>
              <a:t>16</a:t>
            </a:fld>
            <a:endParaRPr lang="en-US"/>
          </a:p>
        </p:txBody>
      </p:sp>
    </p:spTree>
    <p:extLst>
      <p:ext uri="{BB962C8B-B14F-4D97-AF65-F5344CB8AC3E}">
        <p14:creationId xmlns:p14="http://schemas.microsoft.com/office/powerpoint/2010/main" val="326070815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AA9DFE9-C8D9-4975-812C-10C1F6574775}" type="slidenum">
              <a:rPr lang="en-US" smtClean="0"/>
              <a:t>17</a:t>
            </a:fld>
            <a:endParaRPr lang="en-US"/>
          </a:p>
        </p:txBody>
      </p:sp>
    </p:spTree>
    <p:extLst>
      <p:ext uri="{BB962C8B-B14F-4D97-AF65-F5344CB8AC3E}">
        <p14:creationId xmlns:p14="http://schemas.microsoft.com/office/powerpoint/2010/main" val="239854311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AA9DFE9-C8D9-4975-812C-10C1F6574775}" type="slidenum">
              <a:rPr lang="en-US" smtClean="0"/>
              <a:t>18</a:t>
            </a:fld>
            <a:endParaRPr lang="en-US"/>
          </a:p>
        </p:txBody>
      </p:sp>
    </p:spTree>
    <p:extLst>
      <p:ext uri="{BB962C8B-B14F-4D97-AF65-F5344CB8AC3E}">
        <p14:creationId xmlns:p14="http://schemas.microsoft.com/office/powerpoint/2010/main" val="14985312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AA9DFE9-C8D9-4975-812C-10C1F6574775}" type="slidenum">
              <a:rPr lang="en-US" smtClean="0"/>
              <a:t>2</a:t>
            </a:fld>
            <a:endParaRPr lang="en-US"/>
          </a:p>
        </p:txBody>
      </p:sp>
    </p:spTree>
    <p:extLst>
      <p:ext uri="{BB962C8B-B14F-4D97-AF65-F5344CB8AC3E}">
        <p14:creationId xmlns:p14="http://schemas.microsoft.com/office/powerpoint/2010/main" val="35913979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AA9DFE9-C8D9-4975-812C-10C1F6574775}" type="slidenum">
              <a:rPr lang="en-US" smtClean="0"/>
              <a:t>3</a:t>
            </a:fld>
            <a:endParaRPr lang="en-US"/>
          </a:p>
        </p:txBody>
      </p:sp>
    </p:spTree>
    <p:extLst>
      <p:ext uri="{BB962C8B-B14F-4D97-AF65-F5344CB8AC3E}">
        <p14:creationId xmlns:p14="http://schemas.microsoft.com/office/powerpoint/2010/main" val="36161814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AA9DFE9-C8D9-4975-812C-10C1F6574775}" type="slidenum">
              <a:rPr lang="en-US" smtClean="0"/>
              <a:t>4</a:t>
            </a:fld>
            <a:endParaRPr lang="en-US"/>
          </a:p>
        </p:txBody>
      </p:sp>
    </p:spTree>
    <p:extLst>
      <p:ext uri="{BB962C8B-B14F-4D97-AF65-F5344CB8AC3E}">
        <p14:creationId xmlns:p14="http://schemas.microsoft.com/office/powerpoint/2010/main" val="144374992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AA9DFE9-C8D9-4975-812C-10C1F6574775}" type="slidenum">
              <a:rPr lang="en-US" smtClean="0"/>
              <a:t>5</a:t>
            </a:fld>
            <a:endParaRPr lang="en-US"/>
          </a:p>
        </p:txBody>
      </p:sp>
    </p:spTree>
    <p:extLst>
      <p:ext uri="{BB962C8B-B14F-4D97-AF65-F5344CB8AC3E}">
        <p14:creationId xmlns:p14="http://schemas.microsoft.com/office/powerpoint/2010/main" val="29847030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AA9DFE9-C8D9-4975-812C-10C1F6574775}" type="slidenum">
              <a:rPr lang="en-US" smtClean="0"/>
              <a:t>6</a:t>
            </a:fld>
            <a:endParaRPr lang="en-US"/>
          </a:p>
        </p:txBody>
      </p:sp>
    </p:spTree>
    <p:extLst>
      <p:ext uri="{BB962C8B-B14F-4D97-AF65-F5344CB8AC3E}">
        <p14:creationId xmlns:p14="http://schemas.microsoft.com/office/powerpoint/2010/main" val="48308339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AA9DFE9-C8D9-4975-812C-10C1F6574775}" type="slidenum">
              <a:rPr lang="en-US" smtClean="0"/>
              <a:t>7</a:t>
            </a:fld>
            <a:endParaRPr lang="en-US"/>
          </a:p>
        </p:txBody>
      </p:sp>
    </p:spTree>
    <p:extLst>
      <p:ext uri="{BB962C8B-B14F-4D97-AF65-F5344CB8AC3E}">
        <p14:creationId xmlns:p14="http://schemas.microsoft.com/office/powerpoint/2010/main" val="192477185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AA9DFE9-C8D9-4975-812C-10C1F6574775}" type="slidenum">
              <a:rPr lang="en-US" smtClean="0"/>
              <a:t>8</a:t>
            </a:fld>
            <a:endParaRPr lang="en-US"/>
          </a:p>
        </p:txBody>
      </p:sp>
    </p:spTree>
    <p:extLst>
      <p:ext uri="{BB962C8B-B14F-4D97-AF65-F5344CB8AC3E}">
        <p14:creationId xmlns:p14="http://schemas.microsoft.com/office/powerpoint/2010/main" val="160183710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AA9DFE9-C8D9-4975-812C-10C1F6574775}" type="slidenum">
              <a:rPr lang="en-US" smtClean="0"/>
              <a:t>9</a:t>
            </a:fld>
            <a:endParaRPr lang="en-US"/>
          </a:p>
        </p:txBody>
      </p:sp>
    </p:spTree>
    <p:extLst>
      <p:ext uri="{BB962C8B-B14F-4D97-AF65-F5344CB8AC3E}">
        <p14:creationId xmlns:p14="http://schemas.microsoft.com/office/powerpoint/2010/main" val="29815089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83814898-D3BD-45A8-8ADB-6EB685AF1DCF}" type="datetime1">
              <a:rPr lang="en-US" smtClean="0"/>
              <a:t>9/30/2021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3D8B90-C3C9-4A0C-9CD5-339FB3140368}" type="slidenum">
              <a:rPr lang="en-US" smtClean="0"/>
              <a:t>‹#›</a:t>
            </a:fld>
            <a:endParaRPr lang="en-US"/>
          </a:p>
        </p:txBody>
      </p:sp>
    </p:spTree>
    <p:extLst>
      <p:ext uri="{BB962C8B-B14F-4D97-AF65-F5344CB8AC3E}">
        <p14:creationId xmlns:p14="http://schemas.microsoft.com/office/powerpoint/2010/main" val="15840421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CBB51CC-3530-4AEF-86B9-342EFB92AC3C}" type="datetime1">
              <a:rPr lang="en-US" smtClean="0"/>
              <a:t>9/30/2021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3D8B90-C3C9-4A0C-9CD5-339FB3140368}" type="slidenum">
              <a:rPr lang="en-US" smtClean="0"/>
              <a:t>‹#›</a:t>
            </a:fld>
            <a:endParaRPr lang="en-US"/>
          </a:p>
        </p:txBody>
      </p:sp>
    </p:spTree>
    <p:extLst>
      <p:ext uri="{BB962C8B-B14F-4D97-AF65-F5344CB8AC3E}">
        <p14:creationId xmlns:p14="http://schemas.microsoft.com/office/powerpoint/2010/main" val="42890555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9AFDCC7-F604-4728-B224-1719C4942DBB}" type="datetime1">
              <a:rPr lang="en-US" smtClean="0"/>
              <a:t>9/30/2021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3D8B90-C3C9-4A0C-9CD5-339FB3140368}" type="slidenum">
              <a:rPr lang="en-US" smtClean="0"/>
              <a:t>‹#›</a:t>
            </a:fld>
            <a:endParaRPr lang="en-US"/>
          </a:p>
        </p:txBody>
      </p:sp>
    </p:spTree>
    <p:extLst>
      <p:ext uri="{BB962C8B-B14F-4D97-AF65-F5344CB8AC3E}">
        <p14:creationId xmlns:p14="http://schemas.microsoft.com/office/powerpoint/2010/main" val="6708919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53066E6-23D0-410E-8B6C-70ADF2124F06}" type="datetime1">
              <a:rPr lang="en-US" smtClean="0"/>
              <a:t>9/30/2021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3D8B90-C3C9-4A0C-9CD5-339FB3140368}" type="slidenum">
              <a:rPr lang="en-US" smtClean="0"/>
              <a:t>‹#›</a:t>
            </a:fld>
            <a:endParaRPr lang="en-US"/>
          </a:p>
        </p:txBody>
      </p:sp>
    </p:spTree>
    <p:extLst>
      <p:ext uri="{BB962C8B-B14F-4D97-AF65-F5344CB8AC3E}">
        <p14:creationId xmlns:p14="http://schemas.microsoft.com/office/powerpoint/2010/main" val="19772684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13E5BE-543E-47CB-8D2E-A226805C8D50}" type="datetime1">
              <a:rPr lang="en-US" smtClean="0"/>
              <a:t>9/30/2021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3D8B90-C3C9-4A0C-9CD5-339FB3140368}" type="slidenum">
              <a:rPr lang="en-US" smtClean="0"/>
              <a:t>‹#›</a:t>
            </a:fld>
            <a:endParaRPr lang="en-US"/>
          </a:p>
        </p:txBody>
      </p:sp>
    </p:spTree>
    <p:extLst>
      <p:ext uri="{BB962C8B-B14F-4D97-AF65-F5344CB8AC3E}">
        <p14:creationId xmlns:p14="http://schemas.microsoft.com/office/powerpoint/2010/main" val="32721565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07205B0-2FB8-41BC-BE47-1D3391ADC16B}" type="datetime1">
              <a:rPr lang="en-US" smtClean="0"/>
              <a:t>9/30/2021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3D8B90-C3C9-4A0C-9CD5-339FB3140368}" type="slidenum">
              <a:rPr lang="en-US" smtClean="0"/>
              <a:t>‹#›</a:t>
            </a:fld>
            <a:endParaRPr lang="en-US"/>
          </a:p>
        </p:txBody>
      </p:sp>
    </p:spTree>
    <p:extLst>
      <p:ext uri="{BB962C8B-B14F-4D97-AF65-F5344CB8AC3E}">
        <p14:creationId xmlns:p14="http://schemas.microsoft.com/office/powerpoint/2010/main" val="42297504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93E84D3-BB89-49B1-852E-16991FB69A5E}" type="datetime1">
              <a:rPr lang="en-US" smtClean="0"/>
              <a:t>9/30/2021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3D8B90-C3C9-4A0C-9CD5-339FB3140368}" type="slidenum">
              <a:rPr lang="en-US" smtClean="0"/>
              <a:t>‹#›</a:t>
            </a:fld>
            <a:endParaRPr lang="en-US"/>
          </a:p>
        </p:txBody>
      </p:sp>
    </p:spTree>
    <p:extLst>
      <p:ext uri="{BB962C8B-B14F-4D97-AF65-F5344CB8AC3E}">
        <p14:creationId xmlns:p14="http://schemas.microsoft.com/office/powerpoint/2010/main" val="37221003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BC5EE01-2ED3-4D8F-8C0E-32A85D500FD0}" type="datetime1">
              <a:rPr lang="en-US" smtClean="0"/>
              <a:t>9/30/2021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3D8B90-C3C9-4A0C-9CD5-339FB3140368}" type="slidenum">
              <a:rPr lang="en-US" smtClean="0"/>
              <a:t>‹#›</a:t>
            </a:fld>
            <a:endParaRPr lang="en-US"/>
          </a:p>
        </p:txBody>
      </p:sp>
    </p:spTree>
    <p:extLst>
      <p:ext uri="{BB962C8B-B14F-4D97-AF65-F5344CB8AC3E}">
        <p14:creationId xmlns:p14="http://schemas.microsoft.com/office/powerpoint/2010/main" val="34492243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0EC7224-33CB-4EA1-A76A-FC882A133FCF}" type="datetime1">
              <a:rPr lang="en-US" smtClean="0"/>
              <a:t>9/30/2021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3D8B90-C3C9-4A0C-9CD5-339FB3140368}" type="slidenum">
              <a:rPr lang="en-US" smtClean="0"/>
              <a:t>‹#›</a:t>
            </a:fld>
            <a:endParaRPr lang="en-US"/>
          </a:p>
        </p:txBody>
      </p:sp>
    </p:spTree>
    <p:extLst>
      <p:ext uri="{BB962C8B-B14F-4D97-AF65-F5344CB8AC3E}">
        <p14:creationId xmlns:p14="http://schemas.microsoft.com/office/powerpoint/2010/main" val="40087961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85FCBDF-8E1B-4EAC-95CA-C784677FDB2C}" type="datetime1">
              <a:rPr lang="en-US" smtClean="0"/>
              <a:t>9/30/2021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3D8B90-C3C9-4A0C-9CD5-339FB3140368}" type="slidenum">
              <a:rPr lang="en-US" smtClean="0"/>
              <a:t>‹#›</a:t>
            </a:fld>
            <a:endParaRPr lang="en-US"/>
          </a:p>
        </p:txBody>
      </p:sp>
    </p:spTree>
    <p:extLst>
      <p:ext uri="{BB962C8B-B14F-4D97-AF65-F5344CB8AC3E}">
        <p14:creationId xmlns:p14="http://schemas.microsoft.com/office/powerpoint/2010/main" val="9710010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BFA0964-1CAE-4CFC-A7D2-239770EACD24}" type="datetime1">
              <a:rPr lang="en-US" smtClean="0"/>
              <a:t>9/30/2021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3D8B90-C3C9-4A0C-9CD5-339FB3140368}" type="slidenum">
              <a:rPr lang="en-US" smtClean="0"/>
              <a:t>‹#›</a:t>
            </a:fld>
            <a:endParaRPr lang="en-US"/>
          </a:p>
        </p:txBody>
      </p:sp>
    </p:spTree>
    <p:extLst>
      <p:ext uri="{BB962C8B-B14F-4D97-AF65-F5344CB8AC3E}">
        <p14:creationId xmlns:p14="http://schemas.microsoft.com/office/powerpoint/2010/main" val="15615320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D851B86-2CD9-4017-9601-14EC23B47AC8}" type="datetime1">
              <a:rPr lang="en-US" smtClean="0"/>
              <a:t>9/30/2021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3D8B90-C3C9-4A0C-9CD5-339FB3140368}" type="slidenum">
              <a:rPr lang="en-US" smtClean="0"/>
              <a:t>‹#›</a:t>
            </a:fld>
            <a:endParaRPr lang="en-US"/>
          </a:p>
        </p:txBody>
      </p:sp>
    </p:spTree>
    <p:extLst>
      <p:ext uri="{BB962C8B-B14F-4D97-AF65-F5344CB8AC3E}">
        <p14:creationId xmlns:p14="http://schemas.microsoft.com/office/powerpoint/2010/main" val="6457858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9.xml"/><Relationship Id="rId1" Type="http://schemas.openxmlformats.org/officeDocument/2006/relationships/slideLayout" Target="../slideLayouts/slideLayout7.xml"/><Relationship Id="rId4" Type="http://schemas.openxmlformats.org/officeDocument/2006/relationships/image" Target="../media/image3.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582460" y="1684751"/>
            <a:ext cx="11066745" cy="1471808"/>
          </a:xfrm>
          <a:prstGeom prst="roundRect">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sp>
        <p:nvSpPr>
          <p:cNvPr id="2" name="TextBox 1">
            <a:extLst>
              <a:ext uri="{FF2B5EF4-FFF2-40B4-BE49-F238E27FC236}">
                <a16:creationId xmlns:a16="http://schemas.microsoft.com/office/drawing/2014/main" id="{1716C04A-2E7E-44D6-BA7F-3EC9530E112A}"/>
              </a:ext>
            </a:extLst>
          </p:cNvPr>
          <p:cNvSpPr txBox="1"/>
          <p:nvPr/>
        </p:nvSpPr>
        <p:spPr>
          <a:xfrm>
            <a:off x="2250541" y="1882046"/>
            <a:ext cx="7690918" cy="1077218"/>
          </a:xfrm>
          <a:prstGeom prst="rect">
            <a:avLst/>
          </a:prstGeom>
          <a:noFill/>
        </p:spPr>
        <p:txBody>
          <a:bodyPr wrap="square" rtlCol="0">
            <a:spAutoFit/>
          </a:bodyPr>
          <a:lstStyle/>
          <a:p>
            <a:pPr algn="ctr"/>
            <a:r>
              <a:rPr lang="en-US" sz="3200" dirty="0">
                <a:solidFill>
                  <a:schemeClr val="bg1"/>
                </a:solidFill>
                <a:latin typeface="Cambria" panose="02040503050406030204" pitchFamily="18" charset="0"/>
              </a:rPr>
              <a:t> Exercises</a:t>
            </a:r>
          </a:p>
          <a:p>
            <a:pPr algn="ctr"/>
            <a:r>
              <a:rPr lang="en-US" sz="3200" dirty="0">
                <a:solidFill>
                  <a:schemeClr val="bg1"/>
                </a:solidFill>
                <a:latin typeface="Cambria" panose="02040503050406030204" pitchFamily="18" charset="0"/>
              </a:rPr>
              <a:t>Unit 5 &amp; Unit 6</a:t>
            </a:r>
          </a:p>
        </p:txBody>
      </p:sp>
    </p:spTree>
    <p:extLst>
      <p:ext uri="{BB962C8B-B14F-4D97-AF65-F5344CB8AC3E}">
        <p14:creationId xmlns:p14="http://schemas.microsoft.com/office/powerpoint/2010/main" val="6647001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938463"/>
          </a:xfrm>
          <a:prstGeom prst="rect">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625642" y="192505"/>
            <a:ext cx="11044990" cy="584775"/>
          </a:xfrm>
          <a:prstGeom prst="rect">
            <a:avLst/>
          </a:prstGeom>
          <a:noFill/>
        </p:spPr>
        <p:txBody>
          <a:bodyPr wrap="square" rtlCol="0">
            <a:spAutoFit/>
          </a:bodyPr>
          <a:lstStyle/>
          <a:p>
            <a:r>
              <a:rPr lang="en-US" sz="3200" dirty="0">
                <a:solidFill>
                  <a:schemeClr val="bg1"/>
                </a:solidFill>
                <a:latin typeface="Cambria" panose="02040503050406030204" pitchFamily="18" charset="0"/>
              </a:rPr>
              <a:t>Q5 – Unit 6</a:t>
            </a:r>
          </a:p>
        </p:txBody>
      </p:sp>
      <p:sp>
        <p:nvSpPr>
          <p:cNvPr id="5" name="Content Placeholder 2"/>
          <p:cNvSpPr txBox="1">
            <a:spLocks/>
          </p:cNvSpPr>
          <p:nvPr/>
        </p:nvSpPr>
        <p:spPr>
          <a:xfrm>
            <a:off x="372978" y="1228725"/>
            <a:ext cx="11514221" cy="5210259"/>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lnSpc>
                <a:spcPct val="100000"/>
              </a:lnSpc>
              <a:spcBef>
                <a:spcPts val="0"/>
              </a:spcBef>
              <a:spcAft>
                <a:spcPts val="200"/>
              </a:spcAft>
              <a:buNone/>
            </a:pPr>
            <a:r>
              <a:rPr lang="en-US" sz="2400" b="0" i="0" dirty="0" err="1">
                <a:solidFill>
                  <a:srgbClr val="000000"/>
                </a:solidFill>
                <a:effectLst/>
                <a:latin typeface="Cambria" panose="02040503050406030204" pitchFamily="18" charset="0"/>
                <a:ea typeface="Cambria" panose="02040503050406030204" pitchFamily="18" charset="0"/>
              </a:rPr>
              <a:t>Xytex</a:t>
            </a:r>
            <a:r>
              <a:rPr lang="en-US" sz="2400" b="0" i="0" dirty="0">
                <a:solidFill>
                  <a:srgbClr val="000000"/>
                </a:solidFill>
                <a:effectLst/>
                <a:latin typeface="Cambria" panose="02040503050406030204" pitchFamily="18" charset="0"/>
                <a:ea typeface="Cambria" panose="02040503050406030204" pitchFamily="18" charset="0"/>
              </a:rPr>
              <a:t> Products just paid a dividend of $1.62 per share, and the stock currently sells for $28. If the discount rate is 10 percent, what is the dividend growth rate?</a:t>
            </a:r>
            <a:endParaRPr lang="en-US" sz="2400" dirty="0">
              <a:latin typeface="Cambria" panose="02040503050406030204" pitchFamily="18" charset="0"/>
              <a:ea typeface="Cambria" panose="02040503050406030204" pitchFamily="18" charset="0"/>
            </a:endParaRPr>
          </a:p>
        </p:txBody>
      </p:sp>
      <p:sp>
        <p:nvSpPr>
          <p:cNvPr id="6" name="Rectangle 5"/>
          <p:cNvSpPr/>
          <p:nvPr/>
        </p:nvSpPr>
        <p:spPr>
          <a:xfrm>
            <a:off x="0" y="6472989"/>
            <a:ext cx="6240378" cy="385011"/>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6240378" y="6472989"/>
            <a:ext cx="5951622" cy="38501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Slide Number Placeholder 7"/>
          <p:cNvSpPr>
            <a:spLocks noGrp="1"/>
          </p:cNvSpPr>
          <p:nvPr>
            <p:ph type="sldNum" sz="quarter" idx="12"/>
          </p:nvPr>
        </p:nvSpPr>
        <p:spPr>
          <a:xfrm>
            <a:off x="9448800" y="6457298"/>
            <a:ext cx="2743200" cy="365125"/>
          </a:xfrm>
        </p:spPr>
        <p:txBody>
          <a:bodyPr/>
          <a:lstStyle/>
          <a:p>
            <a:fld id="{B63D8B90-C3C9-4A0C-9CD5-339FB3140368}" type="slidenum">
              <a:rPr lang="en-US" sz="1400" smtClean="0">
                <a:solidFill>
                  <a:schemeClr val="bg1"/>
                </a:solidFill>
                <a:latin typeface="Cambria" panose="02040503050406030204" pitchFamily="18" charset="0"/>
              </a:rPr>
              <a:t>10</a:t>
            </a:fld>
            <a:endParaRPr lang="en-US" sz="1400" dirty="0">
              <a:solidFill>
                <a:schemeClr val="bg1"/>
              </a:solidFill>
              <a:latin typeface="Cambria" panose="02040503050406030204" pitchFamily="18" charset="0"/>
            </a:endParaRPr>
          </a:p>
        </p:txBody>
      </p:sp>
      <p:sp>
        <p:nvSpPr>
          <p:cNvPr id="9" name="TextBox 8">
            <a:extLst>
              <a:ext uri="{FF2B5EF4-FFF2-40B4-BE49-F238E27FC236}">
                <a16:creationId xmlns:a16="http://schemas.microsoft.com/office/drawing/2014/main" id="{3ED958FC-13DB-4C0A-8244-2BBA28E3A0BC}"/>
              </a:ext>
            </a:extLst>
          </p:cNvPr>
          <p:cNvSpPr txBox="1"/>
          <p:nvPr/>
        </p:nvSpPr>
        <p:spPr>
          <a:xfrm>
            <a:off x="116131" y="6472989"/>
            <a:ext cx="5065294" cy="307777"/>
          </a:xfrm>
          <a:prstGeom prst="rect">
            <a:avLst/>
          </a:prstGeom>
          <a:noFill/>
        </p:spPr>
        <p:txBody>
          <a:bodyPr wrap="square" rtlCol="0">
            <a:spAutoFit/>
          </a:bodyPr>
          <a:lstStyle/>
          <a:p>
            <a:r>
              <a:rPr lang="en-US" sz="1400" dirty="0">
                <a:solidFill>
                  <a:schemeClr val="bg1"/>
                </a:solidFill>
                <a:latin typeface="Cambria" panose="02040503050406030204" pitchFamily="18" charset="0"/>
              </a:rPr>
              <a:t>Exercises – Unit 5 &amp; 6</a:t>
            </a:r>
          </a:p>
        </p:txBody>
      </p:sp>
    </p:spTree>
    <p:extLst>
      <p:ext uri="{BB962C8B-B14F-4D97-AF65-F5344CB8AC3E}">
        <p14:creationId xmlns:p14="http://schemas.microsoft.com/office/powerpoint/2010/main" val="22598593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938463"/>
          </a:xfrm>
          <a:prstGeom prst="rect">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625642" y="192505"/>
            <a:ext cx="11044990" cy="584775"/>
          </a:xfrm>
          <a:prstGeom prst="rect">
            <a:avLst/>
          </a:prstGeom>
          <a:noFill/>
        </p:spPr>
        <p:txBody>
          <a:bodyPr wrap="square" rtlCol="0">
            <a:spAutoFit/>
          </a:bodyPr>
          <a:lstStyle/>
          <a:p>
            <a:r>
              <a:rPr lang="en-US" sz="3200" dirty="0">
                <a:solidFill>
                  <a:schemeClr val="bg1"/>
                </a:solidFill>
                <a:latin typeface="Cambria" panose="02040503050406030204" pitchFamily="18" charset="0"/>
              </a:rPr>
              <a:t>Solution</a:t>
            </a:r>
          </a:p>
        </p:txBody>
      </p:sp>
      <p:sp>
        <p:nvSpPr>
          <p:cNvPr id="5" name="Content Placeholder 2"/>
          <p:cNvSpPr txBox="1">
            <a:spLocks/>
          </p:cNvSpPr>
          <p:nvPr/>
        </p:nvSpPr>
        <p:spPr>
          <a:xfrm>
            <a:off x="372978" y="1228725"/>
            <a:ext cx="11514221" cy="5210259"/>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lnSpc>
                <a:spcPct val="100000"/>
              </a:lnSpc>
              <a:spcBef>
                <a:spcPts val="0"/>
              </a:spcBef>
              <a:spcAft>
                <a:spcPts val="200"/>
              </a:spcAft>
              <a:buNone/>
            </a:pPr>
            <a:r>
              <a:rPr lang="en-US" sz="1800" dirty="0">
                <a:effectLst/>
                <a:latin typeface="Times New Roman" panose="02020603050405020304" pitchFamily="18" charset="0"/>
                <a:ea typeface="Times New Roman" panose="02020603050405020304" pitchFamily="18" charset="0"/>
              </a:rPr>
              <a:t>P</a:t>
            </a:r>
            <a:r>
              <a:rPr lang="en-US" sz="1800" baseline="-25000" dirty="0">
                <a:effectLst/>
                <a:latin typeface="Times New Roman" panose="02020603050405020304" pitchFamily="18" charset="0"/>
                <a:ea typeface="Times New Roman" panose="02020603050405020304" pitchFamily="18" charset="0"/>
              </a:rPr>
              <a:t>0</a:t>
            </a:r>
            <a:r>
              <a:rPr lang="en-US" sz="1800" dirty="0">
                <a:effectLst/>
                <a:latin typeface="Times New Roman" panose="02020603050405020304" pitchFamily="18" charset="0"/>
                <a:ea typeface="Times New Roman" panose="02020603050405020304" pitchFamily="18" charset="0"/>
              </a:rPr>
              <a:t> = $28 = [$1.62(1 + g)]/(.10 – g) ; g = .0398, or 3.98%</a:t>
            </a:r>
            <a:endParaRPr lang="en-US" sz="3200" dirty="0">
              <a:latin typeface="Cambria" panose="02040503050406030204" pitchFamily="18" charset="0"/>
              <a:ea typeface="Cambria" panose="02040503050406030204" pitchFamily="18" charset="0"/>
            </a:endParaRPr>
          </a:p>
        </p:txBody>
      </p:sp>
      <p:sp>
        <p:nvSpPr>
          <p:cNvPr id="6" name="Rectangle 5"/>
          <p:cNvSpPr/>
          <p:nvPr/>
        </p:nvSpPr>
        <p:spPr>
          <a:xfrm>
            <a:off x="0" y="6472989"/>
            <a:ext cx="6240378" cy="385011"/>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6240378" y="6472989"/>
            <a:ext cx="5951622" cy="38501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Slide Number Placeholder 7"/>
          <p:cNvSpPr>
            <a:spLocks noGrp="1"/>
          </p:cNvSpPr>
          <p:nvPr>
            <p:ph type="sldNum" sz="quarter" idx="12"/>
          </p:nvPr>
        </p:nvSpPr>
        <p:spPr>
          <a:xfrm>
            <a:off x="9448800" y="6457298"/>
            <a:ext cx="2743200" cy="365125"/>
          </a:xfrm>
        </p:spPr>
        <p:txBody>
          <a:bodyPr/>
          <a:lstStyle/>
          <a:p>
            <a:fld id="{B63D8B90-C3C9-4A0C-9CD5-339FB3140368}" type="slidenum">
              <a:rPr lang="en-US" sz="1400" smtClean="0">
                <a:solidFill>
                  <a:schemeClr val="bg1"/>
                </a:solidFill>
                <a:latin typeface="Cambria" panose="02040503050406030204" pitchFamily="18" charset="0"/>
              </a:rPr>
              <a:t>11</a:t>
            </a:fld>
            <a:endParaRPr lang="en-US" sz="1400" dirty="0">
              <a:solidFill>
                <a:schemeClr val="bg1"/>
              </a:solidFill>
              <a:latin typeface="Cambria" panose="02040503050406030204" pitchFamily="18" charset="0"/>
            </a:endParaRPr>
          </a:p>
        </p:txBody>
      </p:sp>
      <p:sp>
        <p:nvSpPr>
          <p:cNvPr id="9" name="TextBox 8">
            <a:extLst>
              <a:ext uri="{FF2B5EF4-FFF2-40B4-BE49-F238E27FC236}">
                <a16:creationId xmlns:a16="http://schemas.microsoft.com/office/drawing/2014/main" id="{3ED958FC-13DB-4C0A-8244-2BBA28E3A0BC}"/>
              </a:ext>
            </a:extLst>
          </p:cNvPr>
          <p:cNvSpPr txBox="1"/>
          <p:nvPr/>
        </p:nvSpPr>
        <p:spPr>
          <a:xfrm>
            <a:off x="116131" y="6472989"/>
            <a:ext cx="5065294" cy="307777"/>
          </a:xfrm>
          <a:prstGeom prst="rect">
            <a:avLst/>
          </a:prstGeom>
          <a:noFill/>
        </p:spPr>
        <p:txBody>
          <a:bodyPr wrap="square" rtlCol="0">
            <a:spAutoFit/>
          </a:bodyPr>
          <a:lstStyle/>
          <a:p>
            <a:r>
              <a:rPr lang="en-US" sz="1400" dirty="0">
                <a:solidFill>
                  <a:schemeClr val="bg1"/>
                </a:solidFill>
                <a:latin typeface="Cambria" panose="02040503050406030204" pitchFamily="18" charset="0"/>
              </a:rPr>
              <a:t>Exercises – Unit 5 &amp; 6</a:t>
            </a:r>
          </a:p>
        </p:txBody>
      </p:sp>
    </p:spTree>
    <p:extLst>
      <p:ext uri="{BB962C8B-B14F-4D97-AF65-F5344CB8AC3E}">
        <p14:creationId xmlns:p14="http://schemas.microsoft.com/office/powerpoint/2010/main" val="1865028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938463"/>
          </a:xfrm>
          <a:prstGeom prst="rect">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625642" y="192505"/>
            <a:ext cx="11044990" cy="584775"/>
          </a:xfrm>
          <a:prstGeom prst="rect">
            <a:avLst/>
          </a:prstGeom>
          <a:noFill/>
        </p:spPr>
        <p:txBody>
          <a:bodyPr wrap="square" rtlCol="0">
            <a:spAutoFit/>
          </a:bodyPr>
          <a:lstStyle/>
          <a:p>
            <a:r>
              <a:rPr lang="en-US" sz="3200" dirty="0">
                <a:solidFill>
                  <a:schemeClr val="bg1"/>
                </a:solidFill>
                <a:latin typeface="Cambria" panose="02040503050406030204" pitchFamily="18" charset="0"/>
              </a:rPr>
              <a:t>Q6 – Unit 6</a:t>
            </a:r>
          </a:p>
        </p:txBody>
      </p:sp>
      <p:sp>
        <p:nvSpPr>
          <p:cNvPr id="5" name="Content Placeholder 2"/>
          <p:cNvSpPr txBox="1">
            <a:spLocks/>
          </p:cNvSpPr>
          <p:nvPr/>
        </p:nvSpPr>
        <p:spPr>
          <a:xfrm>
            <a:off x="372978" y="1228725"/>
            <a:ext cx="11514221" cy="5210259"/>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lnSpc>
                <a:spcPct val="100000"/>
              </a:lnSpc>
              <a:spcBef>
                <a:spcPts val="0"/>
              </a:spcBef>
              <a:spcAft>
                <a:spcPts val="200"/>
              </a:spcAft>
              <a:buNone/>
            </a:pPr>
            <a:r>
              <a:rPr lang="en-US" sz="2400" b="0" i="0" dirty="0">
                <a:solidFill>
                  <a:srgbClr val="000000"/>
                </a:solidFill>
                <a:effectLst/>
                <a:latin typeface="Cambria" panose="02040503050406030204" pitchFamily="18" charset="0"/>
                <a:ea typeface="Cambria" panose="02040503050406030204" pitchFamily="18" charset="0"/>
              </a:rPr>
              <a:t>Joker stock has a sustainable growth rate of 8 percent, ROE of 14 percent, and dividends per share of $1.65. If the PE ratio is 19, what is the value of a share of stock?</a:t>
            </a:r>
            <a:endParaRPr lang="en-US" sz="2400" dirty="0">
              <a:latin typeface="Cambria" panose="02040503050406030204" pitchFamily="18" charset="0"/>
              <a:ea typeface="Cambria" panose="02040503050406030204" pitchFamily="18" charset="0"/>
            </a:endParaRPr>
          </a:p>
        </p:txBody>
      </p:sp>
      <p:sp>
        <p:nvSpPr>
          <p:cNvPr id="6" name="Rectangle 5"/>
          <p:cNvSpPr/>
          <p:nvPr/>
        </p:nvSpPr>
        <p:spPr>
          <a:xfrm>
            <a:off x="0" y="6472989"/>
            <a:ext cx="6240378" cy="385011"/>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6240378" y="6472989"/>
            <a:ext cx="5951622" cy="38501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Slide Number Placeholder 7"/>
          <p:cNvSpPr>
            <a:spLocks noGrp="1"/>
          </p:cNvSpPr>
          <p:nvPr>
            <p:ph type="sldNum" sz="quarter" idx="12"/>
          </p:nvPr>
        </p:nvSpPr>
        <p:spPr>
          <a:xfrm>
            <a:off x="9448800" y="6457298"/>
            <a:ext cx="2743200" cy="365125"/>
          </a:xfrm>
        </p:spPr>
        <p:txBody>
          <a:bodyPr/>
          <a:lstStyle/>
          <a:p>
            <a:fld id="{B63D8B90-C3C9-4A0C-9CD5-339FB3140368}" type="slidenum">
              <a:rPr lang="en-US" sz="1400" smtClean="0">
                <a:solidFill>
                  <a:schemeClr val="bg1"/>
                </a:solidFill>
                <a:latin typeface="Cambria" panose="02040503050406030204" pitchFamily="18" charset="0"/>
              </a:rPr>
              <a:t>12</a:t>
            </a:fld>
            <a:endParaRPr lang="en-US" sz="1400" dirty="0">
              <a:solidFill>
                <a:schemeClr val="bg1"/>
              </a:solidFill>
              <a:latin typeface="Cambria" panose="02040503050406030204" pitchFamily="18" charset="0"/>
            </a:endParaRPr>
          </a:p>
        </p:txBody>
      </p:sp>
      <p:sp>
        <p:nvSpPr>
          <p:cNvPr id="9" name="TextBox 8">
            <a:extLst>
              <a:ext uri="{FF2B5EF4-FFF2-40B4-BE49-F238E27FC236}">
                <a16:creationId xmlns:a16="http://schemas.microsoft.com/office/drawing/2014/main" id="{3ED958FC-13DB-4C0A-8244-2BBA28E3A0BC}"/>
              </a:ext>
            </a:extLst>
          </p:cNvPr>
          <p:cNvSpPr txBox="1"/>
          <p:nvPr/>
        </p:nvSpPr>
        <p:spPr>
          <a:xfrm>
            <a:off x="116131" y="6472989"/>
            <a:ext cx="5065294" cy="307777"/>
          </a:xfrm>
          <a:prstGeom prst="rect">
            <a:avLst/>
          </a:prstGeom>
          <a:noFill/>
        </p:spPr>
        <p:txBody>
          <a:bodyPr wrap="square" rtlCol="0">
            <a:spAutoFit/>
          </a:bodyPr>
          <a:lstStyle/>
          <a:p>
            <a:r>
              <a:rPr lang="en-US" sz="1400" dirty="0">
                <a:solidFill>
                  <a:schemeClr val="bg1"/>
                </a:solidFill>
                <a:latin typeface="Cambria" panose="02040503050406030204" pitchFamily="18" charset="0"/>
              </a:rPr>
              <a:t>Exercises – Unit 5 &amp; 6</a:t>
            </a:r>
          </a:p>
        </p:txBody>
      </p:sp>
    </p:spTree>
    <p:extLst>
      <p:ext uri="{BB962C8B-B14F-4D97-AF65-F5344CB8AC3E}">
        <p14:creationId xmlns:p14="http://schemas.microsoft.com/office/powerpoint/2010/main" val="21296455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938463"/>
          </a:xfrm>
          <a:prstGeom prst="rect">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625642" y="192505"/>
            <a:ext cx="11044990" cy="584775"/>
          </a:xfrm>
          <a:prstGeom prst="rect">
            <a:avLst/>
          </a:prstGeom>
          <a:noFill/>
        </p:spPr>
        <p:txBody>
          <a:bodyPr wrap="square" rtlCol="0">
            <a:spAutoFit/>
          </a:bodyPr>
          <a:lstStyle/>
          <a:p>
            <a:r>
              <a:rPr lang="en-US" sz="3200" dirty="0">
                <a:solidFill>
                  <a:schemeClr val="bg1"/>
                </a:solidFill>
                <a:latin typeface="Cambria" panose="02040503050406030204" pitchFamily="18" charset="0"/>
              </a:rPr>
              <a:t>Solution</a:t>
            </a:r>
          </a:p>
        </p:txBody>
      </p:sp>
      <p:sp>
        <p:nvSpPr>
          <p:cNvPr id="5" name="Content Placeholder 2"/>
          <p:cNvSpPr txBox="1">
            <a:spLocks/>
          </p:cNvSpPr>
          <p:nvPr/>
        </p:nvSpPr>
        <p:spPr>
          <a:xfrm>
            <a:off x="372978" y="1228725"/>
            <a:ext cx="11514221" cy="5210259"/>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28600" marR="0" indent="-228600">
              <a:spcBef>
                <a:spcPts val="0"/>
              </a:spcBef>
              <a:spcAft>
                <a:spcPts val="0"/>
              </a:spcAft>
              <a:tabLst>
                <a:tab pos="228600" algn="l"/>
              </a:tabLst>
            </a:pPr>
            <a:r>
              <a:rPr lang="en-US" sz="1800" dirty="0">
                <a:effectLst/>
                <a:latin typeface="Times New Roman" panose="02020603050405020304" pitchFamily="18" charset="0"/>
                <a:ea typeface="Times New Roman" panose="02020603050405020304" pitchFamily="18" charset="0"/>
              </a:rPr>
              <a:t>Sustainable growth = .08 = .14r ; retention ratio = .5714</a:t>
            </a:r>
          </a:p>
          <a:p>
            <a:pPr marL="228600" marR="0" indent="-228600">
              <a:spcBef>
                <a:spcPts val="0"/>
              </a:spcBef>
              <a:spcAft>
                <a:spcPts val="0"/>
              </a:spcAft>
              <a:tabLst>
                <a:tab pos="228600" algn="l"/>
              </a:tabLst>
            </a:pPr>
            <a:r>
              <a:rPr lang="en-US" sz="1800" dirty="0">
                <a:effectLst/>
                <a:latin typeface="Times New Roman" panose="02020603050405020304" pitchFamily="18" charset="0"/>
                <a:ea typeface="Times New Roman" panose="02020603050405020304" pitchFamily="18" charset="0"/>
              </a:rPr>
              <a:t>Payout ratio = 1 – .5714 = .4286 = D/EPS = $1.65/EPS; EPS = $1.65/.4286 = $3.85 </a:t>
            </a:r>
          </a:p>
          <a:p>
            <a:r>
              <a:rPr lang="en-US" sz="1800" dirty="0">
                <a:effectLst/>
                <a:latin typeface="Times New Roman" panose="02020603050405020304" pitchFamily="18" charset="0"/>
                <a:ea typeface="Times New Roman" panose="02020603050405020304" pitchFamily="18" charset="0"/>
              </a:rPr>
              <a:t>PE = 19, EPS = $3.85, so P</a:t>
            </a:r>
            <a:r>
              <a:rPr lang="en-US" sz="1800" baseline="-25000" dirty="0">
                <a:effectLst/>
                <a:latin typeface="Times New Roman" panose="02020603050405020304" pitchFamily="18" charset="0"/>
                <a:ea typeface="Times New Roman" panose="02020603050405020304" pitchFamily="18" charset="0"/>
              </a:rPr>
              <a:t>0</a:t>
            </a:r>
            <a:r>
              <a:rPr lang="en-US" sz="1800" dirty="0">
                <a:effectLst/>
                <a:latin typeface="Times New Roman" panose="02020603050405020304" pitchFamily="18" charset="0"/>
                <a:ea typeface="Times New Roman" panose="02020603050405020304" pitchFamily="18" charset="0"/>
              </a:rPr>
              <a:t> = $3.85(19) = $73.15</a:t>
            </a:r>
            <a:endParaRPr lang="en-US" sz="3600" dirty="0">
              <a:latin typeface="Cambria" panose="02040503050406030204" pitchFamily="18" charset="0"/>
              <a:ea typeface="Cambria" panose="02040503050406030204" pitchFamily="18" charset="0"/>
            </a:endParaRPr>
          </a:p>
          <a:p>
            <a:pPr marL="457200" lvl="1" indent="0" algn="just">
              <a:lnSpc>
                <a:spcPct val="100000"/>
              </a:lnSpc>
              <a:spcBef>
                <a:spcPts val="0"/>
              </a:spcBef>
              <a:spcAft>
                <a:spcPts val="200"/>
              </a:spcAft>
              <a:buNone/>
            </a:pPr>
            <a:endParaRPr lang="en-US" sz="3200" dirty="0">
              <a:latin typeface="Cambria" panose="02040503050406030204" pitchFamily="18" charset="0"/>
              <a:ea typeface="Cambria" panose="02040503050406030204" pitchFamily="18" charset="0"/>
            </a:endParaRPr>
          </a:p>
        </p:txBody>
      </p:sp>
      <p:sp>
        <p:nvSpPr>
          <p:cNvPr id="6" name="Rectangle 5"/>
          <p:cNvSpPr/>
          <p:nvPr/>
        </p:nvSpPr>
        <p:spPr>
          <a:xfrm>
            <a:off x="0" y="6472989"/>
            <a:ext cx="6240378" cy="385011"/>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6240378" y="6472989"/>
            <a:ext cx="5951622" cy="38501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Slide Number Placeholder 7"/>
          <p:cNvSpPr>
            <a:spLocks noGrp="1"/>
          </p:cNvSpPr>
          <p:nvPr>
            <p:ph type="sldNum" sz="quarter" idx="12"/>
          </p:nvPr>
        </p:nvSpPr>
        <p:spPr>
          <a:xfrm>
            <a:off x="9448800" y="6457298"/>
            <a:ext cx="2743200" cy="365125"/>
          </a:xfrm>
        </p:spPr>
        <p:txBody>
          <a:bodyPr/>
          <a:lstStyle/>
          <a:p>
            <a:fld id="{B63D8B90-C3C9-4A0C-9CD5-339FB3140368}" type="slidenum">
              <a:rPr lang="en-US" sz="1400" smtClean="0">
                <a:solidFill>
                  <a:schemeClr val="bg1"/>
                </a:solidFill>
                <a:latin typeface="Cambria" panose="02040503050406030204" pitchFamily="18" charset="0"/>
              </a:rPr>
              <a:t>13</a:t>
            </a:fld>
            <a:endParaRPr lang="en-US" sz="1400" dirty="0">
              <a:solidFill>
                <a:schemeClr val="bg1"/>
              </a:solidFill>
              <a:latin typeface="Cambria" panose="02040503050406030204" pitchFamily="18" charset="0"/>
            </a:endParaRPr>
          </a:p>
        </p:txBody>
      </p:sp>
      <p:sp>
        <p:nvSpPr>
          <p:cNvPr id="9" name="TextBox 8">
            <a:extLst>
              <a:ext uri="{FF2B5EF4-FFF2-40B4-BE49-F238E27FC236}">
                <a16:creationId xmlns:a16="http://schemas.microsoft.com/office/drawing/2014/main" id="{3ED958FC-13DB-4C0A-8244-2BBA28E3A0BC}"/>
              </a:ext>
            </a:extLst>
          </p:cNvPr>
          <p:cNvSpPr txBox="1"/>
          <p:nvPr/>
        </p:nvSpPr>
        <p:spPr>
          <a:xfrm>
            <a:off x="116131" y="6472989"/>
            <a:ext cx="5065294" cy="307777"/>
          </a:xfrm>
          <a:prstGeom prst="rect">
            <a:avLst/>
          </a:prstGeom>
          <a:noFill/>
        </p:spPr>
        <p:txBody>
          <a:bodyPr wrap="square" rtlCol="0">
            <a:spAutoFit/>
          </a:bodyPr>
          <a:lstStyle/>
          <a:p>
            <a:r>
              <a:rPr lang="en-US" sz="1400" dirty="0">
                <a:solidFill>
                  <a:schemeClr val="bg1"/>
                </a:solidFill>
                <a:latin typeface="Cambria" panose="02040503050406030204" pitchFamily="18" charset="0"/>
              </a:rPr>
              <a:t>Exercises – Unit 5 &amp; 6</a:t>
            </a:r>
          </a:p>
        </p:txBody>
      </p:sp>
    </p:spTree>
    <p:extLst>
      <p:ext uri="{BB962C8B-B14F-4D97-AF65-F5344CB8AC3E}">
        <p14:creationId xmlns:p14="http://schemas.microsoft.com/office/powerpoint/2010/main" val="23606236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938463"/>
          </a:xfrm>
          <a:prstGeom prst="rect">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625642" y="192505"/>
            <a:ext cx="11044990" cy="584775"/>
          </a:xfrm>
          <a:prstGeom prst="rect">
            <a:avLst/>
          </a:prstGeom>
          <a:noFill/>
        </p:spPr>
        <p:txBody>
          <a:bodyPr wrap="square" rtlCol="0">
            <a:spAutoFit/>
          </a:bodyPr>
          <a:lstStyle/>
          <a:p>
            <a:r>
              <a:rPr lang="en-US" sz="3200" dirty="0">
                <a:solidFill>
                  <a:schemeClr val="bg1"/>
                </a:solidFill>
                <a:latin typeface="Cambria" panose="02040503050406030204" pitchFamily="18" charset="0"/>
              </a:rPr>
              <a:t>Q7 – Unit 6</a:t>
            </a:r>
          </a:p>
        </p:txBody>
      </p:sp>
      <p:sp>
        <p:nvSpPr>
          <p:cNvPr id="5" name="Content Placeholder 2"/>
          <p:cNvSpPr txBox="1">
            <a:spLocks/>
          </p:cNvSpPr>
          <p:nvPr/>
        </p:nvSpPr>
        <p:spPr>
          <a:xfrm>
            <a:off x="372978" y="1228725"/>
            <a:ext cx="11514221" cy="5210259"/>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lnSpc>
                <a:spcPct val="100000"/>
              </a:lnSpc>
              <a:spcBef>
                <a:spcPts val="0"/>
              </a:spcBef>
              <a:spcAft>
                <a:spcPts val="200"/>
              </a:spcAft>
              <a:buNone/>
            </a:pPr>
            <a:r>
              <a:rPr lang="en-US" sz="2000" b="0" i="0" dirty="0">
                <a:solidFill>
                  <a:srgbClr val="000000"/>
                </a:solidFill>
                <a:effectLst/>
                <a:latin typeface="Cambria" panose="02040503050406030204" pitchFamily="18" charset="0"/>
                <a:ea typeface="Cambria" panose="02040503050406030204" pitchFamily="18" charset="0"/>
              </a:rPr>
              <a:t>Carter Communications does not currently pay a dividend. You expect the company to begin paying a $4 per share dividend in 15 years, and you expect dividends to grow perpetually at 5.5 percent per year thereafter. If the discount rate is 15 percent, how much is the stock currently worth?</a:t>
            </a:r>
            <a:endParaRPr lang="en-US" sz="2000" dirty="0">
              <a:latin typeface="Cambria" panose="02040503050406030204" pitchFamily="18" charset="0"/>
              <a:ea typeface="Cambria" panose="02040503050406030204" pitchFamily="18" charset="0"/>
            </a:endParaRPr>
          </a:p>
        </p:txBody>
      </p:sp>
      <p:sp>
        <p:nvSpPr>
          <p:cNvPr id="6" name="Rectangle 5"/>
          <p:cNvSpPr/>
          <p:nvPr/>
        </p:nvSpPr>
        <p:spPr>
          <a:xfrm>
            <a:off x="0" y="6472989"/>
            <a:ext cx="6240378" cy="385011"/>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6240378" y="6472989"/>
            <a:ext cx="5951622" cy="38501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Slide Number Placeholder 7"/>
          <p:cNvSpPr>
            <a:spLocks noGrp="1"/>
          </p:cNvSpPr>
          <p:nvPr>
            <p:ph type="sldNum" sz="quarter" idx="12"/>
          </p:nvPr>
        </p:nvSpPr>
        <p:spPr>
          <a:xfrm>
            <a:off x="9448800" y="6457298"/>
            <a:ext cx="2743200" cy="365125"/>
          </a:xfrm>
        </p:spPr>
        <p:txBody>
          <a:bodyPr/>
          <a:lstStyle/>
          <a:p>
            <a:fld id="{B63D8B90-C3C9-4A0C-9CD5-339FB3140368}" type="slidenum">
              <a:rPr lang="en-US" sz="1400" smtClean="0">
                <a:solidFill>
                  <a:schemeClr val="bg1"/>
                </a:solidFill>
                <a:latin typeface="Cambria" panose="02040503050406030204" pitchFamily="18" charset="0"/>
              </a:rPr>
              <a:t>14</a:t>
            </a:fld>
            <a:endParaRPr lang="en-US" sz="1400" dirty="0">
              <a:solidFill>
                <a:schemeClr val="bg1"/>
              </a:solidFill>
              <a:latin typeface="Cambria" panose="02040503050406030204" pitchFamily="18" charset="0"/>
            </a:endParaRPr>
          </a:p>
        </p:txBody>
      </p:sp>
      <p:sp>
        <p:nvSpPr>
          <p:cNvPr id="9" name="TextBox 8">
            <a:extLst>
              <a:ext uri="{FF2B5EF4-FFF2-40B4-BE49-F238E27FC236}">
                <a16:creationId xmlns:a16="http://schemas.microsoft.com/office/drawing/2014/main" id="{3ED958FC-13DB-4C0A-8244-2BBA28E3A0BC}"/>
              </a:ext>
            </a:extLst>
          </p:cNvPr>
          <p:cNvSpPr txBox="1"/>
          <p:nvPr/>
        </p:nvSpPr>
        <p:spPr>
          <a:xfrm>
            <a:off x="116131" y="6472989"/>
            <a:ext cx="5065294" cy="307777"/>
          </a:xfrm>
          <a:prstGeom prst="rect">
            <a:avLst/>
          </a:prstGeom>
          <a:noFill/>
        </p:spPr>
        <p:txBody>
          <a:bodyPr wrap="square" rtlCol="0">
            <a:spAutoFit/>
          </a:bodyPr>
          <a:lstStyle/>
          <a:p>
            <a:r>
              <a:rPr lang="en-US" sz="1400" dirty="0">
                <a:solidFill>
                  <a:schemeClr val="bg1"/>
                </a:solidFill>
                <a:latin typeface="Cambria" panose="02040503050406030204" pitchFamily="18" charset="0"/>
              </a:rPr>
              <a:t>Exercises – Unit 5 &amp; 6</a:t>
            </a:r>
          </a:p>
        </p:txBody>
      </p:sp>
    </p:spTree>
    <p:extLst>
      <p:ext uri="{BB962C8B-B14F-4D97-AF65-F5344CB8AC3E}">
        <p14:creationId xmlns:p14="http://schemas.microsoft.com/office/powerpoint/2010/main" val="21488647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938463"/>
          </a:xfrm>
          <a:prstGeom prst="rect">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625642" y="192505"/>
            <a:ext cx="11044990" cy="584775"/>
          </a:xfrm>
          <a:prstGeom prst="rect">
            <a:avLst/>
          </a:prstGeom>
          <a:noFill/>
        </p:spPr>
        <p:txBody>
          <a:bodyPr wrap="square" rtlCol="0">
            <a:spAutoFit/>
          </a:bodyPr>
          <a:lstStyle/>
          <a:p>
            <a:r>
              <a:rPr lang="en-US" sz="3200" dirty="0">
                <a:solidFill>
                  <a:schemeClr val="bg1"/>
                </a:solidFill>
                <a:latin typeface="Cambria" panose="02040503050406030204" pitchFamily="18" charset="0"/>
              </a:rPr>
              <a:t>Solution</a:t>
            </a:r>
          </a:p>
        </p:txBody>
      </p:sp>
      <p:sp>
        <p:nvSpPr>
          <p:cNvPr id="5" name="Content Placeholder 2"/>
          <p:cNvSpPr txBox="1">
            <a:spLocks/>
          </p:cNvSpPr>
          <p:nvPr/>
        </p:nvSpPr>
        <p:spPr>
          <a:xfrm>
            <a:off x="372978" y="1228725"/>
            <a:ext cx="11514221" cy="5210259"/>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28600" marR="0" indent="-228600">
              <a:spcBef>
                <a:spcPts val="0"/>
              </a:spcBef>
              <a:spcAft>
                <a:spcPts val="0"/>
              </a:spcAft>
              <a:tabLst>
                <a:tab pos="228600" algn="l"/>
              </a:tabLst>
            </a:pPr>
            <a:r>
              <a:rPr lang="nb-NO" sz="1800" dirty="0">
                <a:effectLst/>
                <a:latin typeface="Times New Roman" panose="02020603050405020304" pitchFamily="18" charset="0"/>
                <a:ea typeface="Times New Roman" panose="02020603050405020304" pitchFamily="18" charset="0"/>
              </a:rPr>
              <a:t>P</a:t>
            </a:r>
            <a:r>
              <a:rPr lang="nb-NO" sz="1800" baseline="-25000" dirty="0">
                <a:effectLst/>
                <a:latin typeface="Times New Roman" panose="02020603050405020304" pitchFamily="18" charset="0"/>
                <a:ea typeface="Times New Roman" panose="02020603050405020304" pitchFamily="18" charset="0"/>
              </a:rPr>
              <a:t>14</a:t>
            </a:r>
            <a:r>
              <a:rPr lang="nb-NO" sz="1800" dirty="0">
                <a:effectLst/>
                <a:latin typeface="Times New Roman" panose="02020603050405020304" pitchFamily="18" charset="0"/>
                <a:ea typeface="Times New Roman" panose="02020603050405020304" pitchFamily="18" charset="0"/>
              </a:rPr>
              <a:t> = D</a:t>
            </a:r>
            <a:r>
              <a:rPr lang="nb-NO" sz="1800" baseline="-25000" dirty="0">
                <a:effectLst/>
                <a:latin typeface="Times New Roman" panose="02020603050405020304" pitchFamily="18" charset="0"/>
                <a:ea typeface="Times New Roman" panose="02020603050405020304" pitchFamily="18" charset="0"/>
              </a:rPr>
              <a:t>15</a:t>
            </a:r>
            <a:r>
              <a:rPr lang="nb-NO" sz="1800" dirty="0">
                <a:effectLst/>
                <a:latin typeface="Times New Roman" panose="02020603050405020304" pitchFamily="18" charset="0"/>
                <a:ea typeface="Times New Roman" panose="02020603050405020304" pitchFamily="18" charset="0"/>
              </a:rPr>
              <a:t>/(k – g) = $4/(.15 – .055) = $42.11</a:t>
            </a:r>
            <a:endParaRPr lang="en-US" sz="1800" dirty="0">
              <a:effectLst/>
              <a:latin typeface="Times New Roman" panose="02020603050405020304" pitchFamily="18" charset="0"/>
              <a:ea typeface="Times New Roman" panose="02020603050405020304" pitchFamily="18" charset="0"/>
            </a:endParaRPr>
          </a:p>
          <a:p>
            <a:pPr marL="228600" marR="0" indent="-228600">
              <a:spcBef>
                <a:spcPts val="0"/>
              </a:spcBef>
              <a:spcAft>
                <a:spcPts val="0"/>
              </a:spcAft>
              <a:tabLst>
                <a:tab pos="228600" algn="l"/>
              </a:tabLst>
            </a:pPr>
            <a:r>
              <a:rPr lang="en-US" sz="1800" dirty="0">
                <a:effectLst/>
                <a:latin typeface="Times New Roman" panose="02020603050405020304" pitchFamily="18" charset="0"/>
                <a:ea typeface="Times New Roman" panose="02020603050405020304" pitchFamily="18" charset="0"/>
              </a:rPr>
              <a:t>P</a:t>
            </a:r>
            <a:r>
              <a:rPr lang="en-US" sz="1800" baseline="-25000" dirty="0">
                <a:effectLst/>
                <a:latin typeface="Times New Roman" panose="02020603050405020304" pitchFamily="18" charset="0"/>
                <a:ea typeface="Times New Roman" panose="02020603050405020304" pitchFamily="18" charset="0"/>
              </a:rPr>
              <a:t>0</a:t>
            </a:r>
            <a:r>
              <a:rPr lang="en-US" sz="1800" dirty="0">
                <a:effectLst/>
                <a:latin typeface="Times New Roman" panose="02020603050405020304" pitchFamily="18" charset="0"/>
                <a:ea typeface="Times New Roman" panose="02020603050405020304" pitchFamily="18" charset="0"/>
              </a:rPr>
              <a:t> </a:t>
            </a:r>
            <a:r>
              <a:rPr lang="nb-NO" sz="1800" dirty="0">
                <a:effectLst/>
                <a:latin typeface="Times New Roman" panose="02020603050405020304" pitchFamily="18" charset="0"/>
                <a:ea typeface="Times New Roman" panose="02020603050405020304" pitchFamily="18" charset="0"/>
              </a:rPr>
              <a:t>= P</a:t>
            </a:r>
            <a:r>
              <a:rPr lang="nb-NO" sz="1800" baseline="-25000" dirty="0">
                <a:effectLst/>
                <a:latin typeface="Times New Roman" panose="02020603050405020304" pitchFamily="18" charset="0"/>
                <a:ea typeface="Times New Roman" panose="02020603050405020304" pitchFamily="18" charset="0"/>
              </a:rPr>
              <a:t>14</a:t>
            </a:r>
            <a:r>
              <a:rPr lang="nb-NO" sz="1800" dirty="0">
                <a:effectLst/>
                <a:latin typeface="Times New Roman" panose="02020603050405020304" pitchFamily="18" charset="0"/>
                <a:ea typeface="Times New Roman" panose="02020603050405020304" pitchFamily="18" charset="0"/>
              </a:rPr>
              <a:t>/(1.15)</a:t>
            </a:r>
            <a:r>
              <a:rPr lang="nb-NO" sz="1800" baseline="30000" dirty="0">
                <a:effectLst/>
                <a:latin typeface="Times New Roman" panose="02020603050405020304" pitchFamily="18" charset="0"/>
                <a:ea typeface="Times New Roman" panose="02020603050405020304" pitchFamily="18" charset="0"/>
              </a:rPr>
              <a:t>14</a:t>
            </a:r>
            <a:r>
              <a:rPr lang="nb-NO" sz="1800" dirty="0">
                <a:effectLst/>
                <a:latin typeface="Times New Roman" panose="02020603050405020304" pitchFamily="18" charset="0"/>
                <a:ea typeface="Times New Roman" panose="02020603050405020304" pitchFamily="18" charset="0"/>
              </a:rPr>
              <a:t> = $42.11/(1.15)</a:t>
            </a:r>
            <a:r>
              <a:rPr lang="nb-NO" sz="1800" baseline="30000" dirty="0">
                <a:effectLst/>
                <a:latin typeface="Times New Roman" panose="02020603050405020304" pitchFamily="18" charset="0"/>
                <a:ea typeface="Times New Roman" panose="02020603050405020304" pitchFamily="18" charset="0"/>
              </a:rPr>
              <a:t>14 </a:t>
            </a:r>
            <a:r>
              <a:rPr lang="nb-NO" sz="1800" dirty="0">
                <a:effectLst/>
                <a:latin typeface="Times New Roman" panose="02020603050405020304" pitchFamily="18" charset="0"/>
                <a:ea typeface="Times New Roman" panose="02020603050405020304" pitchFamily="18" charset="0"/>
              </a:rPr>
              <a:t>= $5.95</a:t>
            </a:r>
            <a:endParaRPr lang="en-US" sz="1800" dirty="0">
              <a:effectLst/>
              <a:latin typeface="Times New Roman" panose="02020603050405020304" pitchFamily="18" charset="0"/>
              <a:ea typeface="Times New Roman" panose="02020603050405020304" pitchFamily="18" charset="0"/>
            </a:endParaRPr>
          </a:p>
          <a:p>
            <a:pPr marL="457200" lvl="1" indent="0" algn="just">
              <a:lnSpc>
                <a:spcPct val="100000"/>
              </a:lnSpc>
              <a:spcBef>
                <a:spcPts val="0"/>
              </a:spcBef>
              <a:spcAft>
                <a:spcPts val="200"/>
              </a:spcAft>
              <a:buNone/>
            </a:pPr>
            <a:endParaRPr lang="en-US" sz="3200" dirty="0">
              <a:latin typeface="Cambria" panose="02040503050406030204" pitchFamily="18" charset="0"/>
              <a:ea typeface="Cambria" panose="02040503050406030204" pitchFamily="18" charset="0"/>
            </a:endParaRPr>
          </a:p>
        </p:txBody>
      </p:sp>
      <p:sp>
        <p:nvSpPr>
          <p:cNvPr id="6" name="Rectangle 5"/>
          <p:cNvSpPr/>
          <p:nvPr/>
        </p:nvSpPr>
        <p:spPr>
          <a:xfrm>
            <a:off x="0" y="6472989"/>
            <a:ext cx="6240378" cy="385011"/>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6240378" y="6472989"/>
            <a:ext cx="5951622" cy="38501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Slide Number Placeholder 7"/>
          <p:cNvSpPr>
            <a:spLocks noGrp="1"/>
          </p:cNvSpPr>
          <p:nvPr>
            <p:ph type="sldNum" sz="quarter" idx="12"/>
          </p:nvPr>
        </p:nvSpPr>
        <p:spPr>
          <a:xfrm>
            <a:off x="9448800" y="6457298"/>
            <a:ext cx="2743200" cy="365125"/>
          </a:xfrm>
        </p:spPr>
        <p:txBody>
          <a:bodyPr/>
          <a:lstStyle/>
          <a:p>
            <a:fld id="{B63D8B90-C3C9-4A0C-9CD5-339FB3140368}" type="slidenum">
              <a:rPr lang="en-US" sz="1400" smtClean="0">
                <a:solidFill>
                  <a:schemeClr val="bg1"/>
                </a:solidFill>
                <a:latin typeface="Cambria" panose="02040503050406030204" pitchFamily="18" charset="0"/>
              </a:rPr>
              <a:t>15</a:t>
            </a:fld>
            <a:endParaRPr lang="en-US" sz="1400" dirty="0">
              <a:solidFill>
                <a:schemeClr val="bg1"/>
              </a:solidFill>
              <a:latin typeface="Cambria" panose="02040503050406030204" pitchFamily="18" charset="0"/>
            </a:endParaRPr>
          </a:p>
        </p:txBody>
      </p:sp>
      <p:sp>
        <p:nvSpPr>
          <p:cNvPr id="9" name="TextBox 8">
            <a:extLst>
              <a:ext uri="{FF2B5EF4-FFF2-40B4-BE49-F238E27FC236}">
                <a16:creationId xmlns:a16="http://schemas.microsoft.com/office/drawing/2014/main" id="{3ED958FC-13DB-4C0A-8244-2BBA28E3A0BC}"/>
              </a:ext>
            </a:extLst>
          </p:cNvPr>
          <p:cNvSpPr txBox="1"/>
          <p:nvPr/>
        </p:nvSpPr>
        <p:spPr>
          <a:xfrm>
            <a:off x="116131" y="6472989"/>
            <a:ext cx="5065294" cy="307777"/>
          </a:xfrm>
          <a:prstGeom prst="rect">
            <a:avLst/>
          </a:prstGeom>
          <a:noFill/>
        </p:spPr>
        <p:txBody>
          <a:bodyPr wrap="square" rtlCol="0">
            <a:spAutoFit/>
          </a:bodyPr>
          <a:lstStyle/>
          <a:p>
            <a:r>
              <a:rPr lang="en-US" sz="1400" dirty="0">
                <a:solidFill>
                  <a:schemeClr val="bg1"/>
                </a:solidFill>
                <a:latin typeface="Cambria" panose="02040503050406030204" pitchFamily="18" charset="0"/>
              </a:rPr>
              <a:t>Exercises – Unit 5 &amp; 6</a:t>
            </a:r>
          </a:p>
        </p:txBody>
      </p:sp>
    </p:spTree>
    <p:extLst>
      <p:ext uri="{BB962C8B-B14F-4D97-AF65-F5344CB8AC3E}">
        <p14:creationId xmlns:p14="http://schemas.microsoft.com/office/powerpoint/2010/main" val="26313383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938463"/>
          </a:xfrm>
          <a:prstGeom prst="rect">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625642" y="192505"/>
            <a:ext cx="11044990" cy="584775"/>
          </a:xfrm>
          <a:prstGeom prst="rect">
            <a:avLst/>
          </a:prstGeom>
          <a:noFill/>
        </p:spPr>
        <p:txBody>
          <a:bodyPr wrap="square" rtlCol="0">
            <a:spAutoFit/>
          </a:bodyPr>
          <a:lstStyle/>
          <a:p>
            <a:r>
              <a:rPr lang="en-US" sz="3200" dirty="0">
                <a:solidFill>
                  <a:schemeClr val="bg1"/>
                </a:solidFill>
                <a:latin typeface="Cambria" panose="02040503050406030204" pitchFamily="18" charset="0"/>
              </a:rPr>
              <a:t>Q8 – Unit 6</a:t>
            </a:r>
          </a:p>
        </p:txBody>
      </p:sp>
      <p:sp>
        <p:nvSpPr>
          <p:cNvPr id="5" name="Content Placeholder 2"/>
          <p:cNvSpPr txBox="1">
            <a:spLocks/>
          </p:cNvSpPr>
          <p:nvPr/>
        </p:nvSpPr>
        <p:spPr>
          <a:xfrm>
            <a:off x="372978" y="1228725"/>
            <a:ext cx="11514221" cy="5210259"/>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lnSpc>
                <a:spcPct val="100000"/>
              </a:lnSpc>
              <a:spcBef>
                <a:spcPts val="0"/>
              </a:spcBef>
              <a:spcAft>
                <a:spcPts val="200"/>
              </a:spcAft>
              <a:buNone/>
            </a:pPr>
            <a:r>
              <a:rPr lang="en-US" sz="2400" b="0" i="0" dirty="0">
                <a:solidFill>
                  <a:srgbClr val="000000"/>
                </a:solidFill>
                <a:effectLst/>
                <a:latin typeface="Cambria" panose="02040503050406030204" pitchFamily="18" charset="0"/>
                <a:ea typeface="Cambria" panose="02040503050406030204" pitchFamily="18" charset="0"/>
              </a:rPr>
              <a:t>Given the information below for Seger Corporation, compute the expected share price at the end of 2020 using price ratio analysis. Assume that the historical (arithmetic) average growth rates will remain the same for 2020.</a:t>
            </a:r>
            <a:endParaRPr lang="en-US" sz="3600" dirty="0">
              <a:latin typeface="Cambria" panose="02040503050406030204" pitchFamily="18" charset="0"/>
              <a:ea typeface="Cambria" panose="02040503050406030204" pitchFamily="18" charset="0"/>
            </a:endParaRPr>
          </a:p>
          <a:p>
            <a:pPr marL="457200" lvl="1" indent="0" algn="just">
              <a:lnSpc>
                <a:spcPct val="100000"/>
              </a:lnSpc>
              <a:spcBef>
                <a:spcPts val="0"/>
              </a:spcBef>
              <a:spcAft>
                <a:spcPts val="200"/>
              </a:spcAft>
              <a:buNone/>
            </a:pPr>
            <a:endParaRPr lang="en-US" sz="3200" dirty="0">
              <a:latin typeface="Cambria" panose="02040503050406030204" pitchFamily="18" charset="0"/>
              <a:ea typeface="Cambria" panose="02040503050406030204" pitchFamily="18" charset="0"/>
            </a:endParaRPr>
          </a:p>
        </p:txBody>
      </p:sp>
      <p:sp>
        <p:nvSpPr>
          <p:cNvPr id="6" name="Rectangle 5"/>
          <p:cNvSpPr/>
          <p:nvPr/>
        </p:nvSpPr>
        <p:spPr>
          <a:xfrm>
            <a:off x="0" y="6472989"/>
            <a:ext cx="6240378" cy="385011"/>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6240378" y="6472989"/>
            <a:ext cx="5951622" cy="38501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Slide Number Placeholder 7"/>
          <p:cNvSpPr>
            <a:spLocks noGrp="1"/>
          </p:cNvSpPr>
          <p:nvPr>
            <p:ph type="sldNum" sz="quarter" idx="12"/>
          </p:nvPr>
        </p:nvSpPr>
        <p:spPr>
          <a:xfrm>
            <a:off x="9448800" y="6457298"/>
            <a:ext cx="2743200" cy="365125"/>
          </a:xfrm>
        </p:spPr>
        <p:txBody>
          <a:bodyPr/>
          <a:lstStyle/>
          <a:p>
            <a:fld id="{B63D8B90-C3C9-4A0C-9CD5-339FB3140368}" type="slidenum">
              <a:rPr lang="en-US" sz="1400" smtClean="0">
                <a:solidFill>
                  <a:schemeClr val="bg1"/>
                </a:solidFill>
                <a:latin typeface="Cambria" panose="02040503050406030204" pitchFamily="18" charset="0"/>
              </a:rPr>
              <a:t>16</a:t>
            </a:fld>
            <a:endParaRPr lang="en-US" sz="1400" dirty="0">
              <a:solidFill>
                <a:schemeClr val="bg1"/>
              </a:solidFill>
              <a:latin typeface="Cambria" panose="02040503050406030204" pitchFamily="18" charset="0"/>
            </a:endParaRPr>
          </a:p>
        </p:txBody>
      </p:sp>
      <p:sp>
        <p:nvSpPr>
          <p:cNvPr id="9" name="TextBox 8">
            <a:extLst>
              <a:ext uri="{FF2B5EF4-FFF2-40B4-BE49-F238E27FC236}">
                <a16:creationId xmlns:a16="http://schemas.microsoft.com/office/drawing/2014/main" id="{3ED958FC-13DB-4C0A-8244-2BBA28E3A0BC}"/>
              </a:ext>
            </a:extLst>
          </p:cNvPr>
          <p:cNvSpPr txBox="1"/>
          <p:nvPr/>
        </p:nvSpPr>
        <p:spPr>
          <a:xfrm>
            <a:off x="116131" y="6472989"/>
            <a:ext cx="5065294" cy="307777"/>
          </a:xfrm>
          <a:prstGeom prst="rect">
            <a:avLst/>
          </a:prstGeom>
          <a:noFill/>
        </p:spPr>
        <p:txBody>
          <a:bodyPr wrap="square" rtlCol="0">
            <a:spAutoFit/>
          </a:bodyPr>
          <a:lstStyle/>
          <a:p>
            <a:r>
              <a:rPr lang="en-US" sz="1400" dirty="0">
                <a:solidFill>
                  <a:schemeClr val="bg1"/>
                </a:solidFill>
                <a:latin typeface="Cambria" panose="02040503050406030204" pitchFamily="18" charset="0"/>
              </a:rPr>
              <a:t>Exercises – Unit 5 &amp; 6</a:t>
            </a:r>
          </a:p>
        </p:txBody>
      </p:sp>
      <p:pic>
        <p:nvPicPr>
          <p:cNvPr id="10" name="Picture 9">
            <a:extLst>
              <a:ext uri="{FF2B5EF4-FFF2-40B4-BE49-F238E27FC236}">
                <a16:creationId xmlns:a16="http://schemas.microsoft.com/office/drawing/2014/main" id="{B9DA50F9-57CB-49EF-9E9B-66B37F9704CD}"/>
              </a:ext>
            </a:extLst>
          </p:cNvPr>
          <p:cNvPicPr>
            <a:picLocks noChangeAspect="1"/>
          </p:cNvPicPr>
          <p:nvPr/>
        </p:nvPicPr>
        <p:blipFill>
          <a:blip r:embed="rId3"/>
          <a:stretch>
            <a:fillRect/>
          </a:stretch>
        </p:blipFill>
        <p:spPr>
          <a:xfrm>
            <a:off x="3571679" y="3038084"/>
            <a:ext cx="4848225" cy="2209800"/>
          </a:xfrm>
          <a:prstGeom prst="rect">
            <a:avLst/>
          </a:prstGeom>
        </p:spPr>
      </p:pic>
    </p:spTree>
    <p:extLst>
      <p:ext uri="{BB962C8B-B14F-4D97-AF65-F5344CB8AC3E}">
        <p14:creationId xmlns:p14="http://schemas.microsoft.com/office/powerpoint/2010/main" val="250880128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938463"/>
          </a:xfrm>
          <a:prstGeom prst="rect">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625642" y="192505"/>
            <a:ext cx="11044990" cy="584775"/>
          </a:xfrm>
          <a:prstGeom prst="rect">
            <a:avLst/>
          </a:prstGeom>
          <a:noFill/>
        </p:spPr>
        <p:txBody>
          <a:bodyPr wrap="square" rtlCol="0">
            <a:spAutoFit/>
          </a:bodyPr>
          <a:lstStyle/>
          <a:p>
            <a:r>
              <a:rPr lang="en-US" sz="3200" dirty="0">
                <a:solidFill>
                  <a:schemeClr val="bg1"/>
                </a:solidFill>
                <a:latin typeface="Cambria" panose="02040503050406030204" pitchFamily="18" charset="0"/>
              </a:rPr>
              <a:t>Solution</a:t>
            </a:r>
          </a:p>
        </p:txBody>
      </p:sp>
      <p:sp>
        <p:nvSpPr>
          <p:cNvPr id="5" name="Content Placeholder 2"/>
          <p:cNvSpPr txBox="1">
            <a:spLocks/>
          </p:cNvSpPr>
          <p:nvPr/>
        </p:nvSpPr>
        <p:spPr>
          <a:xfrm>
            <a:off x="372978" y="1228725"/>
            <a:ext cx="11514221" cy="5210259"/>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28600" marR="0" indent="-228600">
              <a:spcBef>
                <a:spcPts val="0"/>
              </a:spcBef>
              <a:spcAft>
                <a:spcPts val="0"/>
              </a:spcAft>
              <a:tabLst>
                <a:tab pos="228600" algn="l"/>
              </a:tabLst>
            </a:pPr>
            <a:r>
              <a:rPr lang="en-US" sz="1800" dirty="0">
                <a:effectLst/>
                <a:latin typeface="Times New Roman" panose="02020603050405020304" pitchFamily="18" charset="0"/>
                <a:ea typeface="Times New Roman" panose="02020603050405020304" pitchFamily="18" charset="0"/>
              </a:rPr>
              <a:t>PE ratio values are: 21.77, 19.88, 18.98, 16.16, 17.36, 17.10 ; average = 18.54</a:t>
            </a:r>
          </a:p>
          <a:p>
            <a:pPr marL="228600" marR="0" indent="-228600">
              <a:spcBef>
                <a:spcPts val="0"/>
              </a:spcBef>
              <a:spcAft>
                <a:spcPts val="0"/>
              </a:spcAft>
              <a:tabLst>
                <a:tab pos="228600" algn="l"/>
              </a:tabLst>
            </a:pPr>
            <a:endParaRPr lang="en-US" sz="1800" dirty="0">
              <a:effectLst/>
              <a:latin typeface="Times New Roman" panose="02020603050405020304" pitchFamily="18" charset="0"/>
              <a:ea typeface="Times New Roman" panose="02020603050405020304" pitchFamily="18" charset="0"/>
            </a:endParaRPr>
          </a:p>
          <a:p>
            <a:pPr marL="228600" marR="0" indent="-228600">
              <a:spcBef>
                <a:spcPts val="0"/>
              </a:spcBef>
              <a:spcAft>
                <a:spcPts val="0"/>
              </a:spcAft>
              <a:tabLst>
                <a:tab pos="228600" algn="l"/>
              </a:tabLst>
            </a:pPr>
            <a:r>
              <a:rPr lang="en-US" sz="1800" dirty="0">
                <a:effectLst/>
                <a:latin typeface="Times New Roman" panose="02020603050405020304" pitchFamily="18" charset="0"/>
                <a:ea typeface="Times New Roman" panose="02020603050405020304" pitchFamily="18" charset="0"/>
              </a:rPr>
              <a:t>EPS growth rates: 16.36%, 3.37%, 16.09%, 15.51%, 14.29% ; average = 13.12%</a:t>
            </a:r>
          </a:p>
          <a:p>
            <a:pPr marL="228600" marR="0" indent="-228600">
              <a:spcBef>
                <a:spcPts val="0"/>
              </a:spcBef>
              <a:spcAft>
                <a:spcPts val="0"/>
              </a:spcAft>
              <a:tabLst>
                <a:tab pos="228600" algn="l"/>
              </a:tabLst>
            </a:pPr>
            <a:r>
              <a:rPr lang="en-US" sz="1800" dirty="0">
                <a:effectLst/>
                <a:latin typeface="Times New Roman" panose="02020603050405020304" pitchFamily="18" charset="0"/>
                <a:ea typeface="Times New Roman" panose="02020603050405020304" pitchFamily="18" charset="0"/>
              </a:rPr>
              <a:t>Expected share price using PE = 18.54($8.00)(1.1312) = $167.80</a:t>
            </a:r>
          </a:p>
          <a:p>
            <a:pPr marL="228600" marR="0" indent="-228600">
              <a:spcBef>
                <a:spcPts val="0"/>
              </a:spcBef>
              <a:spcAft>
                <a:spcPts val="0"/>
              </a:spcAft>
              <a:tabLst>
                <a:tab pos="228600" algn="l"/>
              </a:tabLst>
            </a:pPr>
            <a:endParaRPr lang="en-US" sz="1800" dirty="0">
              <a:effectLst/>
              <a:latin typeface="Times New Roman" panose="02020603050405020304" pitchFamily="18" charset="0"/>
              <a:ea typeface="Times New Roman" panose="02020603050405020304" pitchFamily="18" charset="0"/>
            </a:endParaRPr>
          </a:p>
          <a:p>
            <a:pPr marL="228600" marR="0" indent="-228600">
              <a:spcBef>
                <a:spcPts val="0"/>
              </a:spcBef>
              <a:spcAft>
                <a:spcPts val="0"/>
              </a:spcAft>
              <a:tabLst>
                <a:tab pos="228600" algn="l"/>
              </a:tabLst>
            </a:pPr>
            <a:r>
              <a:rPr lang="en-US" sz="1800" dirty="0">
                <a:effectLst/>
                <a:latin typeface="Times New Roman" panose="02020603050405020304" pitchFamily="18" charset="0"/>
                <a:ea typeface="Times New Roman" panose="02020603050405020304" pitchFamily="18" charset="0"/>
              </a:rPr>
              <a:t>P/CFPS values are: 13.00, 12.18, 11.38, 9.67, 10.30, 10.44 ; average = 11.16</a:t>
            </a:r>
          </a:p>
          <a:p>
            <a:pPr marL="228600" marR="0" indent="-228600">
              <a:spcBef>
                <a:spcPts val="0"/>
              </a:spcBef>
              <a:spcAft>
                <a:spcPts val="0"/>
              </a:spcAft>
              <a:tabLst>
                <a:tab pos="228600" algn="l"/>
              </a:tabLst>
            </a:pPr>
            <a:r>
              <a:rPr lang="en-US" sz="1800" dirty="0">
                <a:effectLst/>
                <a:latin typeface="Times New Roman" panose="02020603050405020304" pitchFamily="18" charset="0"/>
                <a:ea typeface="Times New Roman" panose="02020603050405020304" pitchFamily="18" charset="0"/>
              </a:rPr>
              <a:t>CFPS growth rates = 13.34%; 5.70%, 16.19%, 16.60%, 11.02% ; average = 12.57%</a:t>
            </a:r>
          </a:p>
          <a:p>
            <a:pPr marL="228600" marR="0" indent="-228600">
              <a:spcBef>
                <a:spcPts val="0"/>
              </a:spcBef>
              <a:spcAft>
                <a:spcPts val="0"/>
              </a:spcAft>
              <a:tabLst>
                <a:tab pos="228600" algn="l"/>
              </a:tabLst>
            </a:pPr>
            <a:r>
              <a:rPr lang="en-US" sz="1800" dirty="0">
                <a:effectLst/>
                <a:latin typeface="Times New Roman" panose="02020603050405020304" pitchFamily="18" charset="0"/>
                <a:ea typeface="Times New Roman" panose="02020603050405020304" pitchFamily="18" charset="0"/>
              </a:rPr>
              <a:t>Expected share price using P/CFPS= 11.16($13.10)(1.1257) = $164.61</a:t>
            </a:r>
          </a:p>
          <a:p>
            <a:pPr marL="228600" marR="0" indent="-228600">
              <a:spcBef>
                <a:spcPts val="0"/>
              </a:spcBef>
              <a:spcAft>
                <a:spcPts val="0"/>
              </a:spcAft>
              <a:tabLst>
                <a:tab pos="228600" algn="l"/>
              </a:tabLst>
            </a:pPr>
            <a:endParaRPr lang="en-US" sz="1800" dirty="0">
              <a:effectLst/>
              <a:latin typeface="Times New Roman" panose="02020603050405020304" pitchFamily="18" charset="0"/>
              <a:ea typeface="Times New Roman" panose="02020603050405020304" pitchFamily="18" charset="0"/>
            </a:endParaRPr>
          </a:p>
          <a:p>
            <a:pPr marL="228600" marR="0" indent="-228600">
              <a:spcBef>
                <a:spcPts val="0"/>
              </a:spcBef>
              <a:spcAft>
                <a:spcPts val="0"/>
              </a:spcAft>
              <a:tabLst>
                <a:tab pos="228600" algn="l"/>
              </a:tabLst>
            </a:pPr>
            <a:r>
              <a:rPr lang="en-US" sz="1800" dirty="0">
                <a:effectLst/>
                <a:latin typeface="Times New Roman" panose="02020603050405020304" pitchFamily="18" charset="0"/>
                <a:ea typeface="Times New Roman" panose="02020603050405020304" pitchFamily="18" charset="0"/>
              </a:rPr>
              <a:t>P/S values are: 1.797, 1.716, 1.712, 1.613, 1.697, 1.738 ; average </a:t>
            </a:r>
            <a:r>
              <a:rPr lang="en-US" sz="1800">
                <a:effectLst/>
                <a:latin typeface="Times New Roman" panose="02020603050405020304" pitchFamily="18" charset="0"/>
                <a:ea typeface="Times New Roman" panose="02020603050405020304" pitchFamily="18" charset="0"/>
              </a:rPr>
              <a:t>= 1.712</a:t>
            </a:r>
            <a:endParaRPr lang="en-US" sz="1800" dirty="0">
              <a:effectLst/>
              <a:latin typeface="Times New Roman" panose="02020603050405020304" pitchFamily="18" charset="0"/>
              <a:ea typeface="Times New Roman" panose="02020603050405020304" pitchFamily="18" charset="0"/>
            </a:endParaRPr>
          </a:p>
          <a:p>
            <a:pPr marL="228600" marR="0" indent="-228600">
              <a:spcBef>
                <a:spcPts val="0"/>
              </a:spcBef>
              <a:spcAft>
                <a:spcPts val="0"/>
              </a:spcAft>
              <a:tabLst>
                <a:tab pos="228600" algn="l"/>
              </a:tabLst>
            </a:pPr>
            <a:r>
              <a:rPr lang="en-US" sz="1800" dirty="0">
                <a:effectLst/>
                <a:latin typeface="Times New Roman" panose="02020603050405020304" pitchFamily="18" charset="0"/>
                <a:ea typeface="Times New Roman" panose="02020603050405020304" pitchFamily="18" charset="0"/>
              </a:rPr>
              <a:t>SPS growth rates: 11.25%, –1.06%, 4.82%, 17.98%, 9.92% ; average = 8.58%</a:t>
            </a:r>
          </a:p>
          <a:p>
            <a:pPr marL="228600" marR="0" indent="-228600">
              <a:spcBef>
                <a:spcPts val="0"/>
              </a:spcBef>
              <a:spcAft>
                <a:spcPts val="0"/>
              </a:spcAft>
              <a:tabLst>
                <a:tab pos="228600" algn="l"/>
              </a:tabLst>
            </a:pPr>
            <a:r>
              <a:rPr lang="en-US" sz="1800" dirty="0">
                <a:effectLst/>
                <a:latin typeface="Times New Roman" panose="02020603050405020304" pitchFamily="18" charset="0"/>
                <a:ea typeface="Times New Roman" panose="02020603050405020304" pitchFamily="18" charset="0"/>
              </a:rPr>
              <a:t>Expected share price = 1.712($78.70)(1.0858) = $146.30</a:t>
            </a:r>
          </a:p>
          <a:p>
            <a:pPr marL="457200" lvl="1" indent="0" algn="just">
              <a:lnSpc>
                <a:spcPct val="100000"/>
              </a:lnSpc>
              <a:spcBef>
                <a:spcPts val="0"/>
              </a:spcBef>
              <a:spcAft>
                <a:spcPts val="200"/>
              </a:spcAft>
              <a:buNone/>
            </a:pPr>
            <a:endParaRPr lang="en-US" sz="3200" dirty="0">
              <a:latin typeface="Cambria" panose="02040503050406030204" pitchFamily="18" charset="0"/>
              <a:ea typeface="Cambria" panose="02040503050406030204" pitchFamily="18" charset="0"/>
            </a:endParaRPr>
          </a:p>
        </p:txBody>
      </p:sp>
      <p:sp>
        <p:nvSpPr>
          <p:cNvPr id="6" name="Rectangle 5"/>
          <p:cNvSpPr/>
          <p:nvPr/>
        </p:nvSpPr>
        <p:spPr>
          <a:xfrm>
            <a:off x="0" y="6472989"/>
            <a:ext cx="6240378" cy="385011"/>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6240378" y="6472989"/>
            <a:ext cx="5951622" cy="38501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Slide Number Placeholder 7"/>
          <p:cNvSpPr>
            <a:spLocks noGrp="1"/>
          </p:cNvSpPr>
          <p:nvPr>
            <p:ph type="sldNum" sz="quarter" idx="12"/>
          </p:nvPr>
        </p:nvSpPr>
        <p:spPr>
          <a:xfrm>
            <a:off x="9448800" y="6457298"/>
            <a:ext cx="2743200" cy="365125"/>
          </a:xfrm>
        </p:spPr>
        <p:txBody>
          <a:bodyPr/>
          <a:lstStyle/>
          <a:p>
            <a:fld id="{B63D8B90-C3C9-4A0C-9CD5-339FB3140368}" type="slidenum">
              <a:rPr lang="en-US" sz="1400" smtClean="0">
                <a:solidFill>
                  <a:schemeClr val="bg1"/>
                </a:solidFill>
                <a:latin typeface="Cambria" panose="02040503050406030204" pitchFamily="18" charset="0"/>
              </a:rPr>
              <a:t>17</a:t>
            </a:fld>
            <a:endParaRPr lang="en-US" sz="1400" dirty="0">
              <a:solidFill>
                <a:schemeClr val="bg1"/>
              </a:solidFill>
              <a:latin typeface="Cambria" panose="02040503050406030204" pitchFamily="18" charset="0"/>
            </a:endParaRPr>
          </a:p>
        </p:txBody>
      </p:sp>
      <p:sp>
        <p:nvSpPr>
          <p:cNvPr id="9" name="TextBox 8">
            <a:extLst>
              <a:ext uri="{FF2B5EF4-FFF2-40B4-BE49-F238E27FC236}">
                <a16:creationId xmlns:a16="http://schemas.microsoft.com/office/drawing/2014/main" id="{3ED958FC-13DB-4C0A-8244-2BBA28E3A0BC}"/>
              </a:ext>
            </a:extLst>
          </p:cNvPr>
          <p:cNvSpPr txBox="1"/>
          <p:nvPr/>
        </p:nvSpPr>
        <p:spPr>
          <a:xfrm>
            <a:off x="116131" y="6472989"/>
            <a:ext cx="5065294" cy="307777"/>
          </a:xfrm>
          <a:prstGeom prst="rect">
            <a:avLst/>
          </a:prstGeom>
          <a:noFill/>
        </p:spPr>
        <p:txBody>
          <a:bodyPr wrap="square" rtlCol="0">
            <a:spAutoFit/>
          </a:bodyPr>
          <a:lstStyle/>
          <a:p>
            <a:r>
              <a:rPr lang="en-US" sz="1400" dirty="0">
                <a:solidFill>
                  <a:schemeClr val="bg1"/>
                </a:solidFill>
                <a:latin typeface="Cambria" panose="02040503050406030204" pitchFamily="18" charset="0"/>
              </a:rPr>
              <a:t>Exercises – Unit 5 &amp; 6</a:t>
            </a:r>
          </a:p>
        </p:txBody>
      </p:sp>
    </p:spTree>
    <p:extLst>
      <p:ext uri="{BB962C8B-B14F-4D97-AF65-F5344CB8AC3E}">
        <p14:creationId xmlns:p14="http://schemas.microsoft.com/office/powerpoint/2010/main" val="406131395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7"/>
          <p:cNvSpPr>
            <a:spLocks noGrp="1"/>
          </p:cNvSpPr>
          <p:nvPr>
            <p:ph type="sldNum" sz="quarter" idx="12"/>
          </p:nvPr>
        </p:nvSpPr>
        <p:spPr>
          <a:xfrm>
            <a:off x="9340515" y="6526880"/>
            <a:ext cx="2743200" cy="365125"/>
          </a:xfrm>
        </p:spPr>
        <p:txBody>
          <a:bodyPr/>
          <a:lstStyle/>
          <a:p>
            <a:fld id="{B63D8B90-C3C9-4A0C-9CD5-339FB3140368}" type="slidenum">
              <a:rPr lang="en-US" sz="1600" smtClean="0">
                <a:solidFill>
                  <a:schemeClr val="bg1"/>
                </a:solidFill>
                <a:latin typeface="Cambria" panose="02040503050406030204" pitchFamily="18" charset="0"/>
              </a:rPr>
              <a:t>18</a:t>
            </a:fld>
            <a:endParaRPr lang="en-US" sz="1600" dirty="0">
              <a:solidFill>
                <a:schemeClr val="bg1"/>
              </a:solidFill>
              <a:latin typeface="Cambria" panose="02040503050406030204" pitchFamily="18" charset="0"/>
            </a:endParaRPr>
          </a:p>
        </p:txBody>
      </p:sp>
      <p:sp>
        <p:nvSpPr>
          <p:cNvPr id="4" name="Rounded Rectangle 3"/>
          <p:cNvSpPr/>
          <p:nvPr/>
        </p:nvSpPr>
        <p:spPr>
          <a:xfrm>
            <a:off x="2601310" y="2737634"/>
            <a:ext cx="6989380" cy="1293912"/>
          </a:xfrm>
          <a:prstGeom prst="roundRect">
            <a:avLst/>
          </a:prstGeom>
          <a:solidFill>
            <a:schemeClr val="accent5">
              <a:lumMod val="75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5307032" y="3092202"/>
            <a:ext cx="2312968" cy="707886"/>
          </a:xfrm>
          <a:prstGeom prst="rect">
            <a:avLst/>
          </a:prstGeom>
          <a:noFill/>
        </p:spPr>
        <p:txBody>
          <a:bodyPr wrap="square" rtlCol="0">
            <a:spAutoFit/>
          </a:bodyPr>
          <a:lstStyle/>
          <a:p>
            <a:r>
              <a:rPr lang="en-US" sz="4000" dirty="0">
                <a:solidFill>
                  <a:schemeClr val="bg1"/>
                </a:solidFill>
                <a:latin typeface="Cambria" panose="02040503050406030204" pitchFamily="18" charset="0"/>
              </a:rPr>
              <a:t>Thanks!</a:t>
            </a:r>
          </a:p>
        </p:txBody>
      </p:sp>
    </p:spTree>
    <p:extLst>
      <p:ext uri="{BB962C8B-B14F-4D97-AF65-F5344CB8AC3E}">
        <p14:creationId xmlns:p14="http://schemas.microsoft.com/office/powerpoint/2010/main" val="1209910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938463"/>
          </a:xfrm>
          <a:prstGeom prst="rect">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625642" y="192505"/>
            <a:ext cx="11044990" cy="584775"/>
          </a:xfrm>
          <a:prstGeom prst="rect">
            <a:avLst/>
          </a:prstGeom>
          <a:noFill/>
        </p:spPr>
        <p:txBody>
          <a:bodyPr wrap="square" rtlCol="0">
            <a:spAutoFit/>
          </a:bodyPr>
          <a:lstStyle/>
          <a:p>
            <a:r>
              <a:rPr lang="en-US" sz="3200" dirty="0">
                <a:solidFill>
                  <a:schemeClr val="bg1"/>
                </a:solidFill>
                <a:latin typeface="Cambria" panose="02040503050406030204" pitchFamily="18" charset="0"/>
              </a:rPr>
              <a:t>Q1 – Unit 5</a:t>
            </a:r>
          </a:p>
        </p:txBody>
      </p:sp>
      <p:sp>
        <p:nvSpPr>
          <p:cNvPr id="5" name="Content Placeholder 2"/>
          <p:cNvSpPr txBox="1">
            <a:spLocks/>
          </p:cNvSpPr>
          <p:nvPr/>
        </p:nvSpPr>
        <p:spPr>
          <a:xfrm>
            <a:off x="372978" y="1228725"/>
            <a:ext cx="11514221" cy="5210259"/>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lnSpc>
                <a:spcPct val="100000"/>
              </a:lnSpc>
              <a:spcBef>
                <a:spcPts val="0"/>
              </a:spcBef>
              <a:spcAft>
                <a:spcPts val="200"/>
              </a:spcAft>
              <a:buNone/>
            </a:pPr>
            <a:r>
              <a:rPr lang="en-US" sz="1600" b="0" i="0" dirty="0">
                <a:solidFill>
                  <a:srgbClr val="000000"/>
                </a:solidFill>
                <a:effectLst/>
                <a:latin typeface="Cambria" panose="02040503050406030204" pitchFamily="18" charset="0"/>
                <a:ea typeface="Cambria" panose="02040503050406030204" pitchFamily="18" charset="0"/>
              </a:rPr>
              <a:t>You find the following order book on a particular stock. The last trade on the stock was at $70.54.</a:t>
            </a:r>
          </a:p>
          <a:p>
            <a:pPr marL="0" indent="0" algn="just">
              <a:lnSpc>
                <a:spcPct val="100000"/>
              </a:lnSpc>
              <a:spcBef>
                <a:spcPts val="0"/>
              </a:spcBef>
              <a:spcAft>
                <a:spcPts val="200"/>
              </a:spcAft>
              <a:buNone/>
            </a:pPr>
            <a:endParaRPr lang="en-US" sz="1600" dirty="0">
              <a:solidFill>
                <a:srgbClr val="000000"/>
              </a:solidFill>
              <a:latin typeface="Cambria" panose="02040503050406030204" pitchFamily="18" charset="0"/>
              <a:ea typeface="Cambria" panose="02040503050406030204" pitchFamily="18" charset="0"/>
            </a:endParaRPr>
          </a:p>
          <a:p>
            <a:pPr marL="0" indent="0" algn="just">
              <a:lnSpc>
                <a:spcPct val="100000"/>
              </a:lnSpc>
              <a:spcBef>
                <a:spcPts val="0"/>
              </a:spcBef>
              <a:spcAft>
                <a:spcPts val="200"/>
              </a:spcAft>
              <a:buNone/>
            </a:pPr>
            <a:endParaRPr lang="en-US" sz="1600" dirty="0">
              <a:solidFill>
                <a:srgbClr val="000000"/>
              </a:solidFill>
              <a:latin typeface="Cambria" panose="02040503050406030204" pitchFamily="18" charset="0"/>
              <a:ea typeface="Cambria" panose="02040503050406030204" pitchFamily="18" charset="0"/>
            </a:endParaRPr>
          </a:p>
          <a:p>
            <a:pPr marL="0" indent="0" algn="just">
              <a:lnSpc>
                <a:spcPct val="100000"/>
              </a:lnSpc>
              <a:spcBef>
                <a:spcPts val="0"/>
              </a:spcBef>
              <a:spcAft>
                <a:spcPts val="200"/>
              </a:spcAft>
              <a:buNone/>
            </a:pPr>
            <a:endParaRPr lang="en-US" sz="1600" dirty="0">
              <a:solidFill>
                <a:srgbClr val="000000"/>
              </a:solidFill>
              <a:latin typeface="Cambria" panose="02040503050406030204" pitchFamily="18" charset="0"/>
              <a:ea typeface="Cambria" panose="02040503050406030204" pitchFamily="18" charset="0"/>
            </a:endParaRPr>
          </a:p>
          <a:p>
            <a:pPr marL="0" indent="0" algn="just">
              <a:lnSpc>
                <a:spcPct val="100000"/>
              </a:lnSpc>
              <a:spcBef>
                <a:spcPts val="0"/>
              </a:spcBef>
              <a:spcAft>
                <a:spcPts val="200"/>
              </a:spcAft>
              <a:buNone/>
            </a:pPr>
            <a:endParaRPr lang="en-US" sz="1600" dirty="0">
              <a:solidFill>
                <a:srgbClr val="000000"/>
              </a:solidFill>
              <a:latin typeface="Cambria" panose="02040503050406030204" pitchFamily="18" charset="0"/>
              <a:ea typeface="Cambria" panose="02040503050406030204" pitchFamily="18" charset="0"/>
            </a:endParaRPr>
          </a:p>
          <a:p>
            <a:pPr marL="0" indent="0" algn="just">
              <a:lnSpc>
                <a:spcPct val="100000"/>
              </a:lnSpc>
              <a:spcBef>
                <a:spcPts val="0"/>
              </a:spcBef>
              <a:spcAft>
                <a:spcPts val="200"/>
              </a:spcAft>
              <a:buNone/>
            </a:pPr>
            <a:endParaRPr lang="en-US" sz="1600" dirty="0">
              <a:solidFill>
                <a:srgbClr val="000000"/>
              </a:solidFill>
              <a:latin typeface="Cambria" panose="02040503050406030204" pitchFamily="18" charset="0"/>
              <a:ea typeface="Cambria" panose="02040503050406030204" pitchFamily="18" charset="0"/>
            </a:endParaRPr>
          </a:p>
          <a:p>
            <a:pPr marL="0" indent="0" algn="just">
              <a:lnSpc>
                <a:spcPct val="100000"/>
              </a:lnSpc>
              <a:spcBef>
                <a:spcPts val="0"/>
              </a:spcBef>
              <a:spcAft>
                <a:spcPts val="200"/>
              </a:spcAft>
              <a:buNone/>
            </a:pPr>
            <a:endParaRPr lang="en-US" sz="1600" dirty="0">
              <a:solidFill>
                <a:srgbClr val="000000"/>
              </a:solidFill>
              <a:latin typeface="Cambria" panose="02040503050406030204" pitchFamily="18" charset="0"/>
              <a:ea typeface="Cambria" panose="02040503050406030204" pitchFamily="18" charset="0"/>
            </a:endParaRPr>
          </a:p>
          <a:p>
            <a:pPr marL="0" indent="0" algn="just">
              <a:lnSpc>
                <a:spcPct val="100000"/>
              </a:lnSpc>
              <a:spcBef>
                <a:spcPts val="0"/>
              </a:spcBef>
              <a:spcAft>
                <a:spcPts val="200"/>
              </a:spcAft>
              <a:buNone/>
            </a:pPr>
            <a:endParaRPr lang="en-US" sz="1600" dirty="0">
              <a:solidFill>
                <a:srgbClr val="000000"/>
              </a:solidFill>
              <a:latin typeface="Cambria" panose="02040503050406030204" pitchFamily="18" charset="0"/>
              <a:ea typeface="Cambria" panose="02040503050406030204" pitchFamily="18" charset="0"/>
            </a:endParaRPr>
          </a:p>
          <a:p>
            <a:pPr marL="0" indent="0" algn="just">
              <a:lnSpc>
                <a:spcPct val="100000"/>
              </a:lnSpc>
              <a:spcBef>
                <a:spcPts val="0"/>
              </a:spcBef>
              <a:spcAft>
                <a:spcPts val="200"/>
              </a:spcAft>
              <a:buNone/>
            </a:pPr>
            <a:endParaRPr lang="en-US" sz="1600" dirty="0">
              <a:solidFill>
                <a:srgbClr val="000000"/>
              </a:solidFill>
              <a:latin typeface="Cambria" panose="02040503050406030204" pitchFamily="18" charset="0"/>
              <a:ea typeface="Cambria" panose="02040503050406030204" pitchFamily="18" charset="0"/>
            </a:endParaRPr>
          </a:p>
          <a:p>
            <a:pPr marL="0" indent="0" algn="just">
              <a:lnSpc>
                <a:spcPct val="100000"/>
              </a:lnSpc>
              <a:spcBef>
                <a:spcPts val="0"/>
              </a:spcBef>
              <a:spcAft>
                <a:spcPts val="200"/>
              </a:spcAft>
              <a:buNone/>
            </a:pPr>
            <a:endParaRPr lang="en-US" sz="1600" dirty="0">
              <a:solidFill>
                <a:srgbClr val="000000"/>
              </a:solidFill>
              <a:latin typeface="Cambria" panose="02040503050406030204" pitchFamily="18" charset="0"/>
              <a:ea typeface="Cambria" panose="02040503050406030204" pitchFamily="18" charset="0"/>
            </a:endParaRPr>
          </a:p>
          <a:p>
            <a:pPr marL="0" indent="0" algn="just">
              <a:lnSpc>
                <a:spcPct val="100000"/>
              </a:lnSpc>
              <a:spcBef>
                <a:spcPts val="0"/>
              </a:spcBef>
              <a:spcAft>
                <a:spcPts val="200"/>
              </a:spcAft>
              <a:buNone/>
            </a:pPr>
            <a:endParaRPr lang="en-US" sz="1600" dirty="0">
              <a:solidFill>
                <a:srgbClr val="000000"/>
              </a:solidFill>
              <a:latin typeface="Cambria" panose="02040503050406030204" pitchFamily="18" charset="0"/>
              <a:ea typeface="Cambria" panose="02040503050406030204" pitchFamily="18" charset="0"/>
            </a:endParaRPr>
          </a:p>
          <a:p>
            <a:pPr marL="0" indent="0" algn="just">
              <a:lnSpc>
                <a:spcPct val="100000"/>
              </a:lnSpc>
              <a:spcBef>
                <a:spcPts val="0"/>
              </a:spcBef>
              <a:spcAft>
                <a:spcPts val="200"/>
              </a:spcAft>
              <a:buNone/>
            </a:pPr>
            <a:endParaRPr lang="en-US" sz="1600" dirty="0">
              <a:solidFill>
                <a:srgbClr val="000000"/>
              </a:solidFill>
              <a:latin typeface="Cambria" panose="02040503050406030204" pitchFamily="18" charset="0"/>
              <a:ea typeface="Cambria" panose="02040503050406030204" pitchFamily="18" charset="0"/>
            </a:endParaRPr>
          </a:p>
          <a:p>
            <a:pPr marL="0" indent="0" algn="just">
              <a:lnSpc>
                <a:spcPct val="100000"/>
              </a:lnSpc>
              <a:spcBef>
                <a:spcPts val="0"/>
              </a:spcBef>
              <a:spcAft>
                <a:spcPts val="200"/>
              </a:spcAft>
              <a:buNone/>
            </a:pPr>
            <a:endParaRPr lang="en-US" sz="1600" dirty="0">
              <a:solidFill>
                <a:srgbClr val="000000"/>
              </a:solidFill>
              <a:latin typeface="Cambria" panose="02040503050406030204" pitchFamily="18" charset="0"/>
              <a:ea typeface="Cambria" panose="02040503050406030204" pitchFamily="18" charset="0"/>
            </a:endParaRPr>
          </a:p>
          <a:p>
            <a:pPr marL="0" indent="0" algn="just">
              <a:lnSpc>
                <a:spcPct val="100000"/>
              </a:lnSpc>
              <a:spcBef>
                <a:spcPts val="0"/>
              </a:spcBef>
              <a:spcAft>
                <a:spcPts val="200"/>
              </a:spcAft>
              <a:buNone/>
            </a:pPr>
            <a:endParaRPr lang="en-US" sz="1600" dirty="0">
              <a:solidFill>
                <a:srgbClr val="000000"/>
              </a:solidFill>
              <a:latin typeface="Cambria" panose="02040503050406030204" pitchFamily="18" charset="0"/>
              <a:ea typeface="Cambria" panose="02040503050406030204" pitchFamily="18" charset="0"/>
            </a:endParaRPr>
          </a:p>
          <a:p>
            <a:pPr algn="l" fontAlgn="base">
              <a:buFont typeface="+mj-lt"/>
              <a:buAutoNum type="arabicPeriod"/>
            </a:pPr>
            <a:r>
              <a:rPr lang="en-US" sz="1600" b="0" i="0" dirty="0">
                <a:solidFill>
                  <a:srgbClr val="000000"/>
                </a:solidFill>
                <a:effectLst/>
                <a:latin typeface="Cambria" panose="02040503050406030204" pitchFamily="18" charset="0"/>
                <a:ea typeface="Cambria" panose="02040503050406030204" pitchFamily="18" charset="0"/>
              </a:rPr>
              <a:t>If you place a market buy order for 100 shares, at what price will it be filled?</a:t>
            </a:r>
          </a:p>
          <a:p>
            <a:pPr algn="l" fontAlgn="base">
              <a:buFont typeface="+mj-lt"/>
              <a:buAutoNum type="arabicPeriod"/>
            </a:pPr>
            <a:r>
              <a:rPr lang="en-US" sz="1600" b="0" i="0" dirty="0">
                <a:solidFill>
                  <a:srgbClr val="000000"/>
                </a:solidFill>
                <a:effectLst/>
                <a:latin typeface="Cambria" panose="02040503050406030204" pitchFamily="18" charset="0"/>
                <a:ea typeface="Cambria" panose="02040503050406030204" pitchFamily="18" charset="0"/>
              </a:rPr>
              <a:t>If you place a market sell order for 200 shares, at what price will it be filled?</a:t>
            </a:r>
          </a:p>
          <a:p>
            <a:pPr algn="l" fontAlgn="base">
              <a:buFont typeface="+mj-lt"/>
              <a:buAutoNum type="arabicPeriod"/>
            </a:pPr>
            <a:r>
              <a:rPr lang="en-US" sz="1600" b="0" i="0" dirty="0">
                <a:solidFill>
                  <a:srgbClr val="000000"/>
                </a:solidFill>
                <a:effectLst/>
                <a:latin typeface="Cambria" panose="02040503050406030204" pitchFamily="18" charset="0"/>
                <a:ea typeface="Cambria" panose="02040503050406030204" pitchFamily="18" charset="0"/>
              </a:rPr>
              <a:t>Suppose you place a market order to buy 400 shares. At what price will it be filled?</a:t>
            </a:r>
          </a:p>
          <a:p>
            <a:pPr marL="0" indent="0" algn="just">
              <a:lnSpc>
                <a:spcPct val="100000"/>
              </a:lnSpc>
              <a:spcBef>
                <a:spcPts val="0"/>
              </a:spcBef>
              <a:spcAft>
                <a:spcPts val="200"/>
              </a:spcAft>
              <a:buNone/>
            </a:pPr>
            <a:endParaRPr lang="en-US" sz="1600" dirty="0">
              <a:latin typeface="Cambria" panose="02040503050406030204" pitchFamily="18" charset="0"/>
              <a:ea typeface="Cambria" panose="02040503050406030204" pitchFamily="18" charset="0"/>
            </a:endParaRPr>
          </a:p>
        </p:txBody>
      </p:sp>
      <p:sp>
        <p:nvSpPr>
          <p:cNvPr id="6" name="Rectangle 5"/>
          <p:cNvSpPr/>
          <p:nvPr/>
        </p:nvSpPr>
        <p:spPr>
          <a:xfrm>
            <a:off x="0" y="6472989"/>
            <a:ext cx="6240378" cy="385011"/>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6240378" y="6472989"/>
            <a:ext cx="5951622" cy="38501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Slide Number Placeholder 7"/>
          <p:cNvSpPr>
            <a:spLocks noGrp="1"/>
          </p:cNvSpPr>
          <p:nvPr>
            <p:ph type="sldNum" sz="quarter" idx="12"/>
          </p:nvPr>
        </p:nvSpPr>
        <p:spPr>
          <a:xfrm>
            <a:off x="9448800" y="6457298"/>
            <a:ext cx="2743200" cy="365125"/>
          </a:xfrm>
        </p:spPr>
        <p:txBody>
          <a:bodyPr/>
          <a:lstStyle/>
          <a:p>
            <a:fld id="{B63D8B90-C3C9-4A0C-9CD5-339FB3140368}" type="slidenum">
              <a:rPr lang="en-US" sz="1400" smtClean="0">
                <a:solidFill>
                  <a:schemeClr val="bg1"/>
                </a:solidFill>
                <a:latin typeface="Cambria" panose="02040503050406030204" pitchFamily="18" charset="0"/>
              </a:rPr>
              <a:t>2</a:t>
            </a:fld>
            <a:endParaRPr lang="en-US" sz="1400" dirty="0">
              <a:solidFill>
                <a:schemeClr val="bg1"/>
              </a:solidFill>
              <a:latin typeface="Cambria" panose="02040503050406030204" pitchFamily="18" charset="0"/>
            </a:endParaRPr>
          </a:p>
        </p:txBody>
      </p:sp>
      <p:sp>
        <p:nvSpPr>
          <p:cNvPr id="10" name="TextBox 9"/>
          <p:cNvSpPr txBox="1"/>
          <p:nvPr/>
        </p:nvSpPr>
        <p:spPr>
          <a:xfrm>
            <a:off x="116131" y="6472989"/>
            <a:ext cx="5065294" cy="307777"/>
          </a:xfrm>
          <a:prstGeom prst="rect">
            <a:avLst/>
          </a:prstGeom>
          <a:noFill/>
        </p:spPr>
        <p:txBody>
          <a:bodyPr wrap="square" rtlCol="0">
            <a:spAutoFit/>
          </a:bodyPr>
          <a:lstStyle/>
          <a:p>
            <a:r>
              <a:rPr lang="en-US" sz="1400" dirty="0">
                <a:solidFill>
                  <a:schemeClr val="bg1"/>
                </a:solidFill>
                <a:latin typeface="Cambria" panose="02040503050406030204" pitchFamily="18" charset="0"/>
              </a:rPr>
              <a:t>Exercises – Unit 5 &amp; 6</a:t>
            </a:r>
          </a:p>
        </p:txBody>
      </p:sp>
      <p:pic>
        <p:nvPicPr>
          <p:cNvPr id="9" name="Picture 8">
            <a:extLst>
              <a:ext uri="{FF2B5EF4-FFF2-40B4-BE49-F238E27FC236}">
                <a16:creationId xmlns:a16="http://schemas.microsoft.com/office/drawing/2014/main" id="{43FAC6BA-1DCD-490A-948F-24A4F9EAB4CE}"/>
              </a:ext>
            </a:extLst>
          </p:cNvPr>
          <p:cNvPicPr>
            <a:picLocks noChangeAspect="1"/>
          </p:cNvPicPr>
          <p:nvPr/>
        </p:nvPicPr>
        <p:blipFill>
          <a:blip r:embed="rId3"/>
          <a:stretch>
            <a:fillRect/>
          </a:stretch>
        </p:blipFill>
        <p:spPr>
          <a:xfrm>
            <a:off x="4551997" y="1744027"/>
            <a:ext cx="2905125" cy="2981325"/>
          </a:xfrm>
          <a:prstGeom prst="rect">
            <a:avLst/>
          </a:prstGeom>
        </p:spPr>
      </p:pic>
    </p:spTree>
    <p:extLst>
      <p:ext uri="{BB962C8B-B14F-4D97-AF65-F5344CB8AC3E}">
        <p14:creationId xmlns:p14="http://schemas.microsoft.com/office/powerpoint/2010/main" val="5095885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938463"/>
          </a:xfrm>
          <a:prstGeom prst="rect">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625642" y="192505"/>
            <a:ext cx="11044990" cy="584775"/>
          </a:xfrm>
          <a:prstGeom prst="rect">
            <a:avLst/>
          </a:prstGeom>
          <a:noFill/>
        </p:spPr>
        <p:txBody>
          <a:bodyPr wrap="square" rtlCol="0">
            <a:spAutoFit/>
          </a:bodyPr>
          <a:lstStyle/>
          <a:p>
            <a:r>
              <a:rPr lang="en-US" sz="3200" dirty="0">
                <a:solidFill>
                  <a:schemeClr val="bg1"/>
                </a:solidFill>
                <a:latin typeface="Cambria" panose="02040503050406030204" pitchFamily="18" charset="0"/>
              </a:rPr>
              <a:t>Solution</a:t>
            </a:r>
          </a:p>
        </p:txBody>
      </p:sp>
      <p:sp>
        <p:nvSpPr>
          <p:cNvPr id="5" name="Content Placeholder 2"/>
          <p:cNvSpPr txBox="1">
            <a:spLocks/>
          </p:cNvSpPr>
          <p:nvPr/>
        </p:nvSpPr>
        <p:spPr>
          <a:xfrm>
            <a:off x="372978" y="1228725"/>
            <a:ext cx="11514221" cy="5210259"/>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indent="0">
              <a:spcBef>
                <a:spcPts val="0"/>
              </a:spcBef>
              <a:spcAft>
                <a:spcPts val="0"/>
              </a:spcAft>
              <a:buNone/>
              <a:tabLst>
                <a:tab pos="-914400" algn="l"/>
                <a:tab pos="228600" algn="l"/>
              </a:tabLst>
            </a:pPr>
            <a:r>
              <a:rPr lang="en-US" sz="1800" dirty="0">
                <a:effectLst/>
                <a:latin typeface="Times New Roman" panose="02020603050405020304" pitchFamily="18" charset="0"/>
                <a:ea typeface="Times New Roman" panose="02020603050405020304" pitchFamily="18" charset="0"/>
              </a:rPr>
              <a:t>100 shares at $70.56</a:t>
            </a:r>
          </a:p>
          <a:p>
            <a:pPr marL="0" marR="0" indent="0">
              <a:spcBef>
                <a:spcPts val="0"/>
              </a:spcBef>
              <a:spcAft>
                <a:spcPts val="0"/>
              </a:spcAft>
              <a:buNone/>
              <a:tabLst>
                <a:tab pos="-914400" algn="l"/>
                <a:tab pos="228600" algn="l"/>
              </a:tabLst>
            </a:pPr>
            <a:r>
              <a:rPr lang="en-US" sz="1800" dirty="0">
                <a:effectLst/>
                <a:latin typeface="Times New Roman" panose="02020603050405020304" pitchFamily="18" charset="0"/>
                <a:ea typeface="Times New Roman" panose="02020603050405020304" pitchFamily="18" charset="0"/>
              </a:rPr>
              <a:t>200 shares at $70.53</a:t>
            </a:r>
          </a:p>
          <a:p>
            <a:pPr marL="0" marR="0" indent="0">
              <a:spcBef>
                <a:spcPts val="0"/>
              </a:spcBef>
              <a:spcAft>
                <a:spcPts val="0"/>
              </a:spcAft>
              <a:buNone/>
              <a:tabLst>
                <a:tab pos="-914400" algn="l"/>
                <a:tab pos="228600" algn="l"/>
              </a:tabLst>
            </a:pPr>
            <a:r>
              <a:rPr lang="en-US" sz="1800" i="1" dirty="0">
                <a:latin typeface="Times New Roman" panose="02020603050405020304" pitchFamily="18" charset="0"/>
                <a:ea typeface="Times New Roman" panose="02020603050405020304" pitchFamily="18" charset="0"/>
              </a:rPr>
              <a:t>1</a:t>
            </a:r>
            <a:r>
              <a:rPr lang="en-US" sz="1800" dirty="0">
                <a:effectLst/>
                <a:latin typeface="Times New Roman" panose="02020603050405020304" pitchFamily="18" charset="0"/>
                <a:ea typeface="Times New Roman" panose="02020603050405020304" pitchFamily="18" charset="0"/>
              </a:rPr>
              <a:t>00 shares at $70.56 and 300 shares at $70.57</a:t>
            </a:r>
          </a:p>
          <a:p>
            <a:pPr marL="0" indent="0" algn="just">
              <a:lnSpc>
                <a:spcPct val="100000"/>
              </a:lnSpc>
              <a:spcBef>
                <a:spcPts val="0"/>
              </a:spcBef>
              <a:spcAft>
                <a:spcPts val="200"/>
              </a:spcAft>
              <a:buNone/>
            </a:pPr>
            <a:endParaRPr lang="en-US" sz="3600" dirty="0">
              <a:latin typeface="Cambria" panose="02040503050406030204" pitchFamily="18" charset="0"/>
              <a:ea typeface="Cambria" panose="02040503050406030204" pitchFamily="18" charset="0"/>
            </a:endParaRPr>
          </a:p>
          <a:p>
            <a:pPr marL="457200" lvl="1" indent="0" algn="just">
              <a:lnSpc>
                <a:spcPct val="100000"/>
              </a:lnSpc>
              <a:spcBef>
                <a:spcPts val="0"/>
              </a:spcBef>
              <a:spcAft>
                <a:spcPts val="200"/>
              </a:spcAft>
              <a:buNone/>
            </a:pPr>
            <a:endParaRPr lang="en-US" sz="3200" dirty="0">
              <a:latin typeface="Cambria" panose="02040503050406030204" pitchFamily="18" charset="0"/>
              <a:ea typeface="Cambria" panose="02040503050406030204" pitchFamily="18" charset="0"/>
            </a:endParaRPr>
          </a:p>
        </p:txBody>
      </p:sp>
      <p:sp>
        <p:nvSpPr>
          <p:cNvPr id="6" name="Rectangle 5"/>
          <p:cNvSpPr/>
          <p:nvPr/>
        </p:nvSpPr>
        <p:spPr>
          <a:xfrm>
            <a:off x="0" y="6472989"/>
            <a:ext cx="6240378" cy="385011"/>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6240378" y="6472989"/>
            <a:ext cx="5951622" cy="38501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Slide Number Placeholder 7"/>
          <p:cNvSpPr>
            <a:spLocks noGrp="1"/>
          </p:cNvSpPr>
          <p:nvPr>
            <p:ph type="sldNum" sz="quarter" idx="12"/>
          </p:nvPr>
        </p:nvSpPr>
        <p:spPr>
          <a:xfrm>
            <a:off x="9448800" y="6457298"/>
            <a:ext cx="2743200" cy="365125"/>
          </a:xfrm>
        </p:spPr>
        <p:txBody>
          <a:bodyPr/>
          <a:lstStyle/>
          <a:p>
            <a:fld id="{B63D8B90-C3C9-4A0C-9CD5-339FB3140368}" type="slidenum">
              <a:rPr lang="en-US" sz="1400" smtClean="0">
                <a:solidFill>
                  <a:schemeClr val="bg1"/>
                </a:solidFill>
                <a:latin typeface="Cambria" panose="02040503050406030204" pitchFamily="18" charset="0"/>
              </a:rPr>
              <a:t>3</a:t>
            </a:fld>
            <a:endParaRPr lang="en-US" sz="1400" dirty="0">
              <a:solidFill>
                <a:schemeClr val="bg1"/>
              </a:solidFill>
              <a:latin typeface="Cambria" panose="02040503050406030204" pitchFamily="18" charset="0"/>
            </a:endParaRPr>
          </a:p>
        </p:txBody>
      </p:sp>
      <p:sp>
        <p:nvSpPr>
          <p:cNvPr id="10" name="TextBox 9">
            <a:extLst>
              <a:ext uri="{FF2B5EF4-FFF2-40B4-BE49-F238E27FC236}">
                <a16:creationId xmlns:a16="http://schemas.microsoft.com/office/drawing/2014/main" id="{25B873B6-83F1-4385-B6B7-08DB984D4FCF}"/>
              </a:ext>
            </a:extLst>
          </p:cNvPr>
          <p:cNvSpPr txBox="1"/>
          <p:nvPr/>
        </p:nvSpPr>
        <p:spPr>
          <a:xfrm>
            <a:off x="116131" y="6472989"/>
            <a:ext cx="5065294" cy="307777"/>
          </a:xfrm>
          <a:prstGeom prst="rect">
            <a:avLst/>
          </a:prstGeom>
          <a:noFill/>
        </p:spPr>
        <p:txBody>
          <a:bodyPr wrap="square" rtlCol="0">
            <a:spAutoFit/>
          </a:bodyPr>
          <a:lstStyle/>
          <a:p>
            <a:r>
              <a:rPr lang="en-US" sz="1400" dirty="0">
                <a:solidFill>
                  <a:schemeClr val="bg1"/>
                </a:solidFill>
                <a:latin typeface="Cambria" panose="02040503050406030204" pitchFamily="18" charset="0"/>
              </a:rPr>
              <a:t>Exercises – Unit 5 &amp; 6</a:t>
            </a:r>
          </a:p>
        </p:txBody>
      </p:sp>
    </p:spTree>
    <p:extLst>
      <p:ext uri="{BB962C8B-B14F-4D97-AF65-F5344CB8AC3E}">
        <p14:creationId xmlns:p14="http://schemas.microsoft.com/office/powerpoint/2010/main" val="6359317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938463"/>
          </a:xfrm>
          <a:prstGeom prst="rect">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625642" y="192505"/>
            <a:ext cx="11044990" cy="584775"/>
          </a:xfrm>
          <a:prstGeom prst="rect">
            <a:avLst/>
          </a:prstGeom>
          <a:noFill/>
        </p:spPr>
        <p:txBody>
          <a:bodyPr wrap="square" rtlCol="0">
            <a:spAutoFit/>
          </a:bodyPr>
          <a:lstStyle/>
          <a:p>
            <a:r>
              <a:rPr lang="en-US" sz="3200" dirty="0">
                <a:solidFill>
                  <a:schemeClr val="bg1"/>
                </a:solidFill>
                <a:latin typeface="Cambria" panose="02040503050406030204" pitchFamily="18" charset="0"/>
              </a:rPr>
              <a:t>Q2 – Unit 5</a:t>
            </a:r>
          </a:p>
        </p:txBody>
      </p:sp>
      <p:sp>
        <p:nvSpPr>
          <p:cNvPr id="5" name="Content Placeholder 2"/>
          <p:cNvSpPr txBox="1">
            <a:spLocks/>
          </p:cNvSpPr>
          <p:nvPr/>
        </p:nvSpPr>
        <p:spPr>
          <a:xfrm>
            <a:off x="372978" y="1228725"/>
            <a:ext cx="11514221" cy="5210259"/>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lnSpc>
                <a:spcPct val="100000"/>
              </a:lnSpc>
              <a:spcBef>
                <a:spcPts val="0"/>
              </a:spcBef>
              <a:spcAft>
                <a:spcPts val="200"/>
              </a:spcAft>
              <a:buNone/>
            </a:pPr>
            <a:r>
              <a:rPr lang="en-US" sz="1800" b="0" i="0" dirty="0">
                <a:solidFill>
                  <a:srgbClr val="000000"/>
                </a:solidFill>
                <a:effectLst/>
                <a:latin typeface="Cambria" panose="02040503050406030204" pitchFamily="18" charset="0"/>
                <a:ea typeface="Cambria" panose="02040503050406030204" pitchFamily="18" charset="0"/>
              </a:rPr>
              <a:t>You are given the following information concerning two stocks that make up an index. What is the price-weighted return for the index and a value-weighted return for the index?</a:t>
            </a:r>
            <a:endParaRPr lang="en-US" sz="1800" dirty="0">
              <a:latin typeface="Cambria" panose="02040503050406030204" pitchFamily="18" charset="0"/>
              <a:ea typeface="Cambria" panose="02040503050406030204" pitchFamily="18" charset="0"/>
            </a:endParaRPr>
          </a:p>
        </p:txBody>
      </p:sp>
      <p:sp>
        <p:nvSpPr>
          <p:cNvPr id="6" name="Rectangle 5"/>
          <p:cNvSpPr/>
          <p:nvPr/>
        </p:nvSpPr>
        <p:spPr>
          <a:xfrm>
            <a:off x="0" y="6472989"/>
            <a:ext cx="6240378" cy="385011"/>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6240378" y="6472989"/>
            <a:ext cx="5951622" cy="38501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Slide Number Placeholder 7"/>
          <p:cNvSpPr>
            <a:spLocks noGrp="1"/>
          </p:cNvSpPr>
          <p:nvPr>
            <p:ph type="sldNum" sz="quarter" idx="12"/>
          </p:nvPr>
        </p:nvSpPr>
        <p:spPr>
          <a:xfrm>
            <a:off x="9448800" y="6457298"/>
            <a:ext cx="2743200" cy="365125"/>
          </a:xfrm>
        </p:spPr>
        <p:txBody>
          <a:bodyPr/>
          <a:lstStyle/>
          <a:p>
            <a:fld id="{B63D8B90-C3C9-4A0C-9CD5-339FB3140368}" type="slidenum">
              <a:rPr lang="en-US" sz="1400" smtClean="0">
                <a:solidFill>
                  <a:schemeClr val="bg1"/>
                </a:solidFill>
                <a:latin typeface="Cambria" panose="02040503050406030204" pitchFamily="18" charset="0"/>
              </a:rPr>
              <a:t>4</a:t>
            </a:fld>
            <a:endParaRPr lang="en-US" sz="1400" dirty="0">
              <a:solidFill>
                <a:schemeClr val="bg1"/>
              </a:solidFill>
              <a:latin typeface="Cambria" panose="02040503050406030204" pitchFamily="18" charset="0"/>
            </a:endParaRPr>
          </a:p>
        </p:txBody>
      </p:sp>
      <p:pic>
        <p:nvPicPr>
          <p:cNvPr id="9" name="Picture 8">
            <a:extLst>
              <a:ext uri="{FF2B5EF4-FFF2-40B4-BE49-F238E27FC236}">
                <a16:creationId xmlns:a16="http://schemas.microsoft.com/office/drawing/2014/main" id="{FDE27BE5-FD33-4E90-963F-09EF5AF47F6E}"/>
              </a:ext>
            </a:extLst>
          </p:cNvPr>
          <p:cNvPicPr>
            <a:picLocks noChangeAspect="1"/>
          </p:cNvPicPr>
          <p:nvPr/>
        </p:nvPicPr>
        <p:blipFill>
          <a:blip r:embed="rId3"/>
          <a:stretch>
            <a:fillRect/>
          </a:stretch>
        </p:blipFill>
        <p:spPr>
          <a:xfrm>
            <a:off x="3629025" y="2145030"/>
            <a:ext cx="4933950" cy="1790700"/>
          </a:xfrm>
          <a:prstGeom prst="rect">
            <a:avLst/>
          </a:prstGeom>
        </p:spPr>
      </p:pic>
      <p:sp>
        <p:nvSpPr>
          <p:cNvPr id="10" name="TextBox 9">
            <a:extLst>
              <a:ext uri="{FF2B5EF4-FFF2-40B4-BE49-F238E27FC236}">
                <a16:creationId xmlns:a16="http://schemas.microsoft.com/office/drawing/2014/main" id="{5474C709-F1AA-484F-ABA7-02F7DE6E2879}"/>
              </a:ext>
            </a:extLst>
          </p:cNvPr>
          <p:cNvSpPr txBox="1"/>
          <p:nvPr/>
        </p:nvSpPr>
        <p:spPr>
          <a:xfrm>
            <a:off x="116131" y="6472989"/>
            <a:ext cx="5065294" cy="307777"/>
          </a:xfrm>
          <a:prstGeom prst="rect">
            <a:avLst/>
          </a:prstGeom>
          <a:noFill/>
        </p:spPr>
        <p:txBody>
          <a:bodyPr wrap="square" rtlCol="0">
            <a:spAutoFit/>
          </a:bodyPr>
          <a:lstStyle/>
          <a:p>
            <a:r>
              <a:rPr lang="en-US" sz="1400" dirty="0">
                <a:solidFill>
                  <a:schemeClr val="bg1"/>
                </a:solidFill>
                <a:latin typeface="Cambria" panose="02040503050406030204" pitchFamily="18" charset="0"/>
              </a:rPr>
              <a:t>Exercises – Unit 5 &amp; 6</a:t>
            </a:r>
          </a:p>
        </p:txBody>
      </p:sp>
    </p:spTree>
    <p:extLst>
      <p:ext uri="{BB962C8B-B14F-4D97-AF65-F5344CB8AC3E}">
        <p14:creationId xmlns:p14="http://schemas.microsoft.com/office/powerpoint/2010/main" val="41499183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938463"/>
          </a:xfrm>
          <a:prstGeom prst="rect">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625642" y="192505"/>
            <a:ext cx="11044990" cy="584775"/>
          </a:xfrm>
          <a:prstGeom prst="rect">
            <a:avLst/>
          </a:prstGeom>
          <a:noFill/>
        </p:spPr>
        <p:txBody>
          <a:bodyPr wrap="square" rtlCol="0">
            <a:spAutoFit/>
          </a:bodyPr>
          <a:lstStyle/>
          <a:p>
            <a:r>
              <a:rPr lang="en-US" sz="3200" dirty="0">
                <a:solidFill>
                  <a:schemeClr val="bg1"/>
                </a:solidFill>
                <a:latin typeface="Cambria" panose="02040503050406030204" pitchFamily="18" charset="0"/>
              </a:rPr>
              <a:t>Solution</a:t>
            </a:r>
          </a:p>
        </p:txBody>
      </p:sp>
      <p:sp>
        <p:nvSpPr>
          <p:cNvPr id="5" name="Content Placeholder 2"/>
          <p:cNvSpPr txBox="1">
            <a:spLocks/>
          </p:cNvSpPr>
          <p:nvPr/>
        </p:nvSpPr>
        <p:spPr>
          <a:xfrm>
            <a:off x="372978" y="1228725"/>
            <a:ext cx="11514221" cy="5210259"/>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indent="0">
              <a:spcBef>
                <a:spcPts val="0"/>
              </a:spcBef>
              <a:spcAft>
                <a:spcPts val="0"/>
              </a:spcAft>
              <a:buNone/>
              <a:tabLst>
                <a:tab pos="-914400" algn="l"/>
                <a:tab pos="228600" algn="l"/>
              </a:tabLst>
            </a:pPr>
            <a:r>
              <a:rPr lang="en-US" sz="1800" b="1" u="sng" dirty="0">
                <a:effectLst/>
                <a:latin typeface="Cambria" panose="02040503050406030204" pitchFamily="18" charset="0"/>
                <a:ea typeface="Cambria" panose="02040503050406030204" pitchFamily="18" charset="0"/>
              </a:rPr>
              <a:t>For Equal-weighted</a:t>
            </a:r>
          </a:p>
          <a:p>
            <a:pPr marL="0" marR="0" indent="0">
              <a:spcBef>
                <a:spcPts val="0"/>
              </a:spcBef>
              <a:spcAft>
                <a:spcPts val="0"/>
              </a:spcAft>
              <a:buNone/>
              <a:tabLst>
                <a:tab pos="-914400" algn="l"/>
                <a:tab pos="228600" algn="l"/>
              </a:tabLst>
            </a:pPr>
            <a:endParaRPr lang="en-US" sz="1800" dirty="0">
              <a:latin typeface="Cambria" panose="02040503050406030204" pitchFamily="18" charset="0"/>
              <a:ea typeface="Cambria" panose="02040503050406030204" pitchFamily="18" charset="0"/>
            </a:endParaRPr>
          </a:p>
          <a:p>
            <a:pPr marL="0" marR="0" indent="0">
              <a:spcBef>
                <a:spcPts val="0"/>
              </a:spcBef>
              <a:spcAft>
                <a:spcPts val="0"/>
              </a:spcAft>
              <a:buNone/>
              <a:tabLst>
                <a:tab pos="-914400" algn="l"/>
                <a:tab pos="228600" algn="l"/>
              </a:tabLst>
            </a:pPr>
            <a:r>
              <a:rPr lang="en-US" sz="1800" dirty="0">
                <a:effectLst/>
                <a:latin typeface="Cambria" panose="02040503050406030204" pitchFamily="18" charset="0"/>
                <a:ea typeface="Cambria" panose="02040503050406030204" pitchFamily="18" charset="0"/>
              </a:rPr>
              <a:t>Beginning index value = ($37 + 84)/2 = $60.50</a:t>
            </a:r>
          </a:p>
          <a:p>
            <a:pPr marL="0" marR="0" indent="0">
              <a:spcBef>
                <a:spcPts val="0"/>
              </a:spcBef>
              <a:spcAft>
                <a:spcPts val="0"/>
              </a:spcAft>
              <a:buNone/>
              <a:tabLst>
                <a:tab pos="-914400" algn="l"/>
                <a:tab pos="228600" algn="l"/>
              </a:tabLst>
            </a:pPr>
            <a:r>
              <a:rPr lang="en-US" sz="1800" dirty="0">
                <a:effectLst/>
                <a:latin typeface="Cambria" panose="02040503050406030204" pitchFamily="18" charset="0"/>
                <a:ea typeface="Cambria" panose="02040503050406030204" pitchFamily="18" charset="0"/>
              </a:rPr>
              <a:t>Ending index value = ($42 + 91)/2 = $66.50</a:t>
            </a:r>
          </a:p>
          <a:p>
            <a:pPr marL="0" marR="0" indent="0">
              <a:spcBef>
                <a:spcPts val="0"/>
              </a:spcBef>
              <a:spcAft>
                <a:spcPts val="0"/>
              </a:spcAft>
              <a:buNone/>
              <a:tabLst>
                <a:tab pos="228600" algn="l"/>
              </a:tabLst>
            </a:pPr>
            <a:r>
              <a:rPr lang="en-US" sz="1800" dirty="0">
                <a:effectLst/>
                <a:latin typeface="Cambria" panose="02040503050406030204" pitchFamily="18" charset="0"/>
                <a:ea typeface="Cambria" panose="02040503050406030204" pitchFamily="18" charset="0"/>
              </a:rPr>
              <a:t>Return = ($66.50 – 60.50)/$60.50 = .0992, or 9.92%</a:t>
            </a:r>
          </a:p>
          <a:p>
            <a:pPr marL="0" marR="0" indent="0">
              <a:spcBef>
                <a:spcPts val="0"/>
              </a:spcBef>
              <a:spcAft>
                <a:spcPts val="0"/>
              </a:spcAft>
              <a:buNone/>
              <a:tabLst>
                <a:tab pos="228600" algn="l"/>
              </a:tabLst>
            </a:pPr>
            <a:endParaRPr lang="en-US" sz="1800" dirty="0">
              <a:latin typeface="Cambria" panose="02040503050406030204" pitchFamily="18" charset="0"/>
              <a:ea typeface="Cambria" panose="02040503050406030204" pitchFamily="18" charset="0"/>
            </a:endParaRPr>
          </a:p>
          <a:p>
            <a:pPr marL="0" marR="0" indent="0">
              <a:spcBef>
                <a:spcPts val="0"/>
              </a:spcBef>
              <a:spcAft>
                <a:spcPts val="0"/>
              </a:spcAft>
              <a:buNone/>
              <a:tabLst>
                <a:tab pos="228600" algn="l"/>
              </a:tabLst>
            </a:pPr>
            <a:endParaRPr lang="en-US" sz="1800" dirty="0">
              <a:effectLst/>
              <a:latin typeface="Cambria" panose="02040503050406030204" pitchFamily="18" charset="0"/>
              <a:ea typeface="Cambria" panose="02040503050406030204" pitchFamily="18" charset="0"/>
            </a:endParaRPr>
          </a:p>
          <a:p>
            <a:pPr marL="0" marR="0" indent="0">
              <a:spcBef>
                <a:spcPts val="0"/>
              </a:spcBef>
              <a:spcAft>
                <a:spcPts val="0"/>
              </a:spcAft>
              <a:buNone/>
              <a:tabLst>
                <a:tab pos="228600" algn="l"/>
              </a:tabLst>
            </a:pPr>
            <a:endParaRPr lang="en-US" sz="1800" dirty="0">
              <a:latin typeface="Cambria" panose="02040503050406030204" pitchFamily="18" charset="0"/>
              <a:ea typeface="Cambria" panose="02040503050406030204" pitchFamily="18" charset="0"/>
            </a:endParaRPr>
          </a:p>
          <a:p>
            <a:pPr marL="0" marR="0" indent="0">
              <a:spcBef>
                <a:spcPts val="0"/>
              </a:spcBef>
              <a:spcAft>
                <a:spcPts val="0"/>
              </a:spcAft>
              <a:buNone/>
              <a:tabLst>
                <a:tab pos="228600" algn="l"/>
              </a:tabLst>
            </a:pPr>
            <a:r>
              <a:rPr lang="en-US" sz="1800" b="1" u="sng" dirty="0">
                <a:effectLst/>
                <a:latin typeface="Cambria" panose="02040503050406030204" pitchFamily="18" charset="0"/>
                <a:ea typeface="Cambria" panose="02040503050406030204" pitchFamily="18" charset="0"/>
              </a:rPr>
              <a:t>For Value-weighted:</a:t>
            </a:r>
          </a:p>
          <a:p>
            <a:pPr marL="0" marR="0" indent="0">
              <a:spcBef>
                <a:spcPts val="0"/>
              </a:spcBef>
              <a:spcAft>
                <a:spcPts val="0"/>
              </a:spcAft>
              <a:buNone/>
              <a:tabLst>
                <a:tab pos="228600" algn="l"/>
              </a:tabLst>
            </a:pPr>
            <a:endParaRPr lang="en-US" sz="1800" dirty="0">
              <a:latin typeface="Cambria" panose="02040503050406030204" pitchFamily="18" charset="0"/>
              <a:ea typeface="Cambria" panose="02040503050406030204" pitchFamily="18" charset="0"/>
            </a:endParaRPr>
          </a:p>
          <a:p>
            <a:pPr marL="0" marR="0" indent="0">
              <a:spcBef>
                <a:spcPts val="0"/>
              </a:spcBef>
              <a:spcAft>
                <a:spcPts val="0"/>
              </a:spcAft>
              <a:buNone/>
              <a:tabLst>
                <a:tab pos="228600" algn="l"/>
              </a:tabLst>
            </a:pPr>
            <a:endParaRPr lang="en-US" sz="1800" dirty="0">
              <a:effectLst/>
              <a:latin typeface="Cambria" panose="02040503050406030204" pitchFamily="18" charset="0"/>
              <a:ea typeface="Cambria" panose="02040503050406030204" pitchFamily="18" charset="0"/>
            </a:endParaRPr>
          </a:p>
          <a:p>
            <a:pPr marL="0" marR="0" indent="0">
              <a:spcBef>
                <a:spcPts val="0"/>
              </a:spcBef>
              <a:spcAft>
                <a:spcPts val="0"/>
              </a:spcAft>
              <a:buNone/>
              <a:tabLst>
                <a:tab pos="-914400" algn="l"/>
                <a:tab pos="228600" algn="l"/>
              </a:tabLst>
            </a:pPr>
            <a:r>
              <a:rPr lang="en-US" sz="1800" dirty="0">
                <a:effectLst/>
                <a:latin typeface="Cambria" panose="02040503050406030204" pitchFamily="18" charset="0"/>
                <a:ea typeface="Cambria" panose="02040503050406030204" pitchFamily="18" charset="0"/>
              </a:rPr>
              <a:t>Beginning value = [($37 × 35,000) + ($84 × 26,000)]/2 = $1,739,500</a:t>
            </a:r>
          </a:p>
          <a:p>
            <a:pPr marL="0" marR="0" indent="0">
              <a:spcBef>
                <a:spcPts val="0"/>
              </a:spcBef>
              <a:spcAft>
                <a:spcPts val="0"/>
              </a:spcAft>
              <a:buNone/>
              <a:tabLst>
                <a:tab pos="228600" algn="l"/>
              </a:tabLst>
            </a:pPr>
            <a:r>
              <a:rPr lang="en-US" sz="1800" dirty="0">
                <a:effectLst/>
                <a:latin typeface="Cambria" panose="02040503050406030204" pitchFamily="18" charset="0"/>
                <a:ea typeface="Cambria" panose="02040503050406030204" pitchFamily="18" charset="0"/>
              </a:rPr>
              <a:t>Ending value = [($42 × 35,000) + ($91 × 26,000)]/2 = $1,918,000</a:t>
            </a:r>
          </a:p>
          <a:p>
            <a:pPr marL="0" marR="0" indent="0">
              <a:spcBef>
                <a:spcPts val="0"/>
              </a:spcBef>
              <a:spcAft>
                <a:spcPts val="0"/>
              </a:spcAft>
              <a:buNone/>
              <a:tabLst>
                <a:tab pos="228600" algn="l"/>
              </a:tabLst>
            </a:pPr>
            <a:r>
              <a:rPr lang="en-US" sz="1800" dirty="0">
                <a:effectLst/>
                <a:latin typeface="Cambria" panose="02040503050406030204" pitchFamily="18" charset="0"/>
                <a:ea typeface="Cambria" panose="02040503050406030204" pitchFamily="18" charset="0"/>
              </a:rPr>
              <a:t>Return = ($1,918,000 – 1,739,500)/$1,739,500 = .1026, or 10.26%</a:t>
            </a:r>
          </a:p>
          <a:p>
            <a:pPr marL="0" marR="0" indent="0">
              <a:spcBef>
                <a:spcPts val="0"/>
              </a:spcBef>
              <a:spcAft>
                <a:spcPts val="0"/>
              </a:spcAft>
              <a:buNone/>
              <a:tabLst>
                <a:tab pos="228600" algn="l"/>
              </a:tabLst>
            </a:pPr>
            <a:endParaRPr lang="en-US" sz="1800" dirty="0">
              <a:effectLst/>
              <a:latin typeface="Cambria" panose="02040503050406030204" pitchFamily="18" charset="0"/>
              <a:ea typeface="Cambria" panose="02040503050406030204" pitchFamily="18" charset="0"/>
            </a:endParaRPr>
          </a:p>
          <a:p>
            <a:pPr marL="0" marR="0" indent="0">
              <a:spcBef>
                <a:spcPts val="0"/>
              </a:spcBef>
              <a:spcAft>
                <a:spcPts val="0"/>
              </a:spcAft>
              <a:buNone/>
              <a:tabLst>
                <a:tab pos="228600" algn="l"/>
              </a:tabLst>
            </a:pPr>
            <a:r>
              <a:rPr lang="en-US" sz="1800" dirty="0">
                <a:latin typeface="Cambria" panose="02040503050406030204" pitchFamily="18" charset="0"/>
                <a:ea typeface="Cambria" panose="02040503050406030204" pitchFamily="18" charset="0"/>
              </a:rPr>
              <a:t>or</a:t>
            </a:r>
            <a:endParaRPr lang="en-US" sz="1800" dirty="0">
              <a:effectLst/>
              <a:latin typeface="Cambria" panose="02040503050406030204" pitchFamily="18" charset="0"/>
              <a:ea typeface="Cambria" panose="02040503050406030204" pitchFamily="18" charset="0"/>
            </a:endParaRPr>
          </a:p>
          <a:p>
            <a:pPr marL="0" marR="0" indent="0">
              <a:spcBef>
                <a:spcPts val="0"/>
              </a:spcBef>
              <a:spcAft>
                <a:spcPts val="0"/>
              </a:spcAft>
              <a:buNone/>
              <a:tabLst>
                <a:tab pos="228600" algn="l"/>
              </a:tabLst>
            </a:pPr>
            <a:endParaRPr lang="en-US" sz="1800" dirty="0">
              <a:effectLst/>
              <a:latin typeface="Cambria" panose="02040503050406030204" pitchFamily="18" charset="0"/>
              <a:ea typeface="Cambria" panose="02040503050406030204" pitchFamily="18" charset="0"/>
            </a:endParaRPr>
          </a:p>
          <a:p>
            <a:pPr marL="0" marR="0" indent="0">
              <a:spcBef>
                <a:spcPts val="0"/>
              </a:spcBef>
              <a:spcAft>
                <a:spcPts val="0"/>
              </a:spcAft>
              <a:buNone/>
              <a:tabLst>
                <a:tab pos="-914400" algn="l"/>
                <a:tab pos="228600" algn="l"/>
              </a:tabLst>
            </a:pPr>
            <a:r>
              <a:rPr lang="en-US" sz="1800" dirty="0">
                <a:effectLst/>
                <a:latin typeface="Cambria" panose="02040503050406030204" pitchFamily="18" charset="0"/>
                <a:ea typeface="Cambria" panose="02040503050406030204" pitchFamily="18" charset="0"/>
              </a:rPr>
              <a:t>Beginning value = ($37 × 35,000) + ($84 × 26,000) = $3,479,000</a:t>
            </a:r>
          </a:p>
          <a:p>
            <a:pPr marL="0" marR="0" indent="0">
              <a:spcBef>
                <a:spcPts val="0"/>
              </a:spcBef>
              <a:spcAft>
                <a:spcPts val="0"/>
              </a:spcAft>
              <a:buNone/>
              <a:tabLst>
                <a:tab pos="228600" algn="l"/>
              </a:tabLst>
            </a:pPr>
            <a:r>
              <a:rPr lang="en-US" sz="1800" dirty="0">
                <a:effectLst/>
                <a:latin typeface="Cambria" panose="02040503050406030204" pitchFamily="18" charset="0"/>
                <a:ea typeface="Cambria" panose="02040503050406030204" pitchFamily="18" charset="0"/>
              </a:rPr>
              <a:t>Ending value = ($42 × 35,000) + ($91 × 26,000) = $3,836,000</a:t>
            </a:r>
          </a:p>
          <a:p>
            <a:pPr marL="0" marR="0" indent="0">
              <a:spcBef>
                <a:spcPts val="0"/>
              </a:spcBef>
              <a:spcAft>
                <a:spcPts val="0"/>
              </a:spcAft>
              <a:buNone/>
              <a:tabLst>
                <a:tab pos="228600" algn="l"/>
              </a:tabLst>
            </a:pPr>
            <a:r>
              <a:rPr lang="en-US" sz="1800" dirty="0">
                <a:effectLst/>
                <a:latin typeface="Cambria" panose="02040503050406030204" pitchFamily="18" charset="0"/>
                <a:ea typeface="Cambria" panose="02040503050406030204" pitchFamily="18" charset="0"/>
              </a:rPr>
              <a:t>Return = ($3,836,000 – 3,479,000)/$3,479,000 = .1026, or 10.26%</a:t>
            </a:r>
          </a:p>
          <a:p>
            <a:pPr marL="0" marR="0" indent="0">
              <a:spcBef>
                <a:spcPts val="0"/>
              </a:spcBef>
              <a:spcAft>
                <a:spcPts val="0"/>
              </a:spcAft>
              <a:buNone/>
              <a:tabLst>
                <a:tab pos="228600" algn="l"/>
              </a:tabLst>
            </a:pPr>
            <a:endParaRPr lang="en-US" sz="1800" dirty="0">
              <a:effectLst/>
              <a:latin typeface="Cambria" panose="02040503050406030204" pitchFamily="18" charset="0"/>
              <a:ea typeface="Cambria" panose="02040503050406030204" pitchFamily="18" charset="0"/>
            </a:endParaRPr>
          </a:p>
          <a:p>
            <a:pPr marL="0" indent="0" algn="just">
              <a:lnSpc>
                <a:spcPct val="100000"/>
              </a:lnSpc>
              <a:spcBef>
                <a:spcPts val="0"/>
              </a:spcBef>
              <a:spcAft>
                <a:spcPts val="200"/>
              </a:spcAft>
              <a:buNone/>
            </a:pPr>
            <a:endParaRPr lang="en-US" sz="3600" dirty="0">
              <a:latin typeface="Cambria" panose="02040503050406030204" pitchFamily="18" charset="0"/>
              <a:ea typeface="Cambria" panose="02040503050406030204" pitchFamily="18" charset="0"/>
            </a:endParaRPr>
          </a:p>
          <a:p>
            <a:pPr marL="457200" lvl="1" indent="0" algn="just">
              <a:lnSpc>
                <a:spcPct val="100000"/>
              </a:lnSpc>
              <a:spcBef>
                <a:spcPts val="0"/>
              </a:spcBef>
              <a:spcAft>
                <a:spcPts val="200"/>
              </a:spcAft>
              <a:buNone/>
            </a:pPr>
            <a:endParaRPr lang="en-US" sz="3200" dirty="0">
              <a:latin typeface="Cambria" panose="02040503050406030204" pitchFamily="18" charset="0"/>
              <a:ea typeface="Cambria" panose="02040503050406030204" pitchFamily="18" charset="0"/>
            </a:endParaRPr>
          </a:p>
        </p:txBody>
      </p:sp>
      <p:sp>
        <p:nvSpPr>
          <p:cNvPr id="6" name="Rectangle 5"/>
          <p:cNvSpPr/>
          <p:nvPr/>
        </p:nvSpPr>
        <p:spPr>
          <a:xfrm>
            <a:off x="0" y="6472989"/>
            <a:ext cx="6240378" cy="385011"/>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6240378" y="6472989"/>
            <a:ext cx="5951622" cy="38501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Slide Number Placeholder 7"/>
          <p:cNvSpPr>
            <a:spLocks noGrp="1"/>
          </p:cNvSpPr>
          <p:nvPr>
            <p:ph type="sldNum" sz="quarter" idx="12"/>
          </p:nvPr>
        </p:nvSpPr>
        <p:spPr>
          <a:xfrm>
            <a:off x="9448800" y="6457298"/>
            <a:ext cx="2743200" cy="365125"/>
          </a:xfrm>
        </p:spPr>
        <p:txBody>
          <a:bodyPr/>
          <a:lstStyle/>
          <a:p>
            <a:fld id="{B63D8B90-C3C9-4A0C-9CD5-339FB3140368}" type="slidenum">
              <a:rPr lang="en-US" sz="1400" smtClean="0">
                <a:solidFill>
                  <a:schemeClr val="bg1"/>
                </a:solidFill>
                <a:latin typeface="Cambria" panose="02040503050406030204" pitchFamily="18" charset="0"/>
              </a:rPr>
              <a:t>5</a:t>
            </a:fld>
            <a:endParaRPr lang="en-US" sz="1400" dirty="0">
              <a:solidFill>
                <a:schemeClr val="bg1"/>
              </a:solidFill>
              <a:latin typeface="Cambria" panose="02040503050406030204" pitchFamily="18" charset="0"/>
            </a:endParaRPr>
          </a:p>
        </p:txBody>
      </p:sp>
      <p:sp>
        <p:nvSpPr>
          <p:cNvPr id="10" name="TextBox 9">
            <a:extLst>
              <a:ext uri="{FF2B5EF4-FFF2-40B4-BE49-F238E27FC236}">
                <a16:creationId xmlns:a16="http://schemas.microsoft.com/office/drawing/2014/main" id="{A5C56210-37F1-46BA-8CA3-7751B616939C}"/>
              </a:ext>
            </a:extLst>
          </p:cNvPr>
          <p:cNvSpPr txBox="1"/>
          <p:nvPr/>
        </p:nvSpPr>
        <p:spPr>
          <a:xfrm>
            <a:off x="116131" y="6472989"/>
            <a:ext cx="5065294" cy="307777"/>
          </a:xfrm>
          <a:prstGeom prst="rect">
            <a:avLst/>
          </a:prstGeom>
          <a:noFill/>
        </p:spPr>
        <p:txBody>
          <a:bodyPr wrap="square" rtlCol="0">
            <a:spAutoFit/>
          </a:bodyPr>
          <a:lstStyle/>
          <a:p>
            <a:r>
              <a:rPr lang="en-US" sz="1400" dirty="0">
                <a:solidFill>
                  <a:schemeClr val="bg1"/>
                </a:solidFill>
                <a:latin typeface="Cambria" panose="02040503050406030204" pitchFamily="18" charset="0"/>
              </a:rPr>
              <a:t>Exercises – Unit 5 &amp; 6</a:t>
            </a:r>
          </a:p>
        </p:txBody>
      </p:sp>
    </p:spTree>
    <p:extLst>
      <p:ext uri="{BB962C8B-B14F-4D97-AF65-F5344CB8AC3E}">
        <p14:creationId xmlns:p14="http://schemas.microsoft.com/office/powerpoint/2010/main" val="31870201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938463"/>
          </a:xfrm>
          <a:prstGeom prst="rect">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625642" y="192505"/>
            <a:ext cx="11044990" cy="584775"/>
          </a:xfrm>
          <a:prstGeom prst="rect">
            <a:avLst/>
          </a:prstGeom>
          <a:noFill/>
        </p:spPr>
        <p:txBody>
          <a:bodyPr wrap="square" rtlCol="0">
            <a:spAutoFit/>
          </a:bodyPr>
          <a:lstStyle/>
          <a:p>
            <a:r>
              <a:rPr lang="en-US" sz="3200" dirty="0">
                <a:solidFill>
                  <a:schemeClr val="bg1"/>
                </a:solidFill>
                <a:latin typeface="Cambria" panose="02040503050406030204" pitchFamily="18" charset="0"/>
              </a:rPr>
              <a:t>Q3 – Unit 5</a:t>
            </a:r>
          </a:p>
        </p:txBody>
      </p:sp>
      <p:sp>
        <p:nvSpPr>
          <p:cNvPr id="5" name="Content Placeholder 2"/>
          <p:cNvSpPr txBox="1">
            <a:spLocks/>
          </p:cNvSpPr>
          <p:nvPr/>
        </p:nvSpPr>
        <p:spPr>
          <a:xfrm>
            <a:off x="372978" y="1228725"/>
            <a:ext cx="11514221" cy="5210259"/>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lnSpc>
                <a:spcPct val="100000"/>
              </a:lnSpc>
              <a:spcBef>
                <a:spcPts val="0"/>
              </a:spcBef>
              <a:spcAft>
                <a:spcPts val="200"/>
              </a:spcAft>
              <a:buNone/>
            </a:pPr>
            <a:r>
              <a:rPr lang="en-US" sz="2400" dirty="0">
                <a:solidFill>
                  <a:srgbClr val="000000"/>
                </a:solidFill>
                <a:latin typeface="Cambria" panose="02040503050406030204" pitchFamily="18" charset="0"/>
                <a:ea typeface="Cambria" panose="02040503050406030204" pitchFamily="18" charset="0"/>
              </a:rPr>
              <a:t>Based on the previous question, a</a:t>
            </a:r>
            <a:r>
              <a:rPr lang="en-US" sz="2400" b="0" i="0" dirty="0">
                <a:solidFill>
                  <a:srgbClr val="000000"/>
                </a:solidFill>
                <a:effectLst/>
                <a:latin typeface="Cambria" panose="02040503050406030204" pitchFamily="18" charset="0"/>
                <a:ea typeface="Cambria" panose="02040503050406030204" pitchFamily="18" charset="0"/>
              </a:rPr>
              <a:t>ssume that you want to reindex with the index value (value-weighted) at the beginning of the year equal to 100. What is the index level at the end of the year?</a:t>
            </a:r>
            <a:endParaRPr lang="en-US" sz="3600" dirty="0">
              <a:latin typeface="Cambria" panose="02040503050406030204" pitchFamily="18" charset="0"/>
              <a:ea typeface="Cambria" panose="02040503050406030204" pitchFamily="18" charset="0"/>
            </a:endParaRPr>
          </a:p>
          <a:p>
            <a:pPr marL="457200" lvl="1" indent="0" algn="just">
              <a:lnSpc>
                <a:spcPct val="100000"/>
              </a:lnSpc>
              <a:spcBef>
                <a:spcPts val="0"/>
              </a:spcBef>
              <a:spcAft>
                <a:spcPts val="200"/>
              </a:spcAft>
              <a:buNone/>
            </a:pPr>
            <a:endParaRPr lang="en-US" sz="3200" dirty="0">
              <a:latin typeface="Cambria" panose="02040503050406030204" pitchFamily="18" charset="0"/>
              <a:ea typeface="Cambria" panose="02040503050406030204" pitchFamily="18" charset="0"/>
            </a:endParaRPr>
          </a:p>
        </p:txBody>
      </p:sp>
      <p:sp>
        <p:nvSpPr>
          <p:cNvPr id="6" name="Rectangle 5"/>
          <p:cNvSpPr/>
          <p:nvPr/>
        </p:nvSpPr>
        <p:spPr>
          <a:xfrm>
            <a:off x="0" y="6472989"/>
            <a:ext cx="6240378" cy="385011"/>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6240378" y="6472989"/>
            <a:ext cx="5951622" cy="38501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Slide Number Placeholder 7"/>
          <p:cNvSpPr>
            <a:spLocks noGrp="1"/>
          </p:cNvSpPr>
          <p:nvPr>
            <p:ph type="sldNum" sz="quarter" idx="12"/>
          </p:nvPr>
        </p:nvSpPr>
        <p:spPr>
          <a:xfrm>
            <a:off x="9448800" y="6457298"/>
            <a:ext cx="2743200" cy="365125"/>
          </a:xfrm>
        </p:spPr>
        <p:txBody>
          <a:bodyPr/>
          <a:lstStyle/>
          <a:p>
            <a:fld id="{B63D8B90-C3C9-4A0C-9CD5-339FB3140368}" type="slidenum">
              <a:rPr lang="en-US" sz="1400" smtClean="0">
                <a:solidFill>
                  <a:schemeClr val="bg1"/>
                </a:solidFill>
                <a:latin typeface="Cambria" panose="02040503050406030204" pitchFamily="18" charset="0"/>
              </a:rPr>
              <a:t>6</a:t>
            </a:fld>
            <a:endParaRPr lang="en-US" sz="1400" dirty="0">
              <a:solidFill>
                <a:schemeClr val="bg1"/>
              </a:solidFill>
              <a:latin typeface="Cambria" panose="02040503050406030204" pitchFamily="18" charset="0"/>
            </a:endParaRPr>
          </a:p>
        </p:txBody>
      </p:sp>
      <p:sp>
        <p:nvSpPr>
          <p:cNvPr id="10" name="TextBox 9">
            <a:extLst>
              <a:ext uri="{FF2B5EF4-FFF2-40B4-BE49-F238E27FC236}">
                <a16:creationId xmlns:a16="http://schemas.microsoft.com/office/drawing/2014/main" id="{B06DC1D2-E774-4AD8-8A79-1163B3640BA4}"/>
              </a:ext>
            </a:extLst>
          </p:cNvPr>
          <p:cNvSpPr txBox="1"/>
          <p:nvPr/>
        </p:nvSpPr>
        <p:spPr>
          <a:xfrm>
            <a:off x="116131" y="6472989"/>
            <a:ext cx="5065294" cy="307777"/>
          </a:xfrm>
          <a:prstGeom prst="rect">
            <a:avLst/>
          </a:prstGeom>
          <a:noFill/>
        </p:spPr>
        <p:txBody>
          <a:bodyPr wrap="square" rtlCol="0">
            <a:spAutoFit/>
          </a:bodyPr>
          <a:lstStyle/>
          <a:p>
            <a:r>
              <a:rPr lang="en-US" sz="1400" dirty="0">
                <a:solidFill>
                  <a:schemeClr val="bg1"/>
                </a:solidFill>
                <a:latin typeface="Cambria" panose="02040503050406030204" pitchFamily="18" charset="0"/>
              </a:rPr>
              <a:t>Exercises – Unit 5 &amp; 6</a:t>
            </a:r>
          </a:p>
        </p:txBody>
      </p:sp>
    </p:spTree>
    <p:extLst>
      <p:ext uri="{BB962C8B-B14F-4D97-AF65-F5344CB8AC3E}">
        <p14:creationId xmlns:p14="http://schemas.microsoft.com/office/powerpoint/2010/main" val="35752565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938463"/>
          </a:xfrm>
          <a:prstGeom prst="rect">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625642" y="192505"/>
            <a:ext cx="11044990" cy="584775"/>
          </a:xfrm>
          <a:prstGeom prst="rect">
            <a:avLst/>
          </a:prstGeom>
          <a:noFill/>
        </p:spPr>
        <p:txBody>
          <a:bodyPr wrap="square" rtlCol="0">
            <a:spAutoFit/>
          </a:bodyPr>
          <a:lstStyle/>
          <a:p>
            <a:r>
              <a:rPr lang="en-US" sz="3200" dirty="0">
                <a:solidFill>
                  <a:schemeClr val="bg1"/>
                </a:solidFill>
                <a:latin typeface="Cambria" panose="02040503050406030204" pitchFamily="18" charset="0"/>
              </a:rPr>
              <a:t>Solution</a:t>
            </a:r>
          </a:p>
        </p:txBody>
      </p:sp>
      <p:sp>
        <p:nvSpPr>
          <p:cNvPr id="5" name="Content Placeholder 2"/>
          <p:cNvSpPr txBox="1">
            <a:spLocks/>
          </p:cNvSpPr>
          <p:nvPr/>
        </p:nvSpPr>
        <p:spPr>
          <a:xfrm>
            <a:off x="372978" y="1228725"/>
            <a:ext cx="11514221" cy="5210259"/>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indent="0">
              <a:spcBef>
                <a:spcPts val="0"/>
              </a:spcBef>
              <a:spcAft>
                <a:spcPts val="0"/>
              </a:spcAft>
              <a:buNone/>
              <a:tabLst>
                <a:tab pos="228600" algn="l"/>
              </a:tabLst>
            </a:pPr>
            <a:r>
              <a:rPr lang="en-US" sz="2000" dirty="0">
                <a:effectLst/>
                <a:latin typeface="Cambria" panose="02040503050406030204" pitchFamily="18" charset="0"/>
                <a:ea typeface="Cambria" panose="02040503050406030204" pitchFamily="18" charset="0"/>
              </a:rPr>
              <a:t>Beginning of year: $1,739,500/$1,739,500 × 100 = 100.00</a:t>
            </a:r>
          </a:p>
          <a:p>
            <a:pPr marL="0" marR="0" indent="0">
              <a:spcBef>
                <a:spcPts val="0"/>
              </a:spcBef>
              <a:spcAft>
                <a:spcPts val="0"/>
              </a:spcAft>
              <a:buNone/>
              <a:tabLst>
                <a:tab pos="228600" algn="l"/>
              </a:tabLst>
            </a:pPr>
            <a:r>
              <a:rPr lang="en-US" sz="2000" dirty="0">
                <a:effectLst/>
                <a:latin typeface="Cambria" panose="02040503050406030204" pitchFamily="18" charset="0"/>
                <a:ea typeface="Cambria" panose="02040503050406030204" pitchFamily="18" charset="0"/>
              </a:rPr>
              <a:t>End of year: $1,918,000/$1,739,500 × 100 = 110.26</a:t>
            </a:r>
          </a:p>
          <a:p>
            <a:pPr marL="457200" lvl="1" indent="0" algn="just">
              <a:lnSpc>
                <a:spcPct val="100000"/>
              </a:lnSpc>
              <a:spcBef>
                <a:spcPts val="0"/>
              </a:spcBef>
              <a:spcAft>
                <a:spcPts val="200"/>
              </a:spcAft>
              <a:buNone/>
            </a:pPr>
            <a:endParaRPr lang="en-US" sz="3600" dirty="0">
              <a:latin typeface="Cambria" panose="02040503050406030204" pitchFamily="18" charset="0"/>
              <a:ea typeface="Cambria" panose="02040503050406030204" pitchFamily="18" charset="0"/>
            </a:endParaRPr>
          </a:p>
        </p:txBody>
      </p:sp>
      <p:sp>
        <p:nvSpPr>
          <p:cNvPr id="6" name="Rectangle 5"/>
          <p:cNvSpPr/>
          <p:nvPr/>
        </p:nvSpPr>
        <p:spPr>
          <a:xfrm>
            <a:off x="0" y="6472989"/>
            <a:ext cx="6240378" cy="385011"/>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6240378" y="6472989"/>
            <a:ext cx="5951622" cy="38501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Slide Number Placeholder 7"/>
          <p:cNvSpPr>
            <a:spLocks noGrp="1"/>
          </p:cNvSpPr>
          <p:nvPr>
            <p:ph type="sldNum" sz="quarter" idx="12"/>
          </p:nvPr>
        </p:nvSpPr>
        <p:spPr>
          <a:xfrm>
            <a:off x="9448800" y="6457298"/>
            <a:ext cx="2743200" cy="365125"/>
          </a:xfrm>
        </p:spPr>
        <p:txBody>
          <a:bodyPr/>
          <a:lstStyle/>
          <a:p>
            <a:fld id="{B63D8B90-C3C9-4A0C-9CD5-339FB3140368}" type="slidenum">
              <a:rPr lang="en-US" sz="1400" smtClean="0">
                <a:solidFill>
                  <a:schemeClr val="bg1"/>
                </a:solidFill>
                <a:latin typeface="Cambria" panose="02040503050406030204" pitchFamily="18" charset="0"/>
              </a:rPr>
              <a:t>7</a:t>
            </a:fld>
            <a:endParaRPr lang="en-US" sz="1400" dirty="0">
              <a:solidFill>
                <a:schemeClr val="bg1"/>
              </a:solidFill>
              <a:latin typeface="Cambria" panose="02040503050406030204" pitchFamily="18" charset="0"/>
            </a:endParaRPr>
          </a:p>
        </p:txBody>
      </p:sp>
      <p:sp>
        <p:nvSpPr>
          <p:cNvPr id="9" name="TextBox 8">
            <a:extLst>
              <a:ext uri="{FF2B5EF4-FFF2-40B4-BE49-F238E27FC236}">
                <a16:creationId xmlns:a16="http://schemas.microsoft.com/office/drawing/2014/main" id="{B7F52FDF-B3AE-4270-ABDB-A912F39D9607}"/>
              </a:ext>
            </a:extLst>
          </p:cNvPr>
          <p:cNvSpPr txBox="1"/>
          <p:nvPr/>
        </p:nvSpPr>
        <p:spPr>
          <a:xfrm>
            <a:off x="116131" y="6472989"/>
            <a:ext cx="5065294" cy="307777"/>
          </a:xfrm>
          <a:prstGeom prst="rect">
            <a:avLst/>
          </a:prstGeom>
          <a:noFill/>
        </p:spPr>
        <p:txBody>
          <a:bodyPr wrap="square" rtlCol="0">
            <a:spAutoFit/>
          </a:bodyPr>
          <a:lstStyle/>
          <a:p>
            <a:r>
              <a:rPr lang="en-US" sz="1400" dirty="0">
                <a:solidFill>
                  <a:schemeClr val="bg1"/>
                </a:solidFill>
                <a:latin typeface="Cambria" panose="02040503050406030204" pitchFamily="18" charset="0"/>
              </a:rPr>
              <a:t>Exercises – Unit 5 &amp; 6</a:t>
            </a:r>
          </a:p>
        </p:txBody>
      </p:sp>
    </p:spTree>
    <p:extLst>
      <p:ext uri="{BB962C8B-B14F-4D97-AF65-F5344CB8AC3E}">
        <p14:creationId xmlns:p14="http://schemas.microsoft.com/office/powerpoint/2010/main" val="111701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938463"/>
          </a:xfrm>
          <a:prstGeom prst="rect">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625642" y="192505"/>
            <a:ext cx="11044990" cy="584775"/>
          </a:xfrm>
          <a:prstGeom prst="rect">
            <a:avLst/>
          </a:prstGeom>
          <a:noFill/>
        </p:spPr>
        <p:txBody>
          <a:bodyPr wrap="square" rtlCol="0">
            <a:spAutoFit/>
          </a:bodyPr>
          <a:lstStyle/>
          <a:p>
            <a:r>
              <a:rPr lang="en-US" sz="3200" dirty="0">
                <a:solidFill>
                  <a:schemeClr val="bg1"/>
                </a:solidFill>
                <a:latin typeface="Cambria" panose="02040503050406030204" pitchFamily="18" charset="0"/>
              </a:rPr>
              <a:t>Q4 – Unit 6 </a:t>
            </a:r>
          </a:p>
        </p:txBody>
      </p:sp>
      <p:sp>
        <p:nvSpPr>
          <p:cNvPr id="5" name="Content Placeholder 2"/>
          <p:cNvSpPr txBox="1">
            <a:spLocks/>
          </p:cNvSpPr>
          <p:nvPr/>
        </p:nvSpPr>
        <p:spPr>
          <a:xfrm>
            <a:off x="372978" y="1228725"/>
            <a:ext cx="11514221" cy="5210259"/>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lnSpc>
                <a:spcPct val="100000"/>
              </a:lnSpc>
              <a:spcBef>
                <a:spcPts val="0"/>
              </a:spcBef>
              <a:spcAft>
                <a:spcPts val="200"/>
              </a:spcAft>
              <a:buNone/>
            </a:pPr>
            <a:r>
              <a:rPr lang="en-US" sz="2000" b="0" i="0" dirty="0">
                <a:solidFill>
                  <a:srgbClr val="000000"/>
                </a:solidFill>
                <a:effectLst/>
                <a:latin typeface="Cambria" panose="02040503050406030204" pitchFamily="18" charset="0"/>
                <a:ea typeface="Cambria" panose="02040503050406030204" pitchFamily="18" charset="0"/>
              </a:rPr>
              <a:t>You are going to value Lauryn’s Doll Co. using the FCF model. After consulting various sources, you find that Lauryn’s has a reported equity beta of 1.4, a debt-to-equity ratio of .3, and a tax rate of 21 percent. Based on this information, what is the asset beta for Lauryn’s? What is the appropriate discount rate?</a:t>
            </a:r>
          </a:p>
        </p:txBody>
      </p:sp>
      <p:sp>
        <p:nvSpPr>
          <p:cNvPr id="6" name="Rectangle 5"/>
          <p:cNvSpPr/>
          <p:nvPr/>
        </p:nvSpPr>
        <p:spPr>
          <a:xfrm>
            <a:off x="0" y="6472989"/>
            <a:ext cx="6240378" cy="385011"/>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6240378" y="6472989"/>
            <a:ext cx="5951622" cy="38501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Slide Number Placeholder 7"/>
          <p:cNvSpPr>
            <a:spLocks noGrp="1"/>
          </p:cNvSpPr>
          <p:nvPr>
            <p:ph type="sldNum" sz="quarter" idx="12"/>
          </p:nvPr>
        </p:nvSpPr>
        <p:spPr>
          <a:xfrm>
            <a:off x="9448800" y="6457298"/>
            <a:ext cx="2743200" cy="365125"/>
          </a:xfrm>
        </p:spPr>
        <p:txBody>
          <a:bodyPr/>
          <a:lstStyle/>
          <a:p>
            <a:fld id="{B63D8B90-C3C9-4A0C-9CD5-339FB3140368}" type="slidenum">
              <a:rPr lang="en-US" sz="1400" smtClean="0">
                <a:solidFill>
                  <a:schemeClr val="bg1"/>
                </a:solidFill>
                <a:latin typeface="Cambria" panose="02040503050406030204" pitchFamily="18" charset="0"/>
              </a:rPr>
              <a:t>8</a:t>
            </a:fld>
            <a:endParaRPr lang="en-US" sz="1400" dirty="0">
              <a:solidFill>
                <a:schemeClr val="bg1"/>
              </a:solidFill>
              <a:latin typeface="Cambria" panose="02040503050406030204" pitchFamily="18" charset="0"/>
            </a:endParaRPr>
          </a:p>
        </p:txBody>
      </p:sp>
      <p:sp>
        <p:nvSpPr>
          <p:cNvPr id="9" name="TextBox 8">
            <a:extLst>
              <a:ext uri="{FF2B5EF4-FFF2-40B4-BE49-F238E27FC236}">
                <a16:creationId xmlns:a16="http://schemas.microsoft.com/office/drawing/2014/main" id="{6939D754-FA9D-43F9-AE59-9A88DC612901}"/>
              </a:ext>
            </a:extLst>
          </p:cNvPr>
          <p:cNvSpPr txBox="1"/>
          <p:nvPr/>
        </p:nvSpPr>
        <p:spPr>
          <a:xfrm>
            <a:off x="116131" y="6472989"/>
            <a:ext cx="5065294" cy="307777"/>
          </a:xfrm>
          <a:prstGeom prst="rect">
            <a:avLst/>
          </a:prstGeom>
          <a:noFill/>
        </p:spPr>
        <p:txBody>
          <a:bodyPr wrap="square" rtlCol="0">
            <a:spAutoFit/>
          </a:bodyPr>
          <a:lstStyle/>
          <a:p>
            <a:r>
              <a:rPr lang="en-US" sz="1400" dirty="0">
                <a:solidFill>
                  <a:schemeClr val="bg1"/>
                </a:solidFill>
                <a:latin typeface="Cambria" panose="02040503050406030204" pitchFamily="18" charset="0"/>
              </a:rPr>
              <a:t>Exercises – Unit 5 &amp; 6</a:t>
            </a:r>
          </a:p>
        </p:txBody>
      </p:sp>
    </p:spTree>
    <p:extLst>
      <p:ext uri="{BB962C8B-B14F-4D97-AF65-F5344CB8AC3E}">
        <p14:creationId xmlns:p14="http://schemas.microsoft.com/office/powerpoint/2010/main" val="8773157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938463"/>
          </a:xfrm>
          <a:prstGeom prst="rect">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625642" y="192505"/>
            <a:ext cx="11044990" cy="584775"/>
          </a:xfrm>
          <a:prstGeom prst="rect">
            <a:avLst/>
          </a:prstGeom>
          <a:noFill/>
        </p:spPr>
        <p:txBody>
          <a:bodyPr wrap="square" rtlCol="0">
            <a:spAutoFit/>
          </a:bodyPr>
          <a:lstStyle/>
          <a:p>
            <a:r>
              <a:rPr lang="en-US" sz="3200" dirty="0">
                <a:solidFill>
                  <a:schemeClr val="bg1"/>
                </a:solidFill>
                <a:latin typeface="Cambria" panose="02040503050406030204" pitchFamily="18" charset="0"/>
              </a:rPr>
              <a:t>Solution</a:t>
            </a:r>
          </a:p>
        </p:txBody>
      </p:sp>
      <p:sp>
        <p:nvSpPr>
          <p:cNvPr id="5" name="Content Placeholder 2"/>
          <p:cNvSpPr txBox="1">
            <a:spLocks/>
          </p:cNvSpPr>
          <p:nvPr/>
        </p:nvSpPr>
        <p:spPr>
          <a:xfrm>
            <a:off x="372978" y="3092503"/>
            <a:ext cx="11514221" cy="3346481"/>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28600" marR="0" indent="-228600">
              <a:spcBef>
                <a:spcPts val="0"/>
              </a:spcBef>
              <a:spcAft>
                <a:spcPts val="0"/>
              </a:spcAft>
              <a:tabLst>
                <a:tab pos="228600" algn="l"/>
              </a:tabLst>
            </a:pPr>
            <a:r>
              <a:rPr lang="en-US" sz="1800" dirty="0">
                <a:effectLst/>
                <a:latin typeface="Times New Roman" panose="02020603050405020304" pitchFamily="18" charset="0"/>
                <a:ea typeface="Times New Roman" panose="02020603050405020304" pitchFamily="18" charset="0"/>
              </a:rPr>
              <a:t>1.4 = </a:t>
            </a:r>
            <a:r>
              <a:rPr lang="en-US" sz="1800" dirty="0" err="1">
                <a:effectLst/>
                <a:latin typeface="Times New Roman" panose="02020603050405020304" pitchFamily="18" charset="0"/>
                <a:ea typeface="Times New Roman" panose="02020603050405020304" pitchFamily="18" charset="0"/>
              </a:rPr>
              <a:t>B</a:t>
            </a:r>
            <a:r>
              <a:rPr lang="en-US" sz="1800" baseline="-25000" dirty="0" err="1">
                <a:effectLst/>
                <a:latin typeface="Times New Roman" panose="02020603050405020304" pitchFamily="18" charset="0"/>
                <a:ea typeface="Times New Roman" panose="02020603050405020304" pitchFamily="18" charset="0"/>
              </a:rPr>
              <a:t>Asset</a:t>
            </a:r>
            <a:r>
              <a:rPr lang="en-US" sz="1800" dirty="0">
                <a:effectLst/>
                <a:latin typeface="Times New Roman" panose="02020603050405020304" pitchFamily="18" charset="0"/>
                <a:ea typeface="Times New Roman" panose="02020603050405020304" pitchFamily="18" charset="0"/>
              </a:rPr>
              <a:t> x (1+ .3(1 – .21))</a:t>
            </a:r>
          </a:p>
          <a:p>
            <a:pPr marL="0" marR="0" indent="0">
              <a:spcBef>
                <a:spcPts val="0"/>
              </a:spcBef>
              <a:spcAft>
                <a:spcPts val="0"/>
              </a:spcAft>
              <a:buNone/>
              <a:tabLst>
                <a:tab pos="228600" algn="l"/>
              </a:tabLst>
            </a:pPr>
            <a:r>
              <a:rPr lang="en-US" sz="1800" dirty="0">
                <a:latin typeface="Times New Roman" panose="02020603050405020304" pitchFamily="18" charset="0"/>
                <a:ea typeface="Times New Roman" panose="02020603050405020304" pitchFamily="18" charset="0"/>
              </a:rPr>
              <a:t>              </a:t>
            </a:r>
            <a:r>
              <a:rPr lang="en-US" sz="1800" dirty="0" err="1">
                <a:effectLst/>
                <a:latin typeface="Times New Roman" panose="02020603050405020304" pitchFamily="18" charset="0"/>
                <a:ea typeface="Times New Roman" panose="02020603050405020304" pitchFamily="18" charset="0"/>
              </a:rPr>
              <a:t>B</a:t>
            </a:r>
            <a:r>
              <a:rPr lang="en-US" sz="1800" baseline="-25000" dirty="0" err="1">
                <a:effectLst/>
                <a:latin typeface="Times New Roman" panose="02020603050405020304" pitchFamily="18" charset="0"/>
                <a:ea typeface="Times New Roman" panose="02020603050405020304" pitchFamily="18" charset="0"/>
              </a:rPr>
              <a:t>Asset</a:t>
            </a:r>
            <a:r>
              <a:rPr lang="en-US" sz="1800" dirty="0">
                <a:effectLst/>
                <a:latin typeface="Times New Roman" panose="02020603050405020304" pitchFamily="18" charset="0"/>
                <a:ea typeface="Times New Roman" panose="02020603050405020304" pitchFamily="18" charset="0"/>
              </a:rPr>
              <a:t> = 1.13</a:t>
            </a:r>
          </a:p>
          <a:p>
            <a:pPr marL="0" marR="0" indent="0">
              <a:spcBef>
                <a:spcPts val="0"/>
              </a:spcBef>
              <a:spcAft>
                <a:spcPts val="0"/>
              </a:spcAft>
              <a:buNone/>
              <a:tabLst>
                <a:tab pos="228600" algn="l"/>
              </a:tabLst>
            </a:pPr>
            <a:endParaRPr lang="en-US" sz="1800" dirty="0">
              <a:latin typeface="Times New Roman" panose="02020603050405020304" pitchFamily="18" charset="0"/>
              <a:ea typeface="Times New Roman" panose="02020603050405020304" pitchFamily="18" charset="0"/>
            </a:endParaRPr>
          </a:p>
          <a:p>
            <a:pPr marL="0" marR="0" indent="0">
              <a:spcBef>
                <a:spcPts val="0"/>
              </a:spcBef>
              <a:spcAft>
                <a:spcPts val="0"/>
              </a:spcAft>
              <a:buNone/>
              <a:tabLst>
                <a:tab pos="228600" algn="l"/>
              </a:tabLst>
            </a:pPr>
            <a:endParaRPr lang="en-US" sz="1800" dirty="0">
              <a:effectLst/>
              <a:latin typeface="Times New Roman" panose="02020603050405020304" pitchFamily="18" charset="0"/>
              <a:ea typeface="Times New Roman" panose="02020603050405020304" pitchFamily="18" charset="0"/>
            </a:endParaRPr>
          </a:p>
          <a:p>
            <a:pPr marL="0" marR="0" indent="0">
              <a:spcBef>
                <a:spcPts val="0"/>
              </a:spcBef>
              <a:spcAft>
                <a:spcPts val="0"/>
              </a:spcAft>
              <a:buNone/>
              <a:tabLst>
                <a:tab pos="228600" algn="l"/>
              </a:tabLst>
            </a:pPr>
            <a:endParaRPr lang="en-US" sz="1800" dirty="0">
              <a:latin typeface="Times New Roman" panose="02020603050405020304" pitchFamily="18" charset="0"/>
              <a:ea typeface="Times New Roman" panose="02020603050405020304" pitchFamily="18" charset="0"/>
            </a:endParaRPr>
          </a:p>
          <a:p>
            <a:pPr marL="0" marR="0" indent="0">
              <a:spcBef>
                <a:spcPts val="0"/>
              </a:spcBef>
              <a:spcAft>
                <a:spcPts val="0"/>
              </a:spcAft>
              <a:buNone/>
              <a:tabLst>
                <a:tab pos="228600" algn="l"/>
              </a:tabLst>
            </a:pPr>
            <a:r>
              <a:rPr lang="en-US" sz="1800" dirty="0">
                <a:effectLst/>
                <a:latin typeface="Times New Roman" panose="02020603050405020304" pitchFamily="18" charset="0"/>
                <a:ea typeface="Times New Roman" panose="02020603050405020304" pitchFamily="18" charset="0"/>
              </a:rPr>
              <a:t>CAPM</a:t>
            </a:r>
          </a:p>
          <a:p>
            <a:pPr marL="0" marR="0" indent="0">
              <a:spcBef>
                <a:spcPts val="0"/>
              </a:spcBef>
              <a:spcAft>
                <a:spcPts val="0"/>
              </a:spcAft>
              <a:buNone/>
              <a:tabLst>
                <a:tab pos="228600" algn="l"/>
              </a:tabLst>
            </a:pPr>
            <a:endParaRPr lang="en-US" sz="1800" dirty="0">
              <a:latin typeface="Times New Roman" panose="02020603050405020304" pitchFamily="18" charset="0"/>
              <a:ea typeface="Times New Roman" panose="02020603050405020304" pitchFamily="18" charset="0"/>
            </a:endParaRPr>
          </a:p>
          <a:p>
            <a:pPr marL="0" indent="0">
              <a:spcBef>
                <a:spcPts val="0"/>
              </a:spcBef>
              <a:buNone/>
              <a:tabLst>
                <a:tab pos="228600" algn="l"/>
              </a:tabLst>
            </a:pPr>
            <a:r>
              <a:rPr lang="en-US" sz="1800" dirty="0">
                <a:effectLst/>
                <a:latin typeface="Times New Roman" panose="02020603050405020304" pitchFamily="18" charset="0"/>
                <a:ea typeface="Times New Roman" panose="02020603050405020304" pitchFamily="18" charset="0"/>
              </a:rPr>
              <a:t>k = 4% + 7% (1.13) = 11.92%</a:t>
            </a:r>
          </a:p>
          <a:p>
            <a:pPr marL="0" marR="0" indent="0">
              <a:spcBef>
                <a:spcPts val="0"/>
              </a:spcBef>
              <a:spcAft>
                <a:spcPts val="0"/>
              </a:spcAft>
              <a:buNone/>
              <a:tabLst>
                <a:tab pos="228600" algn="l"/>
              </a:tabLst>
            </a:pPr>
            <a:endParaRPr lang="en-US" sz="1800" dirty="0">
              <a:effectLst/>
              <a:latin typeface="Times New Roman" panose="02020603050405020304" pitchFamily="18" charset="0"/>
              <a:ea typeface="Times New Roman" panose="02020603050405020304" pitchFamily="18" charset="0"/>
            </a:endParaRPr>
          </a:p>
          <a:p>
            <a:pPr marL="0" indent="0" algn="just">
              <a:lnSpc>
                <a:spcPct val="100000"/>
              </a:lnSpc>
              <a:spcBef>
                <a:spcPts val="0"/>
              </a:spcBef>
              <a:spcAft>
                <a:spcPts val="200"/>
              </a:spcAft>
              <a:buNone/>
            </a:pPr>
            <a:endParaRPr lang="en-US" sz="3600" dirty="0">
              <a:latin typeface="Cambria" panose="02040503050406030204" pitchFamily="18" charset="0"/>
              <a:ea typeface="Cambria" panose="02040503050406030204" pitchFamily="18" charset="0"/>
            </a:endParaRPr>
          </a:p>
          <a:p>
            <a:pPr marL="457200" lvl="1" indent="0" algn="just">
              <a:lnSpc>
                <a:spcPct val="100000"/>
              </a:lnSpc>
              <a:spcBef>
                <a:spcPts val="0"/>
              </a:spcBef>
              <a:spcAft>
                <a:spcPts val="200"/>
              </a:spcAft>
              <a:buNone/>
            </a:pPr>
            <a:endParaRPr lang="en-US" sz="3200" dirty="0">
              <a:latin typeface="Cambria" panose="02040503050406030204" pitchFamily="18" charset="0"/>
              <a:ea typeface="Cambria" panose="02040503050406030204" pitchFamily="18" charset="0"/>
            </a:endParaRPr>
          </a:p>
        </p:txBody>
      </p:sp>
      <p:sp>
        <p:nvSpPr>
          <p:cNvPr id="6" name="Rectangle 5"/>
          <p:cNvSpPr/>
          <p:nvPr/>
        </p:nvSpPr>
        <p:spPr>
          <a:xfrm>
            <a:off x="0" y="6472989"/>
            <a:ext cx="6240378" cy="385011"/>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6240378" y="6472989"/>
            <a:ext cx="5951622" cy="38501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Slide Number Placeholder 7"/>
          <p:cNvSpPr>
            <a:spLocks noGrp="1"/>
          </p:cNvSpPr>
          <p:nvPr>
            <p:ph type="sldNum" sz="quarter" idx="12"/>
          </p:nvPr>
        </p:nvSpPr>
        <p:spPr>
          <a:xfrm>
            <a:off x="9448800" y="6457298"/>
            <a:ext cx="2743200" cy="365125"/>
          </a:xfrm>
        </p:spPr>
        <p:txBody>
          <a:bodyPr/>
          <a:lstStyle/>
          <a:p>
            <a:fld id="{B63D8B90-C3C9-4A0C-9CD5-339FB3140368}" type="slidenum">
              <a:rPr lang="en-US" sz="1400" smtClean="0">
                <a:solidFill>
                  <a:schemeClr val="bg1"/>
                </a:solidFill>
                <a:latin typeface="Cambria" panose="02040503050406030204" pitchFamily="18" charset="0"/>
              </a:rPr>
              <a:t>9</a:t>
            </a:fld>
            <a:endParaRPr lang="en-US" sz="1400" dirty="0">
              <a:solidFill>
                <a:schemeClr val="bg1"/>
              </a:solidFill>
              <a:latin typeface="Cambria" panose="02040503050406030204" pitchFamily="18" charset="0"/>
            </a:endParaRPr>
          </a:p>
        </p:txBody>
      </p:sp>
      <p:sp>
        <p:nvSpPr>
          <p:cNvPr id="9" name="TextBox 8">
            <a:extLst>
              <a:ext uri="{FF2B5EF4-FFF2-40B4-BE49-F238E27FC236}">
                <a16:creationId xmlns:a16="http://schemas.microsoft.com/office/drawing/2014/main" id="{3ED958FC-13DB-4C0A-8244-2BBA28E3A0BC}"/>
              </a:ext>
            </a:extLst>
          </p:cNvPr>
          <p:cNvSpPr txBox="1"/>
          <p:nvPr/>
        </p:nvSpPr>
        <p:spPr>
          <a:xfrm>
            <a:off x="116131" y="6472989"/>
            <a:ext cx="5065294" cy="307777"/>
          </a:xfrm>
          <a:prstGeom prst="rect">
            <a:avLst/>
          </a:prstGeom>
          <a:noFill/>
        </p:spPr>
        <p:txBody>
          <a:bodyPr wrap="square" rtlCol="0">
            <a:spAutoFit/>
          </a:bodyPr>
          <a:lstStyle/>
          <a:p>
            <a:r>
              <a:rPr lang="en-US" sz="1400" dirty="0">
                <a:solidFill>
                  <a:schemeClr val="bg1"/>
                </a:solidFill>
                <a:latin typeface="Cambria" panose="02040503050406030204" pitchFamily="18" charset="0"/>
              </a:rPr>
              <a:t>Exercises – Unit 5 &amp; 6</a:t>
            </a:r>
          </a:p>
        </p:txBody>
      </p:sp>
      <p:grpSp>
        <p:nvGrpSpPr>
          <p:cNvPr id="11" name="Group 16">
            <a:extLst>
              <a:ext uri="{FF2B5EF4-FFF2-40B4-BE49-F238E27FC236}">
                <a16:creationId xmlns:a16="http://schemas.microsoft.com/office/drawing/2014/main" id="{E9C49471-40CF-43A9-9412-5FB423737E94}"/>
              </a:ext>
            </a:extLst>
          </p:cNvPr>
          <p:cNvGrpSpPr>
            <a:grpSpLocks/>
          </p:cNvGrpSpPr>
          <p:nvPr/>
        </p:nvGrpSpPr>
        <p:grpSpPr bwMode="auto">
          <a:xfrm>
            <a:off x="3657600" y="1563119"/>
            <a:ext cx="5791200" cy="1277466"/>
            <a:chOff x="2667000" y="4724400"/>
            <a:chExt cx="5867400" cy="1366277"/>
          </a:xfrm>
        </p:grpSpPr>
        <p:graphicFrame>
          <p:nvGraphicFramePr>
            <p:cNvPr id="12" name="Object 1">
              <a:extLst>
                <a:ext uri="{FF2B5EF4-FFF2-40B4-BE49-F238E27FC236}">
                  <a16:creationId xmlns:a16="http://schemas.microsoft.com/office/drawing/2014/main" id="{D9960790-923C-4914-81F1-D4315FFB6726}"/>
                </a:ext>
              </a:extLst>
            </p:cNvPr>
            <p:cNvGraphicFramePr>
              <a:graphicFrameLocks noChangeAspect="1"/>
            </p:cNvGraphicFramePr>
            <p:nvPr/>
          </p:nvGraphicFramePr>
          <p:xfrm>
            <a:off x="2667000" y="4724400"/>
            <a:ext cx="4359728" cy="914400"/>
          </p:xfrm>
          <a:graphic>
            <a:graphicData uri="http://schemas.openxmlformats.org/presentationml/2006/ole">
              <mc:AlternateContent xmlns:mc="http://schemas.openxmlformats.org/markup-compatibility/2006">
                <mc:Choice xmlns:v="urn:schemas-microsoft-com:vml" Requires="v">
                  <p:oleObj name="Equation" r:id="rId3" imgW="2006600" imgH="419100" progId="Equation.3">
                    <p:embed/>
                  </p:oleObj>
                </mc:Choice>
                <mc:Fallback>
                  <p:oleObj name="Equation" r:id="rId3" imgW="2006600" imgH="419100" progId="Equation.3">
                    <p:embed/>
                    <p:pic>
                      <p:nvPicPr>
                        <p:cNvPr id="11" name="Object 1">
                          <a:extLst>
                            <a:ext uri="{FF2B5EF4-FFF2-40B4-BE49-F238E27FC236}">
                              <a16:creationId xmlns:a16="http://schemas.microsoft.com/office/drawing/2014/main" id="{9E096819-E1F4-4619-9477-B5EEB2C8202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67000" y="4724400"/>
                          <a:ext cx="4359728" cy="9144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pSp>
          <p:nvGrpSpPr>
            <p:cNvPr id="13" name="Group 15">
              <a:extLst>
                <a:ext uri="{FF2B5EF4-FFF2-40B4-BE49-F238E27FC236}">
                  <a16:creationId xmlns:a16="http://schemas.microsoft.com/office/drawing/2014/main" id="{732CED66-3E6C-412E-80F0-CEFC34B19F22}"/>
                </a:ext>
              </a:extLst>
            </p:cNvPr>
            <p:cNvGrpSpPr>
              <a:grpSpLocks/>
            </p:cNvGrpSpPr>
            <p:nvPr/>
          </p:nvGrpSpPr>
          <p:grpSpPr bwMode="auto">
            <a:xfrm>
              <a:off x="6781800" y="5334000"/>
              <a:ext cx="1752600" cy="756677"/>
              <a:chOff x="6781800" y="5334000"/>
              <a:chExt cx="1752600" cy="756677"/>
            </a:xfrm>
          </p:grpSpPr>
          <p:sp>
            <p:nvSpPr>
              <p:cNvPr id="14" name="TextBox 6">
                <a:extLst>
                  <a:ext uri="{FF2B5EF4-FFF2-40B4-BE49-F238E27FC236}">
                    <a16:creationId xmlns:a16="http://schemas.microsoft.com/office/drawing/2014/main" id="{4576682C-0570-4F54-962E-80FA90425FC7}"/>
                  </a:ext>
                </a:extLst>
              </p:cNvPr>
              <p:cNvSpPr txBox="1">
                <a:spLocks noChangeArrowheads="1"/>
              </p:cNvSpPr>
              <p:nvPr/>
            </p:nvSpPr>
            <p:spPr bwMode="auto">
              <a:xfrm>
                <a:off x="7467600" y="5714718"/>
                <a:ext cx="1066800" cy="375959"/>
              </a:xfrm>
              <a:prstGeom prst="rect">
                <a:avLst/>
              </a:prstGeom>
              <a:noFill/>
              <a:ln w="9525">
                <a:solidFill>
                  <a:schemeClr val="tx1"/>
                </a:solidFill>
                <a:miter lim="800000"/>
                <a:headEnd/>
                <a:tailEnd/>
              </a:ln>
            </p:spPr>
            <p:txBody>
              <a:bodyPr>
                <a:spAutoFit/>
              </a:bodyPr>
              <a:lstStyle/>
              <a:p>
                <a:pPr algn="ctr"/>
                <a:r>
                  <a:rPr lang="en-US" dirty="0"/>
                  <a:t>tax rate.</a:t>
                </a:r>
              </a:p>
            </p:txBody>
          </p:sp>
          <p:cxnSp>
            <p:nvCxnSpPr>
              <p:cNvPr id="15" name="Straight Arrow Connector 14">
                <a:extLst>
                  <a:ext uri="{FF2B5EF4-FFF2-40B4-BE49-F238E27FC236}">
                    <a16:creationId xmlns:a16="http://schemas.microsoft.com/office/drawing/2014/main" id="{E109469D-1407-459A-814D-064B264BBCB0}"/>
                  </a:ext>
                </a:extLst>
              </p:cNvPr>
              <p:cNvCxnSpPr>
                <a:stCxn id="14" idx="1"/>
              </p:cNvCxnSpPr>
              <p:nvPr/>
            </p:nvCxnSpPr>
            <p:spPr>
              <a:xfrm rot="10800000">
                <a:off x="6781800" y="5333750"/>
                <a:ext cx="685800" cy="566505"/>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grpSp>
    </p:spTree>
    <p:extLst>
      <p:ext uri="{BB962C8B-B14F-4D97-AF65-F5344CB8AC3E}">
        <p14:creationId xmlns:p14="http://schemas.microsoft.com/office/powerpoint/2010/main" val="100466250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23079</TotalTime>
  <Words>1150</Words>
  <Application>Microsoft Office PowerPoint</Application>
  <PresentationFormat>Widescreen</PresentationFormat>
  <Paragraphs>152</Paragraphs>
  <Slides>18</Slides>
  <Notes>18</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18</vt:i4>
      </vt:variant>
    </vt:vector>
  </HeadingPairs>
  <TitlesOfParts>
    <vt:vector size="25" baseType="lpstr">
      <vt:lpstr>Arial</vt:lpstr>
      <vt:lpstr>Calibri</vt:lpstr>
      <vt:lpstr>Calibri Light</vt:lpstr>
      <vt:lpstr>Cambria</vt:lpstr>
      <vt:lpstr>Times New Roman</vt:lpstr>
      <vt:lpstr>Office Theme</vt:lpstr>
      <vt:lpstr>Equation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zafer.yuksel</dc:creator>
  <cp:lastModifiedBy>Yuksel, Zafer</cp:lastModifiedBy>
  <cp:revision>364</cp:revision>
  <cp:lastPrinted>2020-03-07T23:40:00Z</cp:lastPrinted>
  <dcterms:created xsi:type="dcterms:W3CDTF">2019-07-03T18:31:29Z</dcterms:created>
  <dcterms:modified xsi:type="dcterms:W3CDTF">2021-09-30T21:01:27Z</dcterms:modified>
</cp:coreProperties>
</file>