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354" r:id="rId3"/>
    <p:sldId id="368" r:id="rId4"/>
    <p:sldId id="369" r:id="rId5"/>
    <p:sldId id="370" r:id="rId6"/>
    <p:sldId id="371" r:id="rId7"/>
    <p:sldId id="372" r:id="rId8"/>
    <p:sldId id="373" r:id="rId9"/>
    <p:sldId id="384" r:id="rId10"/>
    <p:sldId id="374" r:id="rId11"/>
    <p:sldId id="375" r:id="rId12"/>
    <p:sldId id="393" r:id="rId13"/>
    <p:sldId id="394" r:id="rId14"/>
    <p:sldId id="376" r:id="rId15"/>
    <p:sldId id="388" r:id="rId16"/>
    <p:sldId id="389" r:id="rId17"/>
    <p:sldId id="390" r:id="rId18"/>
    <p:sldId id="391" r:id="rId19"/>
    <p:sldId id="392" r:id="rId20"/>
    <p:sldId id="408" r:id="rId21"/>
    <p:sldId id="395" r:id="rId22"/>
    <p:sldId id="410" r:id="rId23"/>
    <p:sldId id="30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20EC1-6369-4CF9-B06D-960C7CC98AA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9DFE9-C8D9-4975-812C-10C1F657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7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46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55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97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00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62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9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15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70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6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95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428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640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05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44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5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7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97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27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3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4898-D3BD-45A8-8ADB-6EB685AF1DCF}" type="datetime1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4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51CC-3530-4AEF-86B9-342EFB92AC3C}" type="datetime1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DCC7-F604-4728-B224-1719C4942DBB}" type="datetime1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9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6E6-23D0-410E-8B6C-70ADF2124F06}" type="datetime1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E5BE-543E-47CB-8D2E-A226805C8D50}" type="datetime1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5B0-2FB8-41BC-BE47-1D3391ADC16B}" type="datetime1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84D3-BB89-49B1-852E-16991FB69A5E}" type="datetime1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EE01-2ED3-4D8F-8C0E-32A85D500FD0}" type="datetime1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224-33CB-4EA1-A76A-FC882A133FCF}" type="datetime1">
              <a:rPr lang="en-US" smtClean="0"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CBDF-8E1B-4EAC-95CA-C784677FDB2C}" type="datetime1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0964-1CAE-4CFC-A7D2-239770EACD24}" type="datetime1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1B86-2CD9-4017-9601-14EC23B47AC8}" type="datetime1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does-tesla-really-need-a-5-billion-battery-factory-139639446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2460" y="1684751"/>
            <a:ext cx="11066745" cy="14718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67631" y="1882046"/>
            <a:ext cx="7690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 Making Capital Investment Decision</a:t>
            </a:r>
          </a:p>
        </p:txBody>
      </p:sp>
    </p:spTree>
    <p:extLst>
      <p:ext uri="{BB962C8B-B14F-4D97-AF65-F5344CB8AC3E}">
        <p14:creationId xmlns:p14="http://schemas.microsoft.com/office/powerpoint/2010/main" val="664700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Irrelevant (I): Sunk Costs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Sunk costs are not relevant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Costs that we have already paid or have already incurred the liability to pay. Such costs cannot be changed by the decision today to accept or reject the project.</a:t>
            </a:r>
          </a:p>
          <a:p>
            <a:pPr lvl="1"/>
            <a:r>
              <a:rPr lang="en-US" b="1" u="sng" dirty="0">
                <a:latin typeface="Cambria" panose="02040503050406030204" pitchFamily="18" charset="0"/>
                <a:ea typeface="Cambria" panose="02040503050406030204" pitchFamily="18" charset="0"/>
              </a:rPr>
              <a:t>Example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lvl="2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General Milk Company is currently evaluating the NPV of establishing a line of chocolate milk. As part of the evaluation the company had paid a consulting firm $100,000 to perform a test-marketing analysis. This expenditure was made last year. Is this cost relevant for capital budgeting decision?</a:t>
            </a:r>
          </a:p>
          <a:p>
            <a:pPr lvl="2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No!! Once the company incurred the expense, the cost became irrelevant for any future decision (the consulting fee must be paid whether or not the company launches the new line).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</p:spTree>
    <p:extLst>
      <p:ext uri="{BB962C8B-B14F-4D97-AF65-F5344CB8AC3E}">
        <p14:creationId xmlns:p14="http://schemas.microsoft.com/office/powerpoint/2010/main" val="3094217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Irrelevant (II): Financing Costs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 analyzing a proposed investment, we will NOT include interest paid or any other financing costs such as dividends. 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Firms are interested in the  cash flow generated by the assets of the project. Therefore they typically calculate a project’s cash flows under the assumption that the project is financed only with equity. 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Any adjustments for debt financing are reflected in the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discount rate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not the cash flows.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</p:spTree>
    <p:extLst>
      <p:ext uri="{BB962C8B-B14F-4D97-AF65-F5344CB8AC3E}">
        <p14:creationId xmlns:p14="http://schemas.microsoft.com/office/powerpoint/2010/main" val="2697578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Computing Depreciation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Straight-line depreciation.</a:t>
            </a:r>
          </a:p>
          <a:p>
            <a:pPr marL="1371600" lvl="1" indent="-82296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 = (Initial cost – salvage) / number of years.</a:t>
            </a:r>
          </a:p>
          <a:p>
            <a:pPr marL="1371600" lvl="1" indent="-82296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Straight Line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sym typeface="Symbol" charset="0"/>
              </a:rPr>
              <a:t> Salvage Value.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MACRS.</a:t>
            </a:r>
          </a:p>
          <a:p>
            <a:pPr marL="1371600" lvl="1" indent="-82296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sym typeface="Symbol" charset="0"/>
              </a:rPr>
              <a:t>Depreciate  0.</a:t>
            </a:r>
          </a:p>
          <a:p>
            <a:pPr marL="1371600" lvl="1" indent="-82296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sym typeface="Symbol" charset="0"/>
              </a:rPr>
              <a:t>Recovery Period = Class Life.</a:t>
            </a:r>
          </a:p>
          <a:p>
            <a:pPr marL="1371600" lvl="1" indent="-82296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sym typeface="Symbol" charset="0"/>
              </a:rPr>
              <a:t>1/2 Year Convention.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lvl="1" indent="-82296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Multiply percentage in table by the initial cost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</p:spTree>
    <p:extLst>
      <p:ext uri="{BB962C8B-B14F-4D97-AF65-F5344CB8AC3E}">
        <p14:creationId xmlns:p14="http://schemas.microsoft.com/office/powerpoint/2010/main" val="45067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– 5-Year MACRS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15525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Car purchased for $35,000.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5-year property.</a:t>
            </a: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6C66667D-92D9-45BB-9722-00C0B5D1BF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339755"/>
              </p:ext>
            </p:extLst>
          </p:nvPr>
        </p:nvGraphicFramePr>
        <p:xfrm>
          <a:off x="2133600" y="2741362"/>
          <a:ext cx="73152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1848856947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847381667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2777533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24178848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84430291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Depreciation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5-year Asset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81473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Beg</a:t>
                      </a:r>
                      <a:r>
                        <a:rPr lang="en-US" baseline="0" dirty="0"/>
                        <a:t> BV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Depr 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Deprec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 BV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45357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$ 35,000.00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20.00%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$ 7,000.00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$ 28,000.00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604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$ 28,000.00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32.00%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$ 11,200.00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$ 16,800.00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988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$ 16,800.00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19.20%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  6,720.00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$ 10,080.00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8365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$ 10,080.00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11.52%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  4,032.00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  6,048.00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2267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   6,048.00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11.52%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  4,032.00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  2,016.00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08749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   2,016.00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5.76%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  2,016.00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              -</a:t>
                      </a:r>
                    </a:p>
                  </a:txBody>
                  <a:tcPr marL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43794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100.00%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$ 35,000.00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524143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D9C25A70-B1C1-4BCB-845D-E2A0D6893EF3}"/>
              </a:ext>
            </a:extLst>
          </p:cNvPr>
          <p:cNvSpPr/>
          <p:nvPr/>
        </p:nvSpPr>
        <p:spPr>
          <a:xfrm>
            <a:off x="3657600" y="3442402"/>
            <a:ext cx="1371600" cy="457200"/>
          </a:xfrm>
          <a:prstGeom prst="ellipse">
            <a:avLst/>
          </a:prstGeom>
          <a:noFill/>
          <a:ln w="28575">
            <a:solidFill>
              <a:srgbClr val="B6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5">
            <a:extLst>
              <a:ext uri="{FF2B5EF4-FFF2-40B4-BE49-F238E27FC236}">
                <a16:creationId xmlns:a16="http://schemas.microsoft.com/office/drawing/2014/main" id="{3679E6F8-C1AA-4B81-9148-D7E93102CC93}"/>
              </a:ext>
            </a:extLst>
          </p:cNvPr>
          <p:cNvSpPr/>
          <p:nvPr/>
        </p:nvSpPr>
        <p:spPr>
          <a:xfrm>
            <a:off x="5029200" y="3061402"/>
            <a:ext cx="1524000" cy="3032760"/>
          </a:xfrm>
          <a:prstGeom prst="ellipse">
            <a:avLst/>
          </a:prstGeom>
          <a:noFill/>
          <a:ln w="28575">
            <a:solidFill>
              <a:srgbClr val="B6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71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Cash Flows in Making Capital Investment Decision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72978" y="1228725"/>
                <a:ext cx="11514221" cy="506739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Pro-Forma Financial Statements and Project Cash Flows</a:t>
                </a:r>
              </a:p>
              <a:p>
                <a:pPr>
                  <a:lnSpc>
                    <a:spcPct val="80000"/>
                  </a:lnSpc>
                  <a:buFont typeface="Wingdings" panose="05000000000000000000" pitchFamily="2" charset="2"/>
                  <a:buChar char="§"/>
                </a:pPr>
                <a:endParaRPr lang="en-US" sz="2000" dirty="0">
                  <a:latin typeface="Cambria" panose="02040503050406030204" pitchFamily="18" charset="0"/>
                </a:endParaRPr>
              </a:p>
              <a:p>
                <a:pPr lvl="1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OFCF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EBIT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Depreciation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Taxes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     −            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CAPEX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             −         ∆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WC</m:t>
                      </m:r>
                    </m:oMath>
                  </m:oMathPara>
                </a14:m>
                <a:endParaRPr lang="en-US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800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8" y="1228725"/>
                <a:ext cx="11514221" cy="5067390"/>
              </a:xfrm>
              <a:prstGeom prst="rect">
                <a:avLst/>
              </a:prstGeom>
              <a:blipFill>
                <a:blip r:embed="rId3"/>
                <a:stretch>
                  <a:fillRect l="-688" t="-2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3093589" y="1610385"/>
            <a:ext cx="298955" cy="2563453"/>
          </a:xfrm>
          <a:prstGeom prst="rightBrace">
            <a:avLst/>
          </a:prstGeom>
          <a:ln w="28575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655798" y="3182156"/>
                <a:ext cx="117453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latin typeface="Cambria Math" panose="02040503050406030204" pitchFamily="18" charset="0"/>
                        </a:rPr>
                        <m:t>EBIT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DA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798" y="3182156"/>
                <a:ext cx="1174536" cy="461665"/>
              </a:xfrm>
              <a:prstGeom prst="rect">
                <a:avLst/>
              </a:prstGeom>
              <a:blipFill>
                <a:blip r:embed="rId4"/>
                <a:stretch>
                  <a:fillRect l="-1563" r="-5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Brace 11"/>
          <p:cNvSpPr/>
          <p:nvPr/>
        </p:nvSpPr>
        <p:spPr>
          <a:xfrm rot="5400000">
            <a:off x="3607621" y="1943751"/>
            <a:ext cx="290263" cy="3690403"/>
          </a:xfrm>
          <a:prstGeom prst="rightBrace">
            <a:avLst/>
          </a:prstGeom>
          <a:ln w="28575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028855" y="4327149"/>
                <a:ext cx="360295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Operating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Cash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Flows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OCF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855" y="4327149"/>
                <a:ext cx="3602957" cy="461665"/>
              </a:xfrm>
              <a:prstGeom prst="rect">
                <a:avLst/>
              </a:prstGeom>
              <a:blipFill>
                <a:blip r:embed="rId5"/>
                <a:stretch>
                  <a:fillRect l="-1354" r="-879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Brace 13"/>
          <p:cNvSpPr/>
          <p:nvPr/>
        </p:nvSpPr>
        <p:spPr>
          <a:xfrm rot="5400000">
            <a:off x="7754217" y="2117315"/>
            <a:ext cx="246454" cy="1602095"/>
          </a:xfrm>
          <a:prstGeom prst="rightBrace">
            <a:avLst/>
          </a:prstGeom>
          <a:ln w="28575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706388" y="3294141"/>
                <a:ext cx="260601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Change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LT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Assets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388" y="3294141"/>
                <a:ext cx="2606011" cy="461665"/>
              </a:xfrm>
              <a:prstGeom prst="rect">
                <a:avLst/>
              </a:prstGeom>
              <a:blipFill>
                <a:blip r:embed="rId6"/>
                <a:stretch>
                  <a:fillRect l="-1869" r="-700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Brace 15"/>
          <p:cNvSpPr/>
          <p:nvPr/>
        </p:nvSpPr>
        <p:spPr>
          <a:xfrm rot="5400000">
            <a:off x="10475157" y="2118471"/>
            <a:ext cx="246454" cy="1602095"/>
          </a:xfrm>
          <a:prstGeom prst="rightBrace">
            <a:avLst/>
          </a:prstGeom>
          <a:ln w="28575"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717325" y="3294140"/>
                <a:ext cx="187646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Change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WC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7325" y="3294140"/>
                <a:ext cx="1876467" cy="461665"/>
              </a:xfrm>
              <a:prstGeom prst="rect">
                <a:avLst/>
              </a:prstGeom>
              <a:blipFill>
                <a:blip r:embed="rId7"/>
                <a:stretch>
                  <a:fillRect l="-2597" r="-6494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404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– Shark Attractant Project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58E3015A-D028-4755-B872-2A90B228F8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538672"/>
              </p:ext>
            </p:extLst>
          </p:nvPr>
        </p:nvGraphicFramePr>
        <p:xfrm>
          <a:off x="1739867" y="1130968"/>
          <a:ext cx="9930765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0035">
                  <a:extLst>
                    <a:ext uri="{9D8B030D-6E8A-4147-A177-3AD203B41FA5}">
                      <a16:colId xmlns:a16="http://schemas.microsoft.com/office/drawing/2014/main" val="189119225"/>
                    </a:ext>
                  </a:extLst>
                </a:gridCol>
                <a:gridCol w="5840730">
                  <a:extLst>
                    <a:ext uri="{9D8B030D-6E8A-4147-A177-3AD203B41FA5}">
                      <a16:colId xmlns:a16="http://schemas.microsoft.com/office/drawing/2014/main" val="1161017893"/>
                    </a:ext>
                  </a:extLst>
                </a:gridCol>
              </a:tblGrid>
              <a:tr h="34670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Estimated sales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50,000 cans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60853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Sales Price per can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$4.00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849323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Cost per can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$2.50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958588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Estimated life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years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897573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Fixed costs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$17,430/year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598209"/>
                  </a:ext>
                </a:extLst>
              </a:tr>
              <a:tr h="577834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Initial equipment cost</a:t>
                      </a:r>
                    </a:p>
                    <a:p>
                      <a:pPr marL="4572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100% depreciated over 3-year life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$90,000  (</a:t>
                      </a:r>
                      <a:r>
                        <a:rPr lang="en-US" sz="1800" u="sng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No-Salvage value</a:t>
                      </a:r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152711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Investment in NWC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$20,000 (Recovered at the end of the project)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642914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Tax rate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717527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Cost of capital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077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2A7E98-6771-45B5-A29F-F77A674FA762}"/>
                  </a:ext>
                </a:extLst>
              </p:cNvPr>
              <p:cNvSpPr txBox="1"/>
              <p:nvPr/>
            </p:nvSpPr>
            <p:spPr>
              <a:xfrm>
                <a:off x="1699874" y="5353243"/>
                <a:ext cx="8896526" cy="11285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OFCF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FFA</m:t>
                          </m:r>
                        </m:e>
                      </m:d>
                      <m:r>
                        <a:rPr lang="en-US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EBIT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Depreciation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Taxes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      −             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CAPEX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              −         ∆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WC</m:t>
                      </m:r>
                    </m:oMath>
                  </m:oMathPara>
                </a14:m>
                <a:endParaRPr lang="en-US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800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2A7E98-6771-45B5-A29F-F77A674FA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874" y="5353243"/>
                <a:ext cx="8896526" cy="11285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006412E4-33AA-4159-862B-E5CD196DC7FF}"/>
              </a:ext>
            </a:extLst>
          </p:cNvPr>
          <p:cNvSpPr/>
          <p:nvPr/>
        </p:nvSpPr>
        <p:spPr>
          <a:xfrm>
            <a:off x="7514900" y="5384707"/>
            <a:ext cx="1041400" cy="385011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FC0CC1-5BBB-4D8C-946E-A5F08BD6C6AD}"/>
              </a:ext>
            </a:extLst>
          </p:cNvPr>
          <p:cNvSpPr/>
          <p:nvPr/>
        </p:nvSpPr>
        <p:spPr>
          <a:xfrm>
            <a:off x="9669300" y="5303057"/>
            <a:ext cx="1041400" cy="385011"/>
          </a:xfrm>
          <a:prstGeom prst="rect">
            <a:avLst/>
          </a:prstGeom>
          <a:solidFill>
            <a:schemeClr val="accent2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96BA81-4A0F-47AE-90E9-1C673631AFF5}"/>
              </a:ext>
            </a:extLst>
          </p:cNvPr>
          <p:cNvSpPr/>
          <p:nvPr/>
        </p:nvSpPr>
        <p:spPr>
          <a:xfrm>
            <a:off x="1739867" y="3589169"/>
            <a:ext cx="5056526" cy="385011"/>
          </a:xfrm>
          <a:prstGeom prst="rect">
            <a:avLst/>
          </a:prstGeom>
          <a:solidFill>
            <a:schemeClr val="accent2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8E95AD-2C29-43B7-AB8E-90F12B981A01}"/>
              </a:ext>
            </a:extLst>
          </p:cNvPr>
          <p:cNvSpPr/>
          <p:nvPr/>
        </p:nvSpPr>
        <p:spPr>
          <a:xfrm>
            <a:off x="1699874" y="2965369"/>
            <a:ext cx="5056526" cy="316023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E7D3B0-F4E8-4F6B-8DBD-43F363051827}"/>
              </a:ext>
            </a:extLst>
          </p:cNvPr>
          <p:cNvSpPr/>
          <p:nvPr/>
        </p:nvSpPr>
        <p:spPr>
          <a:xfrm>
            <a:off x="3597427" y="5361264"/>
            <a:ext cx="3107822" cy="385011"/>
          </a:xfrm>
          <a:prstGeom prst="rect">
            <a:avLst/>
          </a:prstGeom>
          <a:solidFill>
            <a:srgbClr val="FF0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8057E350-CA05-45C9-8239-D31B5CE6B991}"/>
              </a:ext>
            </a:extLst>
          </p:cNvPr>
          <p:cNvSpPr/>
          <p:nvPr/>
        </p:nvSpPr>
        <p:spPr>
          <a:xfrm>
            <a:off x="5245189" y="5951116"/>
            <a:ext cx="447620" cy="4355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52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First Step – Prepare a Pro-Forma Income Statement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3E467080-F8D1-463D-99ED-9ACD0811F8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420164"/>
              </p:ext>
            </p:extLst>
          </p:nvPr>
        </p:nvGraphicFramePr>
        <p:xfrm>
          <a:off x="224589" y="1713259"/>
          <a:ext cx="664464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240">
                  <a:extLst>
                    <a:ext uri="{9D8B030D-6E8A-4147-A177-3AD203B41FA5}">
                      <a16:colId xmlns:a16="http://schemas.microsoft.com/office/drawing/2014/main" val="18911922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161017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Sales (50,000 units at $4.00/unit)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$200,000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6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Variable Costs ($2.50/unit)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125,000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849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Gross profit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$ 75,000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95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Fixed costs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17,430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897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Depreciation (= $90,000 / 3)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30,000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598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$ 27,570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152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Taxes (21%)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5,790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64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Net Income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$ 21,780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71752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06B9EF8-ECC0-4B17-A29F-68F49AAC7DCE}"/>
              </a:ext>
            </a:extLst>
          </p:cNvPr>
          <p:cNvSpPr/>
          <p:nvPr/>
        </p:nvSpPr>
        <p:spPr>
          <a:xfrm>
            <a:off x="224588" y="4026523"/>
            <a:ext cx="6644639" cy="385011"/>
          </a:xfrm>
          <a:prstGeom prst="rect">
            <a:avLst/>
          </a:prstGeom>
          <a:solidFill>
            <a:srgbClr val="FF0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D09FA1-18E8-4385-A259-B310EB153DC2}"/>
              </a:ext>
            </a:extLst>
          </p:cNvPr>
          <p:cNvSpPr/>
          <p:nvPr/>
        </p:nvSpPr>
        <p:spPr>
          <a:xfrm>
            <a:off x="224587" y="3542059"/>
            <a:ext cx="6644639" cy="385011"/>
          </a:xfrm>
          <a:prstGeom prst="rect">
            <a:avLst/>
          </a:prstGeom>
          <a:solidFill>
            <a:srgbClr val="FF0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DC05A6-BDD7-4F45-BC9E-05FDB1AF4CD2}"/>
              </a:ext>
            </a:extLst>
          </p:cNvPr>
          <p:cNvSpPr/>
          <p:nvPr/>
        </p:nvSpPr>
        <p:spPr>
          <a:xfrm>
            <a:off x="224587" y="4490300"/>
            <a:ext cx="6644639" cy="385011"/>
          </a:xfrm>
          <a:prstGeom prst="rect">
            <a:avLst/>
          </a:prstGeom>
          <a:solidFill>
            <a:srgbClr val="FF0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6D6C90A3-40C2-4883-8073-C520DC7CCA35}"/>
              </a:ext>
            </a:extLst>
          </p:cNvPr>
          <p:cNvSpPr/>
          <p:nvPr/>
        </p:nvSpPr>
        <p:spPr>
          <a:xfrm>
            <a:off x="6869226" y="3402359"/>
            <a:ext cx="585674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0D57576-01F2-42C0-A244-BA11733BBDC6}"/>
                  </a:ext>
                </a:extLst>
              </p:cNvPr>
              <p:cNvSpPr txBox="1"/>
              <p:nvPr/>
            </p:nvSpPr>
            <p:spPr>
              <a:xfrm>
                <a:off x="6534150" y="4009951"/>
                <a:ext cx="6108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OCF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EBIT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Depreciation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Taxes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0D57576-01F2-42C0-A244-BA11733BB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150" y="4009951"/>
                <a:ext cx="6108700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59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Second Step – Time Line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75C45986-81E5-4796-9AA6-23A40DEB32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055623"/>
              </p:ext>
            </p:extLst>
          </p:nvPr>
        </p:nvGraphicFramePr>
        <p:xfrm>
          <a:off x="1942698" y="1556435"/>
          <a:ext cx="859536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27237262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2205250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485472874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26126493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647970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302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29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OCF</a:t>
                      </a: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$51,780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$51,780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$51,780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75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Δ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NWC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−$20,000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20,000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675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Capital Spending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−$90,000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597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-$110,000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$51,780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$51,780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$71,780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393838"/>
                  </a:ext>
                </a:extLst>
              </a:tr>
            </a:tbl>
          </a:graphicData>
        </a:graphic>
      </p:graphicFrame>
      <p:sp>
        <p:nvSpPr>
          <p:cNvPr id="11" name="Oval 3">
            <a:extLst>
              <a:ext uri="{FF2B5EF4-FFF2-40B4-BE49-F238E27FC236}">
                <a16:creationId xmlns:a16="http://schemas.microsoft.com/office/drawing/2014/main" id="{221032D2-9D53-45DB-985D-E063F48FF615}"/>
              </a:ext>
            </a:extLst>
          </p:cNvPr>
          <p:cNvSpPr/>
          <p:nvPr/>
        </p:nvSpPr>
        <p:spPr>
          <a:xfrm>
            <a:off x="3662278" y="3385235"/>
            <a:ext cx="1524000" cy="533400"/>
          </a:xfrm>
          <a:prstGeom prst="ellipse">
            <a:avLst/>
          </a:prstGeom>
          <a:noFill/>
          <a:ln w="28575">
            <a:solidFill>
              <a:srgbClr val="B6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e 4">
            <a:extLst>
              <a:ext uri="{FF2B5EF4-FFF2-40B4-BE49-F238E27FC236}">
                <a16:creationId xmlns:a16="http://schemas.microsoft.com/office/drawing/2014/main" id="{3DE4867F-C7CF-4579-9730-284ED1324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6478" y="3156635"/>
            <a:ext cx="3403600" cy="0"/>
          </a:xfrm>
          <a:prstGeom prst="line">
            <a:avLst/>
          </a:prstGeom>
          <a:noFill/>
          <a:ln w="76200">
            <a:solidFill>
              <a:srgbClr val="B6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FBB33187-844F-4EF0-9B3E-E518D8CC2ADC}"/>
              </a:ext>
            </a:extLst>
          </p:cNvPr>
          <p:cNvSpPr txBox="1">
            <a:spLocks/>
          </p:cNvSpPr>
          <p:nvPr/>
        </p:nvSpPr>
        <p:spPr>
          <a:xfrm>
            <a:off x="5899292" y="4924474"/>
            <a:ext cx="5029965" cy="990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	Investment in NWC is recovered in final year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Equipment cost is a cash outflow in year 0.</a:t>
            </a:r>
          </a:p>
        </p:txBody>
      </p:sp>
    </p:spTree>
    <p:extLst>
      <p:ext uri="{BB962C8B-B14F-4D97-AF65-F5344CB8AC3E}">
        <p14:creationId xmlns:p14="http://schemas.microsoft.com/office/powerpoint/2010/main" val="2360013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Final Step - 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B24148-B49D-4C27-BA69-3CC34AA822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34" y="397894"/>
            <a:ext cx="1974482" cy="1200346"/>
          </a:xfrm>
          <a:prstGeom prst="rect">
            <a:avLst/>
          </a:prstGeom>
        </p:spPr>
      </p:pic>
      <p:graphicFrame>
        <p:nvGraphicFramePr>
          <p:cNvPr id="12" name="Table 3">
            <a:extLst>
              <a:ext uri="{FF2B5EF4-FFF2-40B4-BE49-F238E27FC236}">
                <a16:creationId xmlns:a16="http://schemas.microsoft.com/office/drawing/2014/main" id="{B93DCD5F-BC56-4558-AE7F-A0F52383E0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796295"/>
              </p:ext>
            </p:extLst>
          </p:nvPr>
        </p:nvGraphicFramePr>
        <p:xfrm>
          <a:off x="881638" y="2314427"/>
          <a:ext cx="435223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114">
                  <a:extLst>
                    <a:ext uri="{9D8B030D-6E8A-4147-A177-3AD203B41FA5}">
                      <a16:colId xmlns:a16="http://schemas.microsoft.com/office/drawing/2014/main" val="304807734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892259930"/>
                    </a:ext>
                  </a:extLst>
                </a:gridCol>
                <a:gridCol w="844121">
                  <a:extLst>
                    <a:ext uri="{9D8B030D-6E8A-4147-A177-3AD203B41FA5}">
                      <a16:colId xmlns:a16="http://schemas.microsoft.com/office/drawing/2014/main" val="4102762965"/>
                    </a:ext>
                  </a:extLst>
                </a:gridCol>
              </a:tblGrid>
              <a:tr h="274036">
                <a:tc>
                  <a:txBody>
                    <a:bodyPr/>
                    <a:lstStyle/>
                    <a:p>
                      <a:r>
                        <a:rPr lang="en-IN" sz="18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Display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b="1" i="1" u="none" dirty="0">
                          <a:solidFill>
                            <a:schemeClr val="tx1"/>
                          </a:solidFill>
                          <a:latin typeface="+mn-lt"/>
                        </a:rPr>
                        <a:t>You Enter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913640"/>
                  </a:ext>
                </a:extLst>
              </a:tr>
              <a:tr h="274036"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1" dirty="0">
                          <a:solidFill>
                            <a:schemeClr val="tx1"/>
                          </a:solidFill>
                          <a:latin typeface="+mn-lt"/>
                        </a:rPr>
                        <a:t>   ,C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812961"/>
                  </a:ext>
                </a:extLst>
              </a:tr>
              <a:tr h="274036">
                <a:tc>
                  <a:txBody>
                    <a:bodyPr/>
                    <a:lstStyle/>
                    <a:p>
                      <a:r>
                        <a:rPr lang="en-IN" sz="1800" b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CFj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[0]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Verdana" panose="020B0604030504040204" pitchFamily="34" charset="0"/>
                        </a:rPr>
                        <a:t>-11000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474789"/>
                  </a:ext>
                </a:extLst>
              </a:tr>
              <a:tr h="274036">
                <a:tc>
                  <a:txBody>
                    <a:bodyPr/>
                    <a:lstStyle/>
                    <a:p>
                      <a:r>
                        <a:rPr lang="en-IN" sz="1800" b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CFj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[1]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51780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793742"/>
                  </a:ext>
                </a:extLst>
              </a:tr>
              <a:tr h="274036">
                <a:tc>
                  <a:txBody>
                    <a:bodyPr/>
                    <a:lstStyle/>
                    <a:p>
                      <a:r>
                        <a:rPr lang="en-IN" sz="1800" b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CFj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[2]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51780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174138"/>
                  </a:ext>
                </a:extLst>
              </a:tr>
              <a:tr h="888621">
                <a:tc>
                  <a:txBody>
                    <a:bodyPr/>
                    <a:lstStyle/>
                    <a:p>
                      <a:r>
                        <a:rPr lang="en-IN" sz="1800" b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CFj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[3]</a:t>
                      </a:r>
                    </a:p>
                    <a:p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I/Y</a:t>
                      </a:r>
                    </a:p>
                    <a:p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           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NPV     10647</a:t>
                      </a:r>
                      <a:endParaRPr lang="en-IN" sz="1800" b="0" i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           IRR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25.76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71780</a:t>
                      </a:r>
                    </a:p>
                    <a:p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318992"/>
                  </a:ext>
                </a:extLst>
              </a:tr>
              <a:tr h="274036">
                <a:tc>
                  <a:txBody>
                    <a:bodyPr/>
                    <a:lstStyle/>
                    <a:p>
                      <a:endParaRPr lang="en-IN" sz="18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155559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42BB0608-6968-4BB7-9940-48E60631E2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7232" y="2715970"/>
            <a:ext cx="385094" cy="29214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7DA421-E29C-4E2F-9EDE-A3D9A7EA9A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917" y="4949572"/>
            <a:ext cx="385094" cy="292141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679E3CC-11E5-4285-9C75-AC8843E6E8BF}"/>
              </a:ext>
            </a:extLst>
          </p:cNvPr>
          <p:cNvSpPr txBox="1">
            <a:spLocks/>
          </p:cNvSpPr>
          <p:nvPr/>
        </p:nvSpPr>
        <p:spPr>
          <a:xfrm>
            <a:off x="625642" y="1778596"/>
            <a:ext cx="4466651" cy="5798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HP 10bII+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B050CB4-2C09-4401-9CEE-48D37503B86A}"/>
              </a:ext>
            </a:extLst>
          </p:cNvPr>
          <p:cNvSpPr txBox="1">
            <a:spLocks/>
          </p:cNvSpPr>
          <p:nvPr/>
        </p:nvSpPr>
        <p:spPr>
          <a:xfrm>
            <a:off x="6894083" y="1764126"/>
            <a:ext cx="4466651" cy="5554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Texas Instrument BA II+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23" name="Table 4">
            <a:extLst>
              <a:ext uri="{FF2B5EF4-FFF2-40B4-BE49-F238E27FC236}">
                <a16:creationId xmlns:a16="http://schemas.microsoft.com/office/drawing/2014/main" id="{6D1E79C2-45E9-40AA-ADB5-8B4A03C673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965622"/>
              </p:ext>
            </p:extLst>
          </p:nvPr>
        </p:nvGraphicFramePr>
        <p:xfrm>
          <a:off x="6240378" y="2379214"/>
          <a:ext cx="521208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777034335"/>
                    </a:ext>
                  </a:extLst>
                </a:gridCol>
                <a:gridCol w="2776622">
                  <a:extLst>
                    <a:ext uri="{9D8B030D-6E8A-4147-A177-3AD203B41FA5}">
                      <a16:colId xmlns:a16="http://schemas.microsoft.com/office/drawing/2014/main" val="368022539"/>
                    </a:ext>
                  </a:extLst>
                </a:gridCol>
                <a:gridCol w="1521058">
                  <a:extLst>
                    <a:ext uri="{9D8B030D-6E8A-4147-A177-3AD203B41FA5}">
                      <a16:colId xmlns:a16="http://schemas.microsoft.com/office/drawing/2014/main" val="18089384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Display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i="1" dirty="0">
                          <a:solidFill>
                            <a:schemeClr val="tx1"/>
                          </a:solidFill>
                        </a:rPr>
                        <a:t>You Enter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5342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CF, 2nd, CLR WORK </a:t>
                      </a:r>
                    </a:p>
                  </a:txBody>
                  <a:tcPr marL="36576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89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C00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/>
                        <a:t>110000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 Down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335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C01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/>
                        <a:t>51780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 Down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02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F01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/>
                        <a:t>2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 Down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186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C02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/>
                        <a:t>71780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 Down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857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F02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i="1" dirty="0"/>
                        <a:t>1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</a:t>
                      </a:r>
                      <a:r>
                        <a:rPr lang="en-US" sz="1800" b="1" i="1" baseline="0" dirty="0"/>
                        <a:t> </a:t>
                      </a:r>
                      <a:r>
                        <a:rPr lang="en-US" sz="1800" b="1" i="1" dirty="0"/>
                        <a:t>NPV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498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I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/>
                        <a:t>20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 Down 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026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NPV</a:t>
                      </a:r>
                    </a:p>
                    <a:p>
                      <a:r>
                        <a:rPr lang="en-US" sz="1800" b="1" dirty="0"/>
                        <a:t>IRR	</a:t>
                      </a:r>
                      <a:endParaRPr lang="en-US" sz="1800" b="1" i="1" dirty="0">
                        <a:solidFill>
                          <a:srgbClr val="006666"/>
                        </a:solidFill>
                      </a:endParaRP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/>
                        <a:t>CPT         10647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/>
                        <a:t>CPT          </a:t>
                      </a:r>
                      <a:r>
                        <a:rPr lang="en-US" sz="1800" b="1" i="1" dirty="0">
                          <a:solidFill>
                            <a:srgbClr val="006666"/>
                          </a:solidFill>
                        </a:rPr>
                        <a:t>25.76</a:t>
                      </a:r>
                      <a:endParaRPr lang="en-US" sz="1800" b="1" i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>
                        <a:solidFill>
                          <a:srgbClr val="006666"/>
                        </a:solidFill>
                      </a:endParaRPr>
                    </a:p>
                  </a:txBody>
                  <a:tcPr marL="36576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028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>
                        <a:solidFill>
                          <a:srgbClr val="006666"/>
                        </a:solidFill>
                      </a:endParaRP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i="1" dirty="0">
                        <a:solidFill>
                          <a:srgbClr val="006666"/>
                        </a:solidFill>
                      </a:endParaRPr>
                    </a:p>
                  </a:txBody>
                  <a:tcPr marL="36576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90995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20D7657E-63BF-451F-8FE5-5708571F09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917" y="5296669"/>
            <a:ext cx="385094" cy="29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88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After-Tax Salvage Value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20351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If the salvage value is different from the book value of the asset, then there is a tax effect.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Book value = initial cost – accumulated depreciation.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After-tax salvage = salvage – T(salvage – book value).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508EAB2-62A6-4A8F-8AFC-AF3109AD16F8}"/>
              </a:ext>
            </a:extLst>
          </p:cNvPr>
          <p:cNvSpPr txBox="1">
            <a:spLocks/>
          </p:cNvSpPr>
          <p:nvPr/>
        </p:nvSpPr>
        <p:spPr>
          <a:xfrm>
            <a:off x="3729789" y="3263900"/>
            <a:ext cx="4419600" cy="138684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dirty="0"/>
              <a:t>Net Salvage Cash Flow </a:t>
            </a:r>
          </a:p>
          <a:p>
            <a:pPr algn="ctr" eaLnBrk="0" hangingPunct="0"/>
            <a:r>
              <a:rPr lang="en-US" dirty="0"/>
              <a:t>= SP − (SP − BV)(T)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7389194-C8EE-4FF3-AB20-431194CA555D}"/>
              </a:ext>
            </a:extLst>
          </p:cNvPr>
          <p:cNvSpPr txBox="1">
            <a:spLocks/>
          </p:cNvSpPr>
          <p:nvPr/>
        </p:nvSpPr>
        <p:spPr>
          <a:xfrm>
            <a:off x="7510044" y="4792554"/>
            <a:ext cx="3877511" cy="11150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Where:</a:t>
            </a:r>
          </a:p>
          <a:p>
            <a:pPr marL="822960" eaLnBrk="0" hangingPunct="0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 = Selling Price.</a:t>
            </a:r>
          </a:p>
          <a:p>
            <a:pPr marL="822960" eaLnBrk="0" hangingPunct="0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BV = Book Value.</a:t>
            </a:r>
          </a:p>
          <a:p>
            <a:pPr marL="822960" eaLnBrk="0" hangingPunct="0"/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   = Corporate tax rate.</a:t>
            </a:r>
          </a:p>
        </p:txBody>
      </p:sp>
    </p:spTree>
    <p:extLst>
      <p:ext uri="{BB962C8B-B14F-4D97-AF65-F5344CB8AC3E}">
        <p14:creationId xmlns:p14="http://schemas.microsoft.com/office/powerpoint/2010/main" val="353872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What is “Making Capital </a:t>
            </a:r>
            <a:r>
              <a:rPr lang="en-US" sz="3200">
                <a:solidFill>
                  <a:schemeClr val="bg1"/>
                </a:solidFill>
                <a:latin typeface="Cambria" panose="02040503050406030204" pitchFamily="18" charset="0"/>
              </a:rPr>
              <a:t>Investment Decision”?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Does Tesla Really Need a $5 Billion Battery? (</a:t>
            </a:r>
            <a:r>
              <a:rPr lang="en-US" sz="2400" dirty="0">
                <a:hlinkClick r:id="rId3"/>
              </a:rPr>
              <a:t>https://www.wsj.com/articles/does-tesla-really-need-a-5-billion-battery-factory-1396394466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fontAlgn="base">
              <a:buFont typeface="Wingdings" panose="05000000000000000000" pitchFamily="2" charset="2"/>
              <a:buChar char="§"/>
            </a:pPr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The plant, dubbed a "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gigafactory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" by Tesla Chief Executive Elon Musk, would be the world's largest factory by a long shot. Mr. Musk has outlined a proposal to spend $5 billion on it, hiring up to 6,500 workers and creating thousands of ancillary jobs. He compares the undertaking to auto-industry pioneer Henry Ford's early 20th century Rouge complex. It took in iron ore and other raw materials at one end and rolled out completed Model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at the other, aiming to control and cut costs at every stage of production.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Reducing battery costs is critical for Tesla's forthcoming mass-market car, which is referred to as the Gen III and is expected to have a starting price of around $35,000.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Sam Jaffe, a battery consultant with Navigant Research, says the companies he consults for don't understand why Tesla would build such a large factory. Tesla may want to make 35 gigawatt hours of cells a year, they say, but battery makers maintain the benefits of scale disappear at about one gigawatt hour of capacity.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Harald Kroeger, who runs Daimler AG's electric-vehicle programs and sits on Tesla's board, said the factory "has some advantages of course, but it has some huge disadvantages as well. </a:t>
            </a: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</p:spTree>
    <p:extLst>
      <p:ext uri="{BB962C8B-B14F-4D97-AF65-F5344CB8AC3E}">
        <p14:creationId xmlns:p14="http://schemas.microsoft.com/office/powerpoint/2010/main" val="1287099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 – Shark Attractant Project with Salvage Value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58E3015A-D028-4755-B872-2A90B228F8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567565"/>
              </p:ext>
            </p:extLst>
          </p:nvPr>
        </p:nvGraphicFramePr>
        <p:xfrm>
          <a:off x="1739867" y="1130968"/>
          <a:ext cx="9930765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0035">
                  <a:extLst>
                    <a:ext uri="{9D8B030D-6E8A-4147-A177-3AD203B41FA5}">
                      <a16:colId xmlns:a16="http://schemas.microsoft.com/office/drawing/2014/main" val="189119225"/>
                    </a:ext>
                  </a:extLst>
                </a:gridCol>
                <a:gridCol w="5840730">
                  <a:extLst>
                    <a:ext uri="{9D8B030D-6E8A-4147-A177-3AD203B41FA5}">
                      <a16:colId xmlns:a16="http://schemas.microsoft.com/office/drawing/2014/main" val="1161017893"/>
                    </a:ext>
                  </a:extLst>
                </a:gridCol>
              </a:tblGrid>
              <a:tr h="34670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Estimated sales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50,000 cans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60853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Sales Price per can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$4.00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849323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Cost per can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$2.50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958588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Estimated life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years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897573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Fixed costs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$17,430/year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598209"/>
                  </a:ext>
                </a:extLst>
              </a:tr>
              <a:tr h="577834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Initial equipment cost</a:t>
                      </a:r>
                    </a:p>
                    <a:p>
                      <a:pPr marL="4572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100% depreciated over 3-year life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$90,000 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You are able to sell equipment $20,000</a:t>
                      </a:r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152711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Investment in NWC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$20,000 (Recovered at the end of the project)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642914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Tax rate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717527"/>
                  </a:ext>
                </a:extLst>
              </a:tr>
              <a:tr h="3467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Cost of capital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07703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E8E95AD-2C29-43B7-AB8E-90F12B981A01}"/>
              </a:ext>
            </a:extLst>
          </p:cNvPr>
          <p:cNvSpPr/>
          <p:nvPr/>
        </p:nvSpPr>
        <p:spPr>
          <a:xfrm>
            <a:off x="1699874" y="2965369"/>
            <a:ext cx="5056526" cy="316023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53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Solution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4F6D32FD-6242-4639-9A3D-DF4C16A0A9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329122"/>
              </p:ext>
            </p:extLst>
          </p:nvPr>
        </p:nvGraphicFramePr>
        <p:xfrm>
          <a:off x="625642" y="1340535"/>
          <a:ext cx="859536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27237262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2205250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485472874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26126493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647970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302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29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OCF</a:t>
                      </a:r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$51,780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$51,780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$51,780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75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Δ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NWC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−$20,000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20,000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675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Capital Spending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−$90,000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15,800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597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-$110,000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$51,780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$51,780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$87,580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393838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CE1A374-F1B4-4D02-BE52-4F7535963ACE}"/>
              </a:ext>
            </a:extLst>
          </p:cNvPr>
          <p:cNvSpPr txBox="1">
            <a:spLocks/>
          </p:cNvSpPr>
          <p:nvPr/>
        </p:nvSpPr>
        <p:spPr>
          <a:xfrm>
            <a:off x="9356558" y="2929538"/>
            <a:ext cx="2835442" cy="109636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buNone/>
            </a:pPr>
            <a:r>
              <a:rPr lang="en-US" sz="1800" dirty="0"/>
              <a:t>= SP − (SP − BV)(T)</a:t>
            </a:r>
          </a:p>
          <a:p>
            <a:pPr marL="0" indent="0" eaLnBrk="0" hangingPunct="0">
              <a:buNone/>
            </a:pPr>
            <a:r>
              <a:rPr lang="en-US" sz="1800" dirty="0"/>
              <a:t>=20,000 – (20,000-0)(0.21)</a:t>
            </a:r>
          </a:p>
          <a:p>
            <a:pPr marL="0" indent="0" eaLnBrk="0" hangingPunct="0">
              <a:buNone/>
            </a:pPr>
            <a:r>
              <a:rPr lang="en-US" sz="1800" dirty="0"/>
              <a:t>=15,800</a:t>
            </a:r>
          </a:p>
        </p:txBody>
      </p:sp>
    </p:spTree>
    <p:extLst>
      <p:ext uri="{BB962C8B-B14F-4D97-AF65-F5344CB8AC3E}">
        <p14:creationId xmlns:p14="http://schemas.microsoft.com/office/powerpoint/2010/main" val="451817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Final Step - 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B24148-B49D-4C27-BA69-3CC34AA822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34" y="397894"/>
            <a:ext cx="1974482" cy="1200346"/>
          </a:xfrm>
          <a:prstGeom prst="rect">
            <a:avLst/>
          </a:prstGeom>
        </p:spPr>
      </p:pic>
      <p:graphicFrame>
        <p:nvGraphicFramePr>
          <p:cNvPr id="12" name="Table 3">
            <a:extLst>
              <a:ext uri="{FF2B5EF4-FFF2-40B4-BE49-F238E27FC236}">
                <a16:creationId xmlns:a16="http://schemas.microsoft.com/office/drawing/2014/main" id="{B93DCD5F-BC56-4558-AE7F-A0F52383E0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478804"/>
              </p:ext>
            </p:extLst>
          </p:nvPr>
        </p:nvGraphicFramePr>
        <p:xfrm>
          <a:off x="881638" y="2314427"/>
          <a:ext cx="435223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114">
                  <a:extLst>
                    <a:ext uri="{9D8B030D-6E8A-4147-A177-3AD203B41FA5}">
                      <a16:colId xmlns:a16="http://schemas.microsoft.com/office/drawing/2014/main" val="304807734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892259930"/>
                    </a:ext>
                  </a:extLst>
                </a:gridCol>
                <a:gridCol w="844121">
                  <a:extLst>
                    <a:ext uri="{9D8B030D-6E8A-4147-A177-3AD203B41FA5}">
                      <a16:colId xmlns:a16="http://schemas.microsoft.com/office/drawing/2014/main" val="4102762965"/>
                    </a:ext>
                  </a:extLst>
                </a:gridCol>
              </a:tblGrid>
              <a:tr h="274036">
                <a:tc>
                  <a:txBody>
                    <a:bodyPr/>
                    <a:lstStyle/>
                    <a:p>
                      <a:r>
                        <a:rPr lang="en-IN" sz="18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Display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b="1" i="1" u="none" dirty="0">
                          <a:solidFill>
                            <a:schemeClr val="tx1"/>
                          </a:solidFill>
                          <a:latin typeface="+mn-lt"/>
                        </a:rPr>
                        <a:t>You Enter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913640"/>
                  </a:ext>
                </a:extLst>
              </a:tr>
              <a:tr h="274036"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1" dirty="0">
                          <a:solidFill>
                            <a:schemeClr val="tx1"/>
                          </a:solidFill>
                          <a:latin typeface="+mn-lt"/>
                        </a:rPr>
                        <a:t>   ,C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812961"/>
                  </a:ext>
                </a:extLst>
              </a:tr>
              <a:tr h="274036">
                <a:tc>
                  <a:txBody>
                    <a:bodyPr/>
                    <a:lstStyle/>
                    <a:p>
                      <a:r>
                        <a:rPr lang="en-IN" sz="1800" b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CFj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[0]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Verdana" panose="020B0604030504040204" pitchFamily="34" charset="0"/>
                        </a:rPr>
                        <a:t>-11000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474789"/>
                  </a:ext>
                </a:extLst>
              </a:tr>
              <a:tr h="274036">
                <a:tc>
                  <a:txBody>
                    <a:bodyPr/>
                    <a:lstStyle/>
                    <a:p>
                      <a:r>
                        <a:rPr lang="en-IN" sz="1800" b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CFj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[1]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51780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793742"/>
                  </a:ext>
                </a:extLst>
              </a:tr>
              <a:tr h="274036">
                <a:tc>
                  <a:txBody>
                    <a:bodyPr/>
                    <a:lstStyle/>
                    <a:p>
                      <a:r>
                        <a:rPr lang="en-IN" sz="1800" b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CFj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[2]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51780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174138"/>
                  </a:ext>
                </a:extLst>
              </a:tr>
              <a:tr h="888621">
                <a:tc>
                  <a:txBody>
                    <a:bodyPr/>
                    <a:lstStyle/>
                    <a:p>
                      <a:r>
                        <a:rPr lang="en-IN" sz="1800" b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CFj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[3]</a:t>
                      </a:r>
                    </a:p>
                    <a:p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I/Y</a:t>
                      </a:r>
                    </a:p>
                    <a:p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           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NPV     19791</a:t>
                      </a:r>
                      <a:endParaRPr lang="en-IN" sz="1800" b="0" i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sym typeface="Wingdings" panose="05000000000000000000" pitchFamily="2" charset="2"/>
                        </a:rPr>
                        <a:t>           IRR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30.20</a:t>
                      </a:r>
                      <a:endParaRPr lang="en-IN" sz="18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87580</a:t>
                      </a:r>
                    </a:p>
                    <a:p>
                      <a:r>
                        <a:rPr lang="en-IN" sz="18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318992"/>
                  </a:ext>
                </a:extLst>
              </a:tr>
              <a:tr h="274036">
                <a:tc>
                  <a:txBody>
                    <a:bodyPr/>
                    <a:lstStyle/>
                    <a:p>
                      <a:endParaRPr lang="en-IN" sz="18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155559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42BB0608-6968-4BB7-9940-48E60631E2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7232" y="2715970"/>
            <a:ext cx="385094" cy="29214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7DA421-E29C-4E2F-9EDE-A3D9A7EA9A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917" y="4949572"/>
            <a:ext cx="385094" cy="292141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679E3CC-11E5-4285-9C75-AC8843E6E8BF}"/>
              </a:ext>
            </a:extLst>
          </p:cNvPr>
          <p:cNvSpPr txBox="1">
            <a:spLocks/>
          </p:cNvSpPr>
          <p:nvPr/>
        </p:nvSpPr>
        <p:spPr>
          <a:xfrm>
            <a:off x="625642" y="1778596"/>
            <a:ext cx="4466651" cy="5798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HP 10bII+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B050CB4-2C09-4401-9CEE-48D37503B86A}"/>
              </a:ext>
            </a:extLst>
          </p:cNvPr>
          <p:cNvSpPr txBox="1">
            <a:spLocks/>
          </p:cNvSpPr>
          <p:nvPr/>
        </p:nvSpPr>
        <p:spPr>
          <a:xfrm>
            <a:off x="6894083" y="1764126"/>
            <a:ext cx="4466651" cy="5554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Texas Instrument BA II+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23" name="Table 4">
            <a:extLst>
              <a:ext uri="{FF2B5EF4-FFF2-40B4-BE49-F238E27FC236}">
                <a16:creationId xmlns:a16="http://schemas.microsoft.com/office/drawing/2014/main" id="{6D1E79C2-45E9-40AA-ADB5-8B4A03C673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081203"/>
              </p:ext>
            </p:extLst>
          </p:nvPr>
        </p:nvGraphicFramePr>
        <p:xfrm>
          <a:off x="6240378" y="2379214"/>
          <a:ext cx="521208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777034335"/>
                    </a:ext>
                  </a:extLst>
                </a:gridCol>
                <a:gridCol w="2776622">
                  <a:extLst>
                    <a:ext uri="{9D8B030D-6E8A-4147-A177-3AD203B41FA5}">
                      <a16:colId xmlns:a16="http://schemas.microsoft.com/office/drawing/2014/main" val="368022539"/>
                    </a:ext>
                  </a:extLst>
                </a:gridCol>
                <a:gridCol w="1521058">
                  <a:extLst>
                    <a:ext uri="{9D8B030D-6E8A-4147-A177-3AD203B41FA5}">
                      <a16:colId xmlns:a16="http://schemas.microsoft.com/office/drawing/2014/main" val="18089384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Display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i="1" dirty="0">
                          <a:solidFill>
                            <a:schemeClr val="tx1"/>
                          </a:solidFill>
                        </a:rPr>
                        <a:t>You Enter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5342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CF, 2nd, CLR WORK </a:t>
                      </a:r>
                    </a:p>
                  </a:txBody>
                  <a:tcPr marL="36576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89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C00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/>
                        <a:t>110000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 Down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335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C01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/>
                        <a:t>51780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 Down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02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F01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/>
                        <a:t>2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 Down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186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C02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/>
                        <a:t>87580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 Down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857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F02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i="1" dirty="0"/>
                        <a:t>1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</a:t>
                      </a:r>
                      <a:r>
                        <a:rPr lang="en-US" sz="1800" b="1" i="1" baseline="0" dirty="0"/>
                        <a:t> </a:t>
                      </a:r>
                      <a:r>
                        <a:rPr lang="en-US" sz="1800" b="1" i="1" dirty="0"/>
                        <a:t>NPV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498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I</a:t>
                      </a: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/>
                        <a:t>20</a:t>
                      </a:r>
                    </a:p>
                  </a:txBody>
                  <a:tcPr marL="3657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Enter, Down </a:t>
                      </a:r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026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/>
                        <a:t>NPV</a:t>
                      </a:r>
                    </a:p>
                    <a:p>
                      <a:r>
                        <a:rPr lang="en-US" sz="1800" b="1" dirty="0"/>
                        <a:t>IRR	</a:t>
                      </a:r>
                      <a:endParaRPr lang="en-US" sz="1800" b="1" i="1" dirty="0">
                        <a:solidFill>
                          <a:srgbClr val="006666"/>
                        </a:solidFill>
                      </a:endParaRP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/>
                        <a:t>CPT         19791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/>
                        <a:t>CPT          </a:t>
                      </a:r>
                      <a:r>
                        <a:rPr lang="en-US" sz="1800" b="1" i="1" dirty="0">
                          <a:solidFill>
                            <a:srgbClr val="006666"/>
                          </a:solidFill>
                        </a:rPr>
                        <a:t>30.20</a:t>
                      </a:r>
                      <a:endParaRPr lang="en-US" sz="1800" b="1" i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>
                        <a:solidFill>
                          <a:srgbClr val="006666"/>
                        </a:solidFill>
                      </a:endParaRPr>
                    </a:p>
                  </a:txBody>
                  <a:tcPr marL="36576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028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>
                        <a:solidFill>
                          <a:srgbClr val="006666"/>
                        </a:solidFill>
                      </a:endParaRPr>
                    </a:p>
                  </a:txBody>
                  <a:tcPr marT="18288" marB="1828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i="1" dirty="0">
                        <a:solidFill>
                          <a:srgbClr val="006666"/>
                        </a:solidFill>
                      </a:endParaRPr>
                    </a:p>
                  </a:txBody>
                  <a:tcPr marL="36576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90995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20D7657E-63BF-451F-8FE5-5708571F09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917" y="5296669"/>
            <a:ext cx="385094" cy="29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14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0515" y="6526880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600" smtClean="0">
                <a:solidFill>
                  <a:schemeClr val="bg1"/>
                </a:solidFill>
                <a:latin typeface="Cambria" panose="02040503050406030204" pitchFamily="18" charset="0"/>
              </a:rPr>
              <a:t>23</a:t>
            </a:fld>
            <a:endParaRPr lang="en-US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253" y="6511605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Is Change of Style Evidence of Skill?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601310" y="2737634"/>
            <a:ext cx="6989380" cy="12939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07032" y="3092202"/>
            <a:ext cx="157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2099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The Question is how to evaluate such a project or projects like this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Project Cash Flows: A First Look: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 relevant cash flow for a project is a change in the firm’s overall future cash flow that comes about as a direct consequence of the decision to take that project.</a:t>
            </a:r>
          </a:p>
          <a:p>
            <a:pPr lvl="1"/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relevant cash flows are called “incremental cash flows”.</a:t>
            </a:r>
          </a:p>
          <a:p>
            <a:pPr lvl="1"/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Incremental cash flow: The difference between a firm’s future cash flows with a project and those without a project.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</p:spTree>
    <p:extLst>
      <p:ext uri="{BB962C8B-B14F-4D97-AF65-F5344CB8AC3E}">
        <p14:creationId xmlns:p14="http://schemas.microsoft.com/office/powerpoint/2010/main" val="262212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Important Components to Consider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Relevant Components: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Incremental Cash Flows.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Cash Flow – not accounting earnings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Side effects (cannibalism and erosion) matter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Opportunity costs matter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Allocated costs matter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Taxes matter: We want incremental after-tax cash flows.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Irrelevant Components: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Sunk costs do not matter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Financing does not matter</a:t>
            </a:r>
            <a:endParaRPr lang="en-US" sz="2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6410" y="4059705"/>
            <a:ext cx="11479946" cy="830997"/>
          </a:xfrm>
          <a:prstGeom prst="rect">
            <a:avLst/>
          </a:prstGeom>
          <a:noFill/>
          <a:ln w="12700" cap="sq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Incremental CFs are changes in firm’s cash flows that occur as a direct consequence of accepting the project. </a:t>
            </a:r>
          </a:p>
        </p:txBody>
      </p:sp>
    </p:spTree>
    <p:extLst>
      <p:ext uri="{BB962C8B-B14F-4D97-AF65-F5344CB8AC3E}">
        <p14:creationId xmlns:p14="http://schemas.microsoft.com/office/powerpoint/2010/main" val="193318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Relevant (I): Cash Flows—Not Accounting Earnings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Consider depreciation expense. 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You never write a check made out to “depreciation”.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Much of the work in evaluating a project lies in taking accounting numbers and generating cash flows.</a:t>
            </a:r>
          </a:p>
          <a:p>
            <a:r>
              <a:rPr lang="en-US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Example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 company just paid $1 million for a building, as part of a new capital budgeting project. $1 million is a cash outflow. 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Assuming straight line depreciation for 20 years, only $50,000 is considered as accounting expense in the current year. 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Current earnings are reduced by $50,000; remaining 950,000 will be expensed over the following 19 years. 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For capital budgeting purposes, the relevant cash flow at date 0 is the full $1 million, not the reduction in earnings of $50,000.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</p:spTree>
    <p:extLst>
      <p:ext uri="{BB962C8B-B14F-4D97-AF65-F5344CB8AC3E}">
        <p14:creationId xmlns:p14="http://schemas.microsoft.com/office/powerpoint/2010/main" val="98672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Relevant (II): Opportunity Costs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Opportunity costs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do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matter. If we are giving up a valuable alternative when we take a particular investment, we have to take that into consideration. </a:t>
            </a:r>
          </a:p>
          <a:p>
            <a:r>
              <a:rPr lang="en-US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Example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Weinstein Company has an empty warehouse in Philadelphia that can be used to store a new line of electronic pinball machines. 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company hopes to sell these machines to northeastern customers. 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Should the warehouse be considered a cost in the decision to sell the machines?</a:t>
            </a:r>
          </a:p>
          <a:p>
            <a:pPr lvl="2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Yes!! The company could have sold the warehouse or rented it to an other company.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</p:spTree>
    <p:extLst>
      <p:ext uri="{BB962C8B-B14F-4D97-AF65-F5344CB8AC3E}">
        <p14:creationId xmlns:p14="http://schemas.microsoft.com/office/powerpoint/2010/main" val="52490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Relevant (III): Side Effects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Side effects matter.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Erosion or cannibalism is a bad thing. If our new product causes existing customers to demand less of current products, we need to recognize that.</a:t>
            </a:r>
          </a:p>
          <a:p>
            <a:pPr lvl="1"/>
            <a:r>
              <a:rPr lang="en-US" b="1" u="sng" dirty="0">
                <a:latin typeface="Cambria" panose="02040503050406030204" pitchFamily="18" charset="0"/>
                <a:ea typeface="Cambria" panose="02040503050406030204" pitchFamily="18" charset="0"/>
              </a:rPr>
              <a:t>Example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lvl="2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Introducing iPhone and impact of iPhone on iPod market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</p:spTree>
    <p:extLst>
      <p:ext uri="{BB962C8B-B14F-4D97-AF65-F5344CB8AC3E}">
        <p14:creationId xmlns:p14="http://schemas.microsoft.com/office/powerpoint/2010/main" val="332074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Relevant (IV): Allocated Costs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Frequently a particular expenditure benefits a number of projects. Accountants allocate this cost across the different projects. </a:t>
            </a:r>
          </a:p>
          <a:p>
            <a:r>
              <a:rPr lang="en-US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Example: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Project to open a Home Depot store might have total advertising expense allocated to it. 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If the allocated cost is an incremental cost of the project, then it should be considered as cash outflow. So, one must ask the question: What is the difference between the cash flows of the entire firm with the project and the cash flows of the entire firm without the project?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If Home Depot’s advertising expenses will increase when the new store opens, then this is an incremental cash flow. Otherwise it is not.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</p:spTree>
    <p:extLst>
      <p:ext uri="{BB962C8B-B14F-4D97-AF65-F5344CB8AC3E}">
        <p14:creationId xmlns:p14="http://schemas.microsoft.com/office/powerpoint/2010/main" val="2499357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Relevant (V): Tax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Taxes matter.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Every cash flows should be “after-tax” basis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Making Capital Investment Decision</a:t>
            </a:r>
          </a:p>
        </p:txBody>
      </p:sp>
    </p:spTree>
    <p:extLst>
      <p:ext uri="{BB962C8B-B14F-4D97-AF65-F5344CB8AC3E}">
        <p14:creationId xmlns:p14="http://schemas.microsoft.com/office/powerpoint/2010/main" val="276761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20067</TotalTime>
  <Words>1976</Words>
  <Application>Microsoft Office PowerPoint</Application>
  <PresentationFormat>Widescreen</PresentationFormat>
  <Paragraphs>426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zafer.yuksel</dc:creator>
  <cp:lastModifiedBy>zafer yuksel</cp:lastModifiedBy>
  <cp:revision>314</cp:revision>
  <dcterms:created xsi:type="dcterms:W3CDTF">2019-07-03T18:31:29Z</dcterms:created>
  <dcterms:modified xsi:type="dcterms:W3CDTF">2020-10-11T03:50:00Z</dcterms:modified>
</cp:coreProperties>
</file>