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320" r:id="rId3"/>
    <p:sldId id="308" r:id="rId4"/>
    <p:sldId id="261" r:id="rId5"/>
    <p:sldId id="321" r:id="rId6"/>
    <p:sldId id="304" r:id="rId7"/>
    <p:sldId id="322" r:id="rId8"/>
    <p:sldId id="305" r:id="rId9"/>
    <p:sldId id="323" r:id="rId10"/>
    <p:sldId id="307" r:id="rId11"/>
    <p:sldId id="309" r:id="rId12"/>
    <p:sldId id="303" r:id="rId13"/>
  </p:sldIdLst>
  <p:sldSz cx="12192000" cy="6858000"/>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74" autoAdjust="0"/>
    <p:restoredTop sz="84518" autoAdjust="0"/>
  </p:normalViewPr>
  <p:slideViewPr>
    <p:cSldViewPr snapToGrid="0">
      <p:cViewPr varScale="1">
        <p:scale>
          <a:sx n="92" d="100"/>
          <a:sy n="92" d="100"/>
        </p:scale>
        <p:origin x="163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7072"/>
          </a:xfrm>
          <a:prstGeom prst="rect">
            <a:avLst/>
          </a:prstGeom>
        </p:spPr>
        <p:txBody>
          <a:bodyPr vert="horz" lIns="92930" tIns="46465" rIns="92930" bIns="46465" rtlCol="0"/>
          <a:lstStyle>
            <a:lvl1pPr algn="r">
              <a:defRPr sz="1200"/>
            </a:lvl1pPr>
          </a:lstStyle>
          <a:p>
            <a:fld id="{69520EC1-6369-4CF9-B06D-960C7CC98AA9}" type="datetimeFigureOut">
              <a:rPr lang="en-US" smtClean="0"/>
              <a:t>9/29/2020</a:t>
            </a:fld>
            <a:endParaRPr lang="en-US"/>
          </a:p>
        </p:txBody>
      </p:sp>
      <p:sp>
        <p:nvSpPr>
          <p:cNvPr id="4" name="Slide Image Placeholder 3"/>
          <p:cNvSpPr>
            <a:spLocks noGrp="1" noRot="1" noChangeAspect="1"/>
          </p:cNvSpPr>
          <p:nvPr>
            <p:ph type="sldImg" idx="2"/>
          </p:nvPr>
        </p:nvSpPr>
        <p:spPr>
          <a:xfrm>
            <a:off x="685800" y="1163638"/>
            <a:ext cx="5583238" cy="314166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80004"/>
            <a:ext cx="5563870" cy="3665458"/>
          </a:xfrm>
          <a:prstGeom prst="rect">
            <a:avLst/>
          </a:prstGeom>
        </p:spPr>
        <p:txBody>
          <a:bodyPr vert="horz" lIns="92930" tIns="46465" rIns="92930" bIns="464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30"/>
            <a:ext cx="3013763" cy="467071"/>
          </a:xfrm>
          <a:prstGeom prst="rect">
            <a:avLst/>
          </a:prstGeom>
        </p:spPr>
        <p:txBody>
          <a:bodyPr vert="horz" lIns="92930" tIns="46465" rIns="92930" bIns="46465" rtlCol="0" anchor="b"/>
          <a:lstStyle>
            <a:lvl1pPr algn="r">
              <a:defRPr sz="1200"/>
            </a:lvl1pPr>
          </a:lstStyle>
          <a:p>
            <a:fld id="{4AA9DFE9-C8D9-4975-812C-10C1F6574775}" type="slidenum">
              <a:rPr lang="en-US" smtClean="0"/>
              <a:t>‹#›</a:t>
            </a:fld>
            <a:endParaRPr lang="en-US"/>
          </a:p>
        </p:txBody>
      </p:sp>
    </p:spTree>
    <p:extLst>
      <p:ext uri="{BB962C8B-B14F-4D97-AF65-F5344CB8AC3E}">
        <p14:creationId xmlns:p14="http://schemas.microsoft.com/office/powerpoint/2010/main" val="1872789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a:t>
            </a:fld>
            <a:endParaRPr lang="en-US"/>
          </a:p>
        </p:txBody>
      </p:sp>
    </p:spTree>
    <p:extLst>
      <p:ext uri="{BB962C8B-B14F-4D97-AF65-F5344CB8AC3E}">
        <p14:creationId xmlns:p14="http://schemas.microsoft.com/office/powerpoint/2010/main" val="4144606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The bond price equation for this bond is:</a:t>
            </a:r>
          </a:p>
          <a:p>
            <a:pPr eaLnBrk="1" hangingPunct="1">
              <a:spcBef>
                <a:spcPct val="0"/>
              </a:spcBef>
            </a:pPr>
            <a:r>
              <a:rPr lang="en-US" altLang="en-US" dirty="0"/>
              <a:t> </a:t>
            </a:r>
          </a:p>
          <a:p>
            <a:pPr eaLnBrk="1" hangingPunct="1">
              <a:spcBef>
                <a:spcPct val="0"/>
              </a:spcBef>
            </a:pPr>
            <a:r>
              <a:rPr lang="en-US" altLang="en-US" dirty="0"/>
              <a:t>P</a:t>
            </a:r>
            <a:r>
              <a:rPr lang="en-US" altLang="en-US" baseline="-25000" dirty="0"/>
              <a:t>0</a:t>
            </a:r>
            <a:r>
              <a:rPr lang="en-US" altLang="en-US" dirty="0"/>
              <a:t> = $1,077 = $49(PVIFA</a:t>
            </a:r>
            <a:r>
              <a:rPr lang="en-US" altLang="en-US" i="1" baseline="-25000" dirty="0"/>
              <a:t>R</a:t>
            </a:r>
            <a:r>
              <a:rPr lang="en-US" altLang="en-US" baseline="-25000" dirty="0"/>
              <a:t>%,36</a:t>
            </a:r>
            <a:r>
              <a:rPr lang="en-US" altLang="en-US" dirty="0"/>
              <a:t>) + $1,000(PVIF</a:t>
            </a:r>
            <a:r>
              <a:rPr lang="en-US" altLang="en-US" i="1" baseline="-25000" dirty="0"/>
              <a:t>R</a:t>
            </a:r>
            <a:r>
              <a:rPr lang="en-US" altLang="en-US" baseline="-25000" dirty="0"/>
              <a:t>%,36</a:t>
            </a:r>
            <a:r>
              <a:rPr lang="en-US" altLang="en-US" dirty="0"/>
              <a:t>)</a:t>
            </a:r>
          </a:p>
          <a:p>
            <a:pPr eaLnBrk="1" hangingPunct="1">
              <a:spcBef>
                <a:spcPct val="0"/>
              </a:spcBef>
            </a:pPr>
            <a:r>
              <a:rPr lang="en-US" altLang="en-US" dirty="0"/>
              <a:t> </a:t>
            </a:r>
          </a:p>
          <a:p>
            <a:pPr eaLnBrk="1" hangingPunct="1">
              <a:spcBef>
                <a:spcPct val="0"/>
              </a:spcBef>
            </a:pPr>
            <a:r>
              <a:rPr lang="en-US" altLang="en-US" dirty="0"/>
              <a:t>Using a spreadsheet, financial calculator, or trial and error we find:</a:t>
            </a:r>
          </a:p>
          <a:p>
            <a:pPr eaLnBrk="1" hangingPunct="1">
              <a:spcBef>
                <a:spcPct val="0"/>
              </a:spcBef>
            </a:pPr>
            <a:r>
              <a:rPr lang="en-US" altLang="en-US" dirty="0"/>
              <a:t> </a:t>
            </a:r>
          </a:p>
          <a:p>
            <a:pPr eaLnBrk="1" hangingPunct="1">
              <a:spcBef>
                <a:spcPct val="0"/>
              </a:spcBef>
            </a:pPr>
            <a:r>
              <a:rPr lang="en-US" altLang="en-US" i="1" dirty="0"/>
              <a:t>R</a:t>
            </a:r>
            <a:r>
              <a:rPr lang="en-US" altLang="en-US" dirty="0"/>
              <a:t> = 4.466%</a:t>
            </a:r>
          </a:p>
          <a:p>
            <a:pPr eaLnBrk="1" hangingPunct="1">
              <a:spcBef>
                <a:spcPct val="0"/>
              </a:spcBef>
            </a:pPr>
            <a:r>
              <a:rPr lang="en-US" altLang="en-US" dirty="0"/>
              <a:t> </a:t>
            </a:r>
          </a:p>
          <a:p>
            <a:pPr eaLnBrk="1" hangingPunct="1">
              <a:spcBef>
                <a:spcPct val="0"/>
              </a:spcBef>
            </a:pPr>
            <a:r>
              <a:rPr lang="en-US" altLang="en-US" dirty="0"/>
              <a:t>This is the semiannual interest rate, so the YTM is:</a:t>
            </a:r>
          </a:p>
          <a:p>
            <a:pPr eaLnBrk="1" hangingPunct="1">
              <a:spcBef>
                <a:spcPct val="0"/>
              </a:spcBef>
            </a:pPr>
            <a:r>
              <a:rPr lang="en-US" altLang="en-US" dirty="0"/>
              <a:t> </a:t>
            </a:r>
          </a:p>
          <a:p>
            <a:pPr eaLnBrk="1" hangingPunct="1">
              <a:spcBef>
                <a:spcPct val="0"/>
              </a:spcBef>
            </a:pPr>
            <a:r>
              <a:rPr lang="en-US" altLang="en-US" dirty="0"/>
              <a:t>YTM = 2 × 4.466% </a:t>
            </a:r>
          </a:p>
          <a:p>
            <a:pPr eaLnBrk="1" hangingPunct="1">
              <a:spcBef>
                <a:spcPct val="0"/>
              </a:spcBef>
            </a:pPr>
            <a:r>
              <a:rPr lang="en-US" altLang="en-US" dirty="0"/>
              <a:t>YTM = 8.93% The current yield is: Current yield = Annual coupon payment / </a:t>
            </a:r>
            <a:r>
              <a:rPr lang="en-US" altLang="en-US" dirty="0" err="1"/>
              <a:t>PriceCurrent</a:t>
            </a:r>
            <a:r>
              <a:rPr lang="en-US" altLang="en-US" dirty="0"/>
              <a:t> yield = $98 / $1,077Current yield = .0910, or 9.10% </a:t>
            </a:r>
          </a:p>
          <a:p>
            <a:pPr eaLnBrk="1" hangingPunct="1">
              <a:spcBef>
                <a:spcPct val="0"/>
              </a:spcBef>
            </a:pPr>
            <a:r>
              <a:rPr lang="en-US" altLang="en-US" dirty="0"/>
              <a:t>The effective annual yield is the same as the EAR, so using the EAR equation from the previous chapter:</a:t>
            </a:r>
          </a:p>
          <a:p>
            <a:pPr eaLnBrk="1" hangingPunct="1">
              <a:spcBef>
                <a:spcPct val="0"/>
              </a:spcBef>
            </a:pPr>
            <a:r>
              <a:rPr lang="en-US" altLang="en-US" dirty="0"/>
              <a:t> </a:t>
            </a:r>
          </a:p>
          <a:p>
            <a:pPr eaLnBrk="1" hangingPunct="1">
              <a:spcBef>
                <a:spcPct val="0"/>
              </a:spcBef>
            </a:pPr>
            <a:r>
              <a:rPr lang="en-US" altLang="en-US" dirty="0"/>
              <a:t>Effective annual yield = (1 + .04466)</a:t>
            </a:r>
            <a:r>
              <a:rPr lang="en-US" altLang="en-US" baseline="30000" dirty="0"/>
              <a:t>2</a:t>
            </a:r>
            <a:r>
              <a:rPr lang="en-US" altLang="en-US" dirty="0"/>
              <a:t> – 1Effective annual yield = .0913, or 9.13%</a:t>
            </a:r>
          </a:p>
          <a:p>
            <a:pPr eaLnBrk="1" hangingPunct="1">
              <a:spcBef>
                <a:spcPct val="0"/>
              </a:spcBef>
            </a:pPr>
            <a:endParaRPr lang="en-US" altLang="en-US" dirty="0"/>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10</a:t>
            </a:fld>
            <a:endParaRPr lang="en-US"/>
          </a:p>
        </p:txBody>
      </p:sp>
    </p:spTree>
    <p:extLst>
      <p:ext uri="{BB962C8B-B14F-4D97-AF65-F5344CB8AC3E}">
        <p14:creationId xmlns:p14="http://schemas.microsoft.com/office/powerpoint/2010/main" val="2731226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11</a:t>
            </a:fld>
            <a:endParaRPr lang="en-US"/>
          </a:p>
        </p:txBody>
      </p:sp>
    </p:spTree>
    <p:extLst>
      <p:ext uri="{BB962C8B-B14F-4D97-AF65-F5344CB8AC3E}">
        <p14:creationId xmlns:p14="http://schemas.microsoft.com/office/powerpoint/2010/main" val="2248117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12</a:t>
            </a:fld>
            <a:endParaRPr lang="en-US"/>
          </a:p>
        </p:txBody>
      </p:sp>
    </p:spTree>
    <p:extLst>
      <p:ext uri="{BB962C8B-B14F-4D97-AF65-F5344CB8AC3E}">
        <p14:creationId xmlns:p14="http://schemas.microsoft.com/office/powerpoint/2010/main" val="1498531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2</a:t>
            </a:fld>
            <a:endParaRPr lang="en-US"/>
          </a:p>
        </p:txBody>
      </p:sp>
    </p:spTree>
    <p:extLst>
      <p:ext uri="{BB962C8B-B14F-4D97-AF65-F5344CB8AC3E}">
        <p14:creationId xmlns:p14="http://schemas.microsoft.com/office/powerpoint/2010/main" val="27330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3</a:t>
            </a:fld>
            <a:endParaRPr lang="en-US"/>
          </a:p>
        </p:txBody>
      </p:sp>
    </p:spTree>
    <p:extLst>
      <p:ext uri="{BB962C8B-B14F-4D97-AF65-F5344CB8AC3E}">
        <p14:creationId xmlns:p14="http://schemas.microsoft.com/office/powerpoint/2010/main" val="2635242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N=30 PV=-900 PMT=35 FV=1000 =&gt; I/Y=4.08 =&gt; YTM=4.08x2=8.06%</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4</a:t>
            </a:fld>
            <a:endParaRPr lang="en-US"/>
          </a:p>
        </p:txBody>
      </p:sp>
    </p:spTree>
    <p:extLst>
      <p:ext uri="{BB962C8B-B14F-4D97-AF65-F5344CB8AC3E}">
        <p14:creationId xmlns:p14="http://schemas.microsoft.com/office/powerpoint/2010/main" val="2987755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5</a:t>
            </a:fld>
            <a:endParaRPr lang="en-US"/>
          </a:p>
        </p:txBody>
      </p:sp>
    </p:spTree>
    <p:extLst>
      <p:ext uri="{BB962C8B-B14F-4D97-AF65-F5344CB8AC3E}">
        <p14:creationId xmlns:p14="http://schemas.microsoft.com/office/powerpoint/2010/main" val="3587323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altLang="en-US" dirty="0"/>
              <a:t>Here we need to find the coupon rate of the bond. All we need to do is to set up the bond pricing equation and solve for the coupon payment as follows:</a:t>
            </a:r>
          </a:p>
          <a:p>
            <a:pPr eaLnBrk="1" hangingPunct="1">
              <a:spcBef>
                <a:spcPct val="0"/>
              </a:spcBef>
            </a:pPr>
            <a:r>
              <a:rPr lang="en-US" altLang="en-US" dirty="0"/>
              <a:t> </a:t>
            </a:r>
          </a:p>
          <a:p>
            <a:pPr eaLnBrk="1" hangingPunct="1">
              <a:spcBef>
                <a:spcPct val="0"/>
              </a:spcBef>
            </a:pPr>
            <a:r>
              <a:rPr lang="en-US" altLang="en-US" dirty="0"/>
              <a:t>P = $1,061 = </a:t>
            </a:r>
            <a:r>
              <a:rPr lang="en-US" altLang="en-US" i="1" dirty="0"/>
              <a:t>C</a:t>
            </a:r>
            <a:r>
              <a:rPr lang="en-US" altLang="en-US" dirty="0"/>
              <a:t>(PVIFA</a:t>
            </a:r>
            <a:r>
              <a:rPr lang="en-US" altLang="en-US" baseline="-25000" dirty="0"/>
              <a:t>3.75%,29</a:t>
            </a:r>
            <a:r>
              <a:rPr lang="en-US" altLang="en-US" dirty="0"/>
              <a:t>) + $1,000(PVIF</a:t>
            </a:r>
            <a:r>
              <a:rPr lang="en-US" altLang="en-US" baseline="-25000" dirty="0"/>
              <a:t>3.75%,29</a:t>
            </a:r>
            <a:r>
              <a:rPr lang="en-US" altLang="en-US" dirty="0"/>
              <a:t>)</a:t>
            </a:r>
          </a:p>
          <a:p>
            <a:pPr eaLnBrk="1" hangingPunct="1">
              <a:spcBef>
                <a:spcPct val="0"/>
              </a:spcBef>
            </a:pPr>
            <a:r>
              <a:rPr lang="en-US" altLang="en-US" dirty="0"/>
              <a:t> </a:t>
            </a:r>
          </a:p>
          <a:p>
            <a:pPr eaLnBrk="1" hangingPunct="1">
              <a:spcBef>
                <a:spcPct val="0"/>
              </a:spcBef>
            </a:pPr>
            <a:r>
              <a:rPr lang="en-US" altLang="en-US" dirty="0"/>
              <a:t>Solving for the coupon payment, we get:</a:t>
            </a:r>
          </a:p>
          <a:p>
            <a:pPr eaLnBrk="1" hangingPunct="1">
              <a:spcBef>
                <a:spcPct val="0"/>
              </a:spcBef>
            </a:pPr>
            <a:r>
              <a:rPr lang="en-US" altLang="en-US" dirty="0"/>
              <a:t> </a:t>
            </a:r>
          </a:p>
          <a:p>
            <a:pPr eaLnBrk="1" hangingPunct="1">
              <a:spcBef>
                <a:spcPct val="0"/>
              </a:spcBef>
            </a:pPr>
            <a:r>
              <a:rPr lang="en-US" altLang="en-US" i="1" dirty="0"/>
              <a:t>C</a:t>
            </a:r>
            <a:r>
              <a:rPr lang="en-US" altLang="en-US" dirty="0"/>
              <a:t> = $40.99</a:t>
            </a:r>
          </a:p>
          <a:p>
            <a:pPr eaLnBrk="1" hangingPunct="1">
              <a:spcBef>
                <a:spcPct val="0"/>
              </a:spcBef>
            </a:pPr>
            <a:r>
              <a:rPr lang="en-US" altLang="en-US" dirty="0"/>
              <a:t> </a:t>
            </a:r>
          </a:p>
          <a:p>
            <a:pPr eaLnBrk="1" hangingPunct="1">
              <a:spcBef>
                <a:spcPct val="0"/>
              </a:spcBef>
            </a:pPr>
            <a:r>
              <a:rPr lang="en-US" altLang="en-US" dirty="0"/>
              <a:t>Since this is the semiannual payment, the annual coupon payment is:</a:t>
            </a:r>
          </a:p>
          <a:p>
            <a:pPr eaLnBrk="1" hangingPunct="1">
              <a:spcBef>
                <a:spcPct val="0"/>
              </a:spcBef>
            </a:pPr>
            <a:r>
              <a:rPr lang="en-US" altLang="en-US" dirty="0"/>
              <a:t> </a:t>
            </a:r>
          </a:p>
          <a:p>
            <a:pPr eaLnBrk="1" hangingPunct="1">
              <a:spcBef>
                <a:spcPct val="0"/>
              </a:spcBef>
            </a:pPr>
            <a:r>
              <a:rPr lang="en-US" altLang="en-US" dirty="0"/>
              <a:t>2 × $40.99 = $81.97</a:t>
            </a:r>
          </a:p>
          <a:p>
            <a:pPr eaLnBrk="1" hangingPunct="1">
              <a:spcBef>
                <a:spcPct val="0"/>
              </a:spcBef>
            </a:pPr>
            <a:r>
              <a:rPr lang="en-US" altLang="en-US" dirty="0"/>
              <a:t> </a:t>
            </a:r>
          </a:p>
          <a:p>
            <a:pPr eaLnBrk="1" hangingPunct="1">
              <a:spcBef>
                <a:spcPct val="0"/>
              </a:spcBef>
            </a:pPr>
            <a:r>
              <a:rPr lang="en-US" altLang="en-US" dirty="0"/>
              <a:t>And the coupon rate is the annual coupon payment divided by par value, so:</a:t>
            </a:r>
          </a:p>
          <a:p>
            <a:pPr eaLnBrk="1" hangingPunct="1">
              <a:spcBef>
                <a:spcPct val="0"/>
              </a:spcBef>
            </a:pPr>
            <a:r>
              <a:rPr lang="en-US" altLang="en-US" dirty="0"/>
              <a:t> </a:t>
            </a:r>
          </a:p>
          <a:p>
            <a:pPr eaLnBrk="1" hangingPunct="1">
              <a:spcBef>
                <a:spcPct val="0"/>
              </a:spcBef>
            </a:pPr>
            <a:r>
              <a:rPr lang="en-US" altLang="en-US" dirty="0"/>
              <a:t>Coupon rate = $81.97 / $1,000Coupon rate = .0820, or 8.20%</a:t>
            </a:r>
          </a:p>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6</a:t>
            </a:fld>
            <a:endParaRPr lang="en-US"/>
          </a:p>
        </p:txBody>
      </p:sp>
    </p:spTree>
    <p:extLst>
      <p:ext uri="{BB962C8B-B14F-4D97-AF65-F5344CB8AC3E}">
        <p14:creationId xmlns:p14="http://schemas.microsoft.com/office/powerpoint/2010/main" val="1649115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7</a:t>
            </a:fld>
            <a:endParaRPr lang="en-US"/>
          </a:p>
        </p:txBody>
      </p:sp>
    </p:spTree>
    <p:extLst>
      <p:ext uri="{BB962C8B-B14F-4D97-AF65-F5344CB8AC3E}">
        <p14:creationId xmlns:p14="http://schemas.microsoft.com/office/powerpoint/2010/main" val="126918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A9DFE9-C8D9-4975-812C-10C1F6574775}" type="slidenum">
              <a:rPr lang="en-US" smtClean="0"/>
              <a:t>8</a:t>
            </a:fld>
            <a:endParaRPr lang="en-US"/>
          </a:p>
        </p:txBody>
      </p:sp>
    </p:spTree>
    <p:extLst>
      <p:ext uri="{BB962C8B-B14F-4D97-AF65-F5344CB8AC3E}">
        <p14:creationId xmlns:p14="http://schemas.microsoft.com/office/powerpoint/2010/main" val="1340422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AA9DFE9-C8D9-4975-812C-10C1F6574775}" type="slidenum">
              <a:rPr lang="en-US" smtClean="0"/>
              <a:t>9</a:t>
            </a:fld>
            <a:endParaRPr lang="en-US"/>
          </a:p>
        </p:txBody>
      </p:sp>
    </p:spTree>
    <p:extLst>
      <p:ext uri="{BB962C8B-B14F-4D97-AF65-F5344CB8AC3E}">
        <p14:creationId xmlns:p14="http://schemas.microsoft.com/office/powerpoint/2010/main" val="736143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3814898-D3BD-45A8-8ADB-6EB685AF1DCF}"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84042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B51CC-3530-4AEF-86B9-342EFB92AC3C}"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89055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9AFDCC7-F604-4728-B224-1719C4942DBB}"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67089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3066E6-23D0-410E-8B6C-70ADF2124F06}"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9772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13E5BE-543E-47CB-8D2E-A226805C8D50}" type="datetime1">
              <a:rPr lang="en-US" smtClean="0"/>
              <a:t>9/29/2020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272156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07205B0-2FB8-41BC-BE47-1D3391ADC16B}"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229750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3E84D3-BB89-49B1-852E-16991FB69A5E}" type="datetime1">
              <a:rPr lang="en-US" smtClean="0"/>
              <a:t>9/29/2020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722100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BC5EE01-2ED3-4D8F-8C0E-32A85D500FD0}" type="datetime1">
              <a:rPr lang="en-US" smtClean="0"/>
              <a:t>9/29/2020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3449224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EC7224-33CB-4EA1-A76A-FC882A133FCF}" type="datetime1">
              <a:rPr lang="en-US" smtClean="0"/>
              <a:t>9/29/2020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4008796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5FCBDF-8E1B-4EAC-95CA-C784677FDB2C}"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97100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FA0964-1CAE-4CFC-A7D2-239770EACD24}" type="datetime1">
              <a:rPr lang="en-US" smtClean="0"/>
              <a:t>9/29/2020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D8B90-C3C9-4A0C-9CD5-339FB3140368}" type="slidenum">
              <a:rPr lang="en-US" smtClean="0"/>
              <a:t>‹#›</a:t>
            </a:fld>
            <a:endParaRPr lang="en-US"/>
          </a:p>
        </p:txBody>
      </p:sp>
    </p:spTree>
    <p:extLst>
      <p:ext uri="{BB962C8B-B14F-4D97-AF65-F5344CB8AC3E}">
        <p14:creationId xmlns:p14="http://schemas.microsoft.com/office/powerpoint/2010/main" val="1561532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851B86-2CD9-4017-9601-14EC23B47AC8}" type="datetime1">
              <a:rPr lang="en-US" smtClean="0"/>
              <a:t>9/29/2020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3D8B90-C3C9-4A0C-9CD5-339FB3140368}" type="slidenum">
              <a:rPr lang="en-US" smtClean="0"/>
              <a:t>‹#›</a:t>
            </a:fld>
            <a:endParaRPr lang="en-US"/>
          </a:p>
        </p:txBody>
      </p:sp>
    </p:spTree>
    <p:extLst>
      <p:ext uri="{BB962C8B-B14F-4D97-AF65-F5344CB8AC3E}">
        <p14:creationId xmlns:p14="http://schemas.microsoft.com/office/powerpoint/2010/main" val="645785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582460" y="1684751"/>
            <a:ext cx="11066745" cy="1471808"/>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5" name="TextBox 4"/>
          <p:cNvSpPr txBox="1"/>
          <p:nvPr/>
        </p:nvSpPr>
        <p:spPr>
          <a:xfrm>
            <a:off x="2104569" y="1789713"/>
            <a:ext cx="7690918" cy="1261884"/>
          </a:xfrm>
          <a:prstGeom prst="rect">
            <a:avLst/>
          </a:prstGeom>
          <a:noFill/>
        </p:spPr>
        <p:txBody>
          <a:bodyPr wrap="square" rtlCol="0">
            <a:spAutoFit/>
          </a:bodyPr>
          <a:lstStyle/>
          <a:p>
            <a:pPr algn="ctr"/>
            <a:r>
              <a:rPr lang="en-US" sz="4400" dirty="0">
                <a:solidFill>
                  <a:schemeClr val="bg1"/>
                </a:solidFill>
                <a:latin typeface="Cambria" panose="02040503050406030204" pitchFamily="18" charset="0"/>
              </a:rPr>
              <a:t> </a:t>
            </a:r>
            <a:r>
              <a:rPr lang="en-US" sz="3200" dirty="0">
                <a:solidFill>
                  <a:schemeClr val="bg1"/>
                </a:solidFill>
                <a:latin typeface="Cambria" panose="02040503050406030204" pitchFamily="18" charset="0"/>
              </a:rPr>
              <a:t>Interest Rate and Bond Valuation</a:t>
            </a:r>
          </a:p>
          <a:p>
            <a:pPr algn="ctr"/>
            <a:r>
              <a:rPr lang="en-US" sz="3200" dirty="0">
                <a:solidFill>
                  <a:schemeClr val="bg1"/>
                </a:solidFill>
                <a:latin typeface="Cambria" panose="02040503050406030204" pitchFamily="18" charset="0"/>
              </a:rPr>
              <a:t>Questions</a:t>
            </a:r>
          </a:p>
        </p:txBody>
      </p:sp>
    </p:spTree>
    <p:extLst>
      <p:ext uri="{BB962C8B-B14F-4D97-AF65-F5344CB8AC3E}">
        <p14:creationId xmlns:p14="http://schemas.microsoft.com/office/powerpoint/2010/main" val="664700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(5)</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dirty="0"/>
              <a:t>Hacker Software has 9.8 percent coupon bonds on the market with 18 years to maturity. The bonds make semiannual payments and currently sell for 107.7 percent of par.</a:t>
            </a:r>
          </a:p>
          <a:p>
            <a:pPr lvl="1" eaLnBrk="1" hangingPunct="1"/>
            <a:r>
              <a:rPr lang="en-US" altLang="en-US" dirty="0"/>
              <a:t>What is the current yield on the bonds?</a:t>
            </a:r>
          </a:p>
          <a:p>
            <a:pPr lvl="1" eaLnBrk="1" hangingPunct="1"/>
            <a:r>
              <a:rPr lang="en-US" altLang="en-US" dirty="0"/>
              <a:t>What is the YTM? </a:t>
            </a:r>
          </a:p>
          <a:p>
            <a:pPr lvl="1" eaLnBrk="1" hangingPunct="1"/>
            <a:r>
              <a:rPr lang="en-US" altLang="en-US" dirty="0"/>
              <a:t>What is the effective annual yield?</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10</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221767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Bef>
                <a:spcPct val="0"/>
              </a:spcBef>
              <a:buNone/>
            </a:pPr>
            <a:endParaRPr lang="en-US" altLang="en-US" sz="2000" dirty="0"/>
          </a:p>
          <a:p>
            <a:pPr marL="0" indent="0" eaLnBrk="1" hangingPunct="1">
              <a:spcBef>
                <a:spcPct val="0"/>
              </a:spcBef>
              <a:buNone/>
            </a:pPr>
            <a:r>
              <a:rPr lang="en-US" altLang="en-US" sz="2000" dirty="0"/>
              <a:t>N=36 PV=-1077 PMT=49 FV=1000 =&gt; I/Y=4.47 (Semi-Annual) </a:t>
            </a:r>
          </a:p>
          <a:p>
            <a:pPr marL="0" indent="0" eaLnBrk="1" hangingPunct="1">
              <a:spcBef>
                <a:spcPct val="0"/>
              </a:spcBef>
              <a:buNone/>
            </a:pPr>
            <a:endParaRPr lang="en-US" altLang="en-US" sz="2000" dirty="0"/>
          </a:p>
          <a:p>
            <a:pPr marL="0" indent="0" eaLnBrk="1" hangingPunct="1">
              <a:spcBef>
                <a:spcPct val="0"/>
              </a:spcBef>
              <a:buNone/>
            </a:pPr>
            <a:r>
              <a:rPr lang="en-US" altLang="en-US" sz="2000" dirty="0"/>
              <a:t> =&gt; YTM = 4.47 x 2 = 8.94</a:t>
            </a:r>
          </a:p>
          <a:p>
            <a:pPr marL="0" indent="0" eaLnBrk="1" hangingPunct="1">
              <a:spcBef>
                <a:spcPct val="0"/>
              </a:spcBef>
              <a:buNone/>
            </a:pPr>
            <a:r>
              <a:rPr lang="en-US" altLang="en-US" sz="2000" dirty="0"/>
              <a:t> </a:t>
            </a:r>
          </a:p>
          <a:p>
            <a:pPr eaLnBrk="1" hangingPunct="1">
              <a:spcBef>
                <a:spcPct val="0"/>
              </a:spcBef>
            </a:pPr>
            <a:r>
              <a:rPr lang="en-US" altLang="en-US" sz="2000" dirty="0"/>
              <a:t>Current yield = Annual coupon payment / Price </a:t>
            </a:r>
          </a:p>
          <a:p>
            <a:pPr eaLnBrk="1" hangingPunct="1">
              <a:spcBef>
                <a:spcPct val="0"/>
              </a:spcBef>
              <a:buFont typeface="Symbol" panose="05050102010706020507" pitchFamily="18" charset="2"/>
              <a:buChar char="Þ"/>
            </a:pPr>
            <a:r>
              <a:rPr lang="en-US" altLang="en-US" sz="2000" dirty="0"/>
              <a:t>Current yield = $98 / $1,077 = .0910, or 9.10% </a:t>
            </a:r>
          </a:p>
          <a:p>
            <a:pPr eaLnBrk="1" hangingPunct="1">
              <a:spcBef>
                <a:spcPct val="0"/>
              </a:spcBef>
              <a:buFont typeface="Symbol" panose="05050102010706020507" pitchFamily="18" charset="2"/>
              <a:buChar char="Þ"/>
            </a:pPr>
            <a:endParaRPr lang="en-US" altLang="en-US" sz="2000" dirty="0"/>
          </a:p>
          <a:p>
            <a:pPr eaLnBrk="1" hangingPunct="1">
              <a:spcBef>
                <a:spcPct val="0"/>
              </a:spcBef>
            </a:pPr>
            <a:r>
              <a:rPr lang="en-US" altLang="en-US" sz="2000" dirty="0"/>
              <a:t>Effective annual yield = (1 + .04466)</a:t>
            </a:r>
            <a:r>
              <a:rPr lang="en-US" altLang="en-US" sz="2000" baseline="30000" dirty="0"/>
              <a:t>2</a:t>
            </a:r>
            <a:r>
              <a:rPr lang="en-US" altLang="en-US" sz="2000" dirty="0"/>
              <a:t> – 1Effective annual yield = .0913, or 9.13%</a:t>
            </a:r>
          </a:p>
          <a:p>
            <a:pPr algn="just">
              <a:lnSpc>
                <a:spcPct val="100000"/>
              </a:lnSpc>
              <a:spcBef>
                <a:spcPts val="0"/>
              </a:spcBef>
              <a:spcAft>
                <a:spcPts val="200"/>
              </a:spcAft>
              <a:buFont typeface="Wingdings" panose="05000000000000000000" pitchFamily="2" charset="2"/>
              <a:buChar char="§"/>
            </a:pPr>
            <a:endParaRPr lang="en-US" sz="20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2000"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11</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119727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2"/>
          </p:nvPr>
        </p:nvSpPr>
        <p:spPr>
          <a:xfrm>
            <a:off x="9340515" y="6526880"/>
            <a:ext cx="2743200" cy="365125"/>
          </a:xfrm>
        </p:spPr>
        <p:txBody>
          <a:bodyPr/>
          <a:lstStyle/>
          <a:p>
            <a:fld id="{B63D8B90-C3C9-4A0C-9CD5-339FB3140368}" type="slidenum">
              <a:rPr lang="en-US" sz="1600" smtClean="0">
                <a:solidFill>
                  <a:schemeClr val="bg1"/>
                </a:solidFill>
                <a:latin typeface="Cambria" panose="02040503050406030204" pitchFamily="18" charset="0"/>
              </a:rPr>
              <a:t>12</a:t>
            </a:fld>
            <a:endParaRPr lang="en-US" sz="1600" dirty="0">
              <a:solidFill>
                <a:schemeClr val="bg1"/>
              </a:solidFill>
              <a:latin typeface="Cambria" panose="02040503050406030204" pitchFamily="18" charset="0"/>
            </a:endParaRPr>
          </a:p>
        </p:txBody>
      </p:sp>
      <p:sp>
        <p:nvSpPr>
          <p:cNvPr id="4" name="Rounded Rectangle 3"/>
          <p:cNvSpPr/>
          <p:nvPr/>
        </p:nvSpPr>
        <p:spPr>
          <a:xfrm>
            <a:off x="2601310" y="2737634"/>
            <a:ext cx="6989380" cy="1293912"/>
          </a:xfrm>
          <a:prstGeom prst="roundRect">
            <a:avLst/>
          </a:prstGeom>
          <a:solidFill>
            <a:schemeClr val="accent5">
              <a:lumMod val="75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5307032" y="3092202"/>
            <a:ext cx="2312968"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Thanks!</a:t>
            </a:r>
          </a:p>
        </p:txBody>
      </p:sp>
    </p:spTree>
    <p:extLst>
      <p:ext uri="{BB962C8B-B14F-4D97-AF65-F5344CB8AC3E}">
        <p14:creationId xmlns:p14="http://schemas.microsoft.com/office/powerpoint/2010/main" val="120991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(1)</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dirty="0"/>
              <a:t>Microhard has issued a bond with the following characteristics:</a:t>
            </a:r>
          </a:p>
          <a:p>
            <a:pPr lvl="1" eaLnBrk="1" hangingPunct="1"/>
            <a:r>
              <a:rPr lang="en-US" altLang="en-US" dirty="0"/>
              <a:t>Par=$1,000</a:t>
            </a:r>
          </a:p>
          <a:p>
            <a:pPr lvl="1" eaLnBrk="1" hangingPunct="1"/>
            <a:r>
              <a:rPr lang="en-US" altLang="en-US" dirty="0"/>
              <a:t>Time to Maturity: 13 years</a:t>
            </a:r>
          </a:p>
          <a:p>
            <a:pPr lvl="1" eaLnBrk="1" hangingPunct="1"/>
            <a:r>
              <a:rPr lang="en-US" altLang="en-US" dirty="0"/>
              <a:t>Coupon Rate:8%</a:t>
            </a:r>
          </a:p>
          <a:p>
            <a:pPr lvl="1" eaLnBrk="1" hangingPunct="1"/>
            <a:r>
              <a:rPr lang="en-US" altLang="en-US" dirty="0"/>
              <a:t>Semiannual payments</a:t>
            </a:r>
          </a:p>
          <a:p>
            <a:pPr eaLnBrk="1" hangingPunct="1"/>
            <a:r>
              <a:rPr lang="en-US" altLang="en-US" dirty="0"/>
              <a:t>Calculate the price of this bond if the YTM is:</a:t>
            </a:r>
          </a:p>
          <a:p>
            <a:pPr lvl="1" eaLnBrk="1" hangingPunct="1"/>
            <a:r>
              <a:rPr lang="en-US" altLang="en-US" dirty="0"/>
              <a:t>8%</a:t>
            </a:r>
          </a:p>
          <a:p>
            <a:pPr lvl="1" eaLnBrk="1" hangingPunct="1"/>
            <a:r>
              <a:rPr lang="en-US" altLang="en-US" dirty="0"/>
              <a:t>10%</a:t>
            </a:r>
          </a:p>
          <a:p>
            <a:pPr lvl="1" eaLnBrk="1" hangingPunct="1"/>
            <a:r>
              <a:rPr lang="en-US" altLang="en-US" dirty="0"/>
              <a:t>6%</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2</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213532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Bef>
                <a:spcPct val="0"/>
              </a:spcBef>
              <a:buNone/>
            </a:pPr>
            <a:r>
              <a:rPr lang="en-US" altLang="en-US" b="1" dirty="0">
                <a:latin typeface="Cambria" panose="02040503050406030204" pitchFamily="18" charset="0"/>
                <a:ea typeface="Cambria" panose="02040503050406030204" pitchFamily="18" charset="0"/>
              </a:rPr>
              <a:t>a.</a:t>
            </a:r>
            <a:endParaRPr lang="en-US" altLang="en-US" dirty="0">
              <a:latin typeface="Cambria" panose="02040503050406030204" pitchFamily="18" charset="0"/>
              <a:ea typeface="Cambria" panose="02040503050406030204" pitchFamily="18" charset="0"/>
            </a:endParaRPr>
          </a:p>
          <a:p>
            <a:pPr marL="0" indent="0" eaLnBrk="1" hangingPunct="1">
              <a:spcBef>
                <a:spcPct val="0"/>
              </a:spcBef>
              <a:buNone/>
            </a:pPr>
            <a:r>
              <a:rPr lang="en-US" altLang="en-US" dirty="0">
                <a:latin typeface="Cambria" panose="02040503050406030204" pitchFamily="18" charset="0"/>
                <a:ea typeface="Cambria" panose="02040503050406030204" pitchFamily="18" charset="0"/>
              </a:rPr>
              <a:t>	FV=1000 N=26 PMT=40 I/Y=4 </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	=&gt; PV=1000</a:t>
            </a:r>
            <a:br>
              <a:rPr lang="en-US" altLang="en-US" dirty="0">
                <a:latin typeface="Cambria" panose="02040503050406030204" pitchFamily="18" charset="0"/>
                <a:ea typeface="Cambria" panose="02040503050406030204" pitchFamily="18" charset="0"/>
              </a:rPr>
            </a:br>
            <a:r>
              <a:rPr lang="en-US" altLang="en-US" b="1" dirty="0">
                <a:latin typeface="Cambria" panose="02040503050406030204" pitchFamily="18" charset="0"/>
                <a:ea typeface="Cambria" panose="02040503050406030204" pitchFamily="18" charset="0"/>
              </a:rPr>
              <a:t>b.</a:t>
            </a:r>
            <a:endParaRPr lang="en-US" altLang="en-US" dirty="0">
              <a:latin typeface="Cambria" panose="02040503050406030204" pitchFamily="18" charset="0"/>
              <a:ea typeface="Cambria" panose="02040503050406030204" pitchFamily="18" charset="0"/>
            </a:endParaRPr>
          </a:p>
          <a:p>
            <a:pPr marL="0" indent="0" eaLnBrk="1" hangingPunct="1">
              <a:spcBef>
                <a:spcPct val="0"/>
              </a:spcBef>
              <a:buNone/>
            </a:pPr>
            <a:r>
              <a:rPr lang="en-US" altLang="en-US" dirty="0">
                <a:latin typeface="Cambria" panose="02040503050406030204" pitchFamily="18" charset="0"/>
                <a:ea typeface="Cambria" panose="02040503050406030204" pitchFamily="18" charset="0"/>
              </a:rPr>
              <a:t>	FV=1000 N=26 PMT=40 I/Y=5 </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	=&gt;PV=856</a:t>
            </a:r>
            <a:br>
              <a:rPr lang="en-US" altLang="en-US" dirty="0">
                <a:latin typeface="Cambria" panose="02040503050406030204" pitchFamily="18" charset="0"/>
                <a:ea typeface="Cambria" panose="02040503050406030204" pitchFamily="18" charset="0"/>
              </a:rPr>
            </a:br>
            <a:r>
              <a:rPr lang="en-US" altLang="en-US" b="1" dirty="0">
                <a:latin typeface="Cambria" panose="02040503050406030204" pitchFamily="18" charset="0"/>
                <a:ea typeface="Cambria" panose="02040503050406030204" pitchFamily="18" charset="0"/>
              </a:rPr>
              <a:t>c.</a:t>
            </a:r>
            <a:endParaRPr lang="en-US" altLang="en-US" dirty="0">
              <a:latin typeface="Cambria" panose="02040503050406030204" pitchFamily="18" charset="0"/>
              <a:ea typeface="Cambria" panose="02040503050406030204" pitchFamily="18" charset="0"/>
            </a:endParaRPr>
          </a:p>
          <a:p>
            <a:pPr marL="0" indent="0" eaLnBrk="1" hangingPunct="1">
              <a:spcBef>
                <a:spcPct val="0"/>
              </a:spcBef>
              <a:buNone/>
            </a:pPr>
            <a:r>
              <a:rPr lang="en-US" altLang="en-US" dirty="0">
                <a:latin typeface="Cambria" panose="02040503050406030204" pitchFamily="18" charset="0"/>
                <a:ea typeface="Cambria" panose="02040503050406030204" pitchFamily="18" charset="0"/>
              </a:rPr>
              <a:t>	FV=1000 N=26 PMT=40 I/Y=3 </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	=&gt;PV=1178</a:t>
            </a: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3</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25308628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(2)</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200"/>
              </a:spcAft>
              <a:buFont typeface="Wingdings" panose="05000000000000000000" pitchFamily="2" charset="2"/>
              <a:buChar char="§"/>
            </a:pPr>
            <a:r>
              <a:rPr lang="en-US" altLang="en-US" sz="2400" dirty="0"/>
              <a:t>Watters Umbrella Corp. issued 15-year bonds 2 years ago at a coupon rate of 7 percent. The bonds make semiannual payments. If these bonds currently sell for 90 percent of par value, what is the YTM?</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4</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4196752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200"/>
              </a:spcAft>
              <a:buFont typeface="Wingdings" panose="05000000000000000000" pitchFamily="2" charset="2"/>
              <a:buChar char="§"/>
            </a:pPr>
            <a:r>
              <a:rPr lang="en-US" altLang="en-US" dirty="0"/>
              <a:t>N=13x2=26 </a:t>
            </a:r>
          </a:p>
          <a:p>
            <a:pPr algn="just">
              <a:lnSpc>
                <a:spcPct val="100000"/>
              </a:lnSpc>
              <a:spcBef>
                <a:spcPts val="0"/>
              </a:spcBef>
              <a:spcAft>
                <a:spcPts val="200"/>
              </a:spcAft>
              <a:buFont typeface="Wingdings" panose="05000000000000000000" pitchFamily="2" charset="2"/>
              <a:buChar char="§"/>
            </a:pPr>
            <a:r>
              <a:rPr lang="en-US" altLang="en-US" dirty="0"/>
              <a:t>PV=-900 </a:t>
            </a:r>
          </a:p>
          <a:p>
            <a:pPr algn="just">
              <a:lnSpc>
                <a:spcPct val="100000"/>
              </a:lnSpc>
              <a:spcBef>
                <a:spcPts val="0"/>
              </a:spcBef>
              <a:spcAft>
                <a:spcPts val="200"/>
              </a:spcAft>
              <a:buFont typeface="Wingdings" panose="05000000000000000000" pitchFamily="2" charset="2"/>
              <a:buChar char="§"/>
            </a:pPr>
            <a:r>
              <a:rPr lang="en-US" altLang="en-US" dirty="0"/>
              <a:t>PMT=(1000 x 0.07)/2=35 </a:t>
            </a:r>
          </a:p>
          <a:p>
            <a:pPr algn="just">
              <a:lnSpc>
                <a:spcPct val="100000"/>
              </a:lnSpc>
              <a:spcBef>
                <a:spcPts val="0"/>
              </a:spcBef>
              <a:spcAft>
                <a:spcPts val="200"/>
              </a:spcAft>
              <a:buFont typeface="Wingdings" panose="05000000000000000000" pitchFamily="2" charset="2"/>
              <a:buChar char="§"/>
            </a:pPr>
            <a:r>
              <a:rPr lang="en-US" altLang="en-US" dirty="0"/>
              <a:t>FV=1000 </a:t>
            </a:r>
          </a:p>
          <a:p>
            <a:pPr algn="just">
              <a:lnSpc>
                <a:spcPct val="100000"/>
              </a:lnSpc>
              <a:spcBef>
                <a:spcPts val="0"/>
              </a:spcBef>
              <a:spcAft>
                <a:spcPts val="200"/>
              </a:spcAft>
              <a:buFont typeface="Wingdings" panose="05000000000000000000" pitchFamily="2" charset="2"/>
              <a:buChar char="§"/>
            </a:pPr>
            <a:endParaRPr lang="en-US" altLang="en-US" dirty="0"/>
          </a:p>
          <a:p>
            <a:pPr algn="just">
              <a:lnSpc>
                <a:spcPct val="100000"/>
              </a:lnSpc>
              <a:spcBef>
                <a:spcPts val="0"/>
              </a:spcBef>
              <a:spcAft>
                <a:spcPts val="200"/>
              </a:spcAft>
              <a:buFont typeface="Wingdings" panose="05000000000000000000" pitchFamily="2" charset="2"/>
              <a:buChar char="§"/>
            </a:pPr>
            <a:r>
              <a:rPr lang="en-US" altLang="en-US" dirty="0"/>
              <a:t>=&gt; I/Y=4.13 =&gt; YTM=4.13x2=8.26%</a:t>
            </a: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5</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474071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(3)</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sz="2400" dirty="0"/>
              <a:t>Rhiannon Corporation has bonds on the market with 14.5 years to maturity, a YTM of 7.5 percent, and a current price of $1,061. The bonds make semiannual payments.</a:t>
            </a:r>
          </a:p>
          <a:p>
            <a:pPr eaLnBrk="1" hangingPunct="1"/>
            <a:r>
              <a:rPr lang="en-US" altLang="en-US" sz="2400" dirty="0"/>
              <a:t>What must be the coupon rate on these bonds?</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6</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429731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eaLnBrk="1" hangingPunct="1">
              <a:spcBef>
                <a:spcPct val="0"/>
              </a:spcBef>
              <a:buNone/>
            </a:pPr>
            <a:r>
              <a:rPr lang="en-US" altLang="en-US" dirty="0">
                <a:latin typeface="Cambria" panose="02040503050406030204" pitchFamily="18" charset="0"/>
                <a:ea typeface="Cambria" panose="02040503050406030204" pitchFamily="18" charset="0"/>
              </a:rPr>
              <a:t>N= 14.5 x 2 = 29</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YTM= 7.5/2=3.75 (Semi-annual)</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PV=-1061</a:t>
            </a:r>
          </a:p>
          <a:p>
            <a:pPr marL="0" indent="0" eaLnBrk="1" hangingPunct="1">
              <a:spcBef>
                <a:spcPct val="0"/>
              </a:spcBef>
              <a:buNone/>
            </a:pPr>
            <a:r>
              <a:rPr lang="en-US" altLang="en-US" dirty="0">
                <a:latin typeface="Cambria" panose="02040503050406030204" pitchFamily="18" charset="0"/>
                <a:ea typeface="Cambria" panose="02040503050406030204" pitchFamily="18" charset="0"/>
              </a:rPr>
              <a:t>FV=1000</a:t>
            </a:r>
          </a:p>
          <a:p>
            <a:pPr marL="0" indent="0" eaLnBrk="1" hangingPunct="1">
              <a:spcBef>
                <a:spcPct val="0"/>
              </a:spcBef>
              <a:buNone/>
            </a:pPr>
            <a:endParaRPr lang="en-US" altLang="en-US" dirty="0">
              <a:latin typeface="Cambria" panose="02040503050406030204" pitchFamily="18" charset="0"/>
              <a:ea typeface="Cambria" panose="02040503050406030204" pitchFamily="18" charset="0"/>
            </a:endParaRPr>
          </a:p>
          <a:p>
            <a:pPr eaLnBrk="1" hangingPunct="1">
              <a:spcBef>
                <a:spcPct val="0"/>
              </a:spcBef>
              <a:buFont typeface="Symbol" panose="05050102010706020507" pitchFamily="18" charset="2"/>
              <a:buChar char="Þ"/>
            </a:pPr>
            <a:r>
              <a:rPr lang="en-US" altLang="en-US" dirty="0">
                <a:latin typeface="Cambria" panose="02040503050406030204" pitchFamily="18" charset="0"/>
                <a:ea typeface="Cambria" panose="02040503050406030204" pitchFamily="18" charset="0"/>
              </a:rPr>
              <a:t>PMT=41 (semi-annual) or 41x2=82 (Annual)</a:t>
            </a:r>
          </a:p>
          <a:p>
            <a:pPr eaLnBrk="1" hangingPunct="1">
              <a:spcBef>
                <a:spcPct val="0"/>
              </a:spcBef>
              <a:buFont typeface="Symbol" panose="05050102010706020507" pitchFamily="18" charset="2"/>
              <a:buChar char="Þ"/>
            </a:pPr>
            <a:r>
              <a:rPr lang="en-US" dirty="0">
                <a:latin typeface="Cambria" panose="02040503050406030204" pitchFamily="18" charset="0"/>
                <a:ea typeface="Cambria" panose="02040503050406030204" pitchFamily="18" charset="0"/>
              </a:rPr>
              <a:t>Coupon Rate = 82/1000= 8.2%</a:t>
            </a:r>
          </a:p>
          <a:p>
            <a:pPr algn="just">
              <a:lnSpc>
                <a:spcPct val="100000"/>
              </a:lnSpc>
              <a:spcBef>
                <a:spcPts val="0"/>
              </a:spcBef>
              <a:spcAft>
                <a:spcPts val="200"/>
              </a:spcAft>
              <a:buFont typeface="Wingdings" panose="05000000000000000000" pitchFamily="2" charset="2"/>
              <a:buChar char="§"/>
            </a:pPr>
            <a:endParaRPr lang="en-US"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2800" dirty="0">
              <a:latin typeface="Cambria" panose="02040503050406030204" pitchFamily="18" charset="0"/>
              <a:ea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7</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1007778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Question (4)</a:t>
            </a:r>
          </a:p>
        </p:txBody>
      </p:sp>
      <p:sp>
        <p:nvSpPr>
          <p:cNvPr id="5" name="Content Placeholder 2"/>
          <p:cNvSpPr txBox="1">
            <a:spLocks/>
          </p:cNvSpPr>
          <p:nvPr/>
        </p:nvSpPr>
        <p:spPr>
          <a:xfrm>
            <a:off x="372978" y="1228725"/>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r>
              <a:rPr lang="en-US" altLang="en-US" sz="2400" dirty="0"/>
              <a:t>The Faulk Corp. has a 4 percent coupon bond outstanding. The </a:t>
            </a:r>
            <a:r>
              <a:rPr lang="en-US" altLang="en-US" sz="2400" dirty="0" err="1"/>
              <a:t>Gonas</a:t>
            </a:r>
            <a:r>
              <a:rPr lang="en-US" altLang="en-US" sz="2400" dirty="0"/>
              <a:t> Company has a 10 percent bond outstanding. Both bonds have 13 years to maturity, make semiannual payments, and have a YTM of 7 percent.</a:t>
            </a:r>
          </a:p>
          <a:p>
            <a:pPr eaLnBrk="1" hangingPunct="1"/>
            <a:r>
              <a:rPr lang="en-US" altLang="en-US" sz="2400" dirty="0"/>
              <a:t>If interest rates suddenly rise by 2 percent, what is the percentage change in the price of these bonds? </a:t>
            </a:r>
          </a:p>
          <a:p>
            <a:pPr algn="just">
              <a:lnSpc>
                <a:spcPct val="100000"/>
              </a:lnSpc>
              <a:spcBef>
                <a:spcPts val="0"/>
              </a:spcBef>
              <a:spcAft>
                <a:spcPts val="200"/>
              </a:spcAft>
              <a:buFont typeface="Wingdings" panose="05000000000000000000" pitchFamily="2" charset="2"/>
              <a:buChar char="§"/>
            </a:pPr>
            <a:endParaRPr lang="en-US" sz="2600" dirty="0">
              <a:latin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600" dirty="0">
              <a:latin typeface="Cambria" panose="02040503050406030204" pitchFamily="18" charset="0"/>
            </a:endParaRPr>
          </a:p>
          <a:p>
            <a:pPr marL="457200" lvl="1" indent="0" algn="just">
              <a:lnSpc>
                <a:spcPct val="100000"/>
              </a:lnSpc>
              <a:spcBef>
                <a:spcPts val="0"/>
              </a:spcBef>
              <a:spcAft>
                <a:spcPts val="200"/>
              </a:spcAft>
              <a:buNone/>
            </a:pPr>
            <a:endParaRPr lang="en-US" dirty="0">
              <a:latin typeface="Cambria" panose="02040503050406030204" pitchFamily="18" charset="0"/>
            </a:endParaRPr>
          </a:p>
          <a:p>
            <a:pPr marL="457200" lvl="1" indent="0" algn="just">
              <a:lnSpc>
                <a:spcPct val="100000"/>
              </a:lnSpc>
              <a:spcBef>
                <a:spcPts val="0"/>
              </a:spcBef>
              <a:spcAft>
                <a:spcPts val="200"/>
              </a:spcAft>
              <a:buNone/>
            </a:pPr>
            <a:endParaRPr lang="en-US" sz="2000" dirty="0">
              <a:latin typeface="Cambria" panose="02040503050406030204" pitchFamily="18" charset="0"/>
            </a:endParaRPr>
          </a:p>
        </p:txBody>
      </p:sp>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8</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1656820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938463"/>
          </a:xfrm>
          <a:prstGeom prst="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07593" y="115288"/>
            <a:ext cx="11044990" cy="707886"/>
          </a:xfrm>
          <a:prstGeom prst="rect">
            <a:avLst/>
          </a:prstGeom>
          <a:noFill/>
        </p:spPr>
        <p:txBody>
          <a:bodyPr wrap="square" rtlCol="0">
            <a:spAutoFit/>
          </a:bodyPr>
          <a:lstStyle/>
          <a:p>
            <a:r>
              <a:rPr lang="en-US" sz="4000" dirty="0">
                <a:solidFill>
                  <a:schemeClr val="bg1"/>
                </a:solidFill>
                <a:latin typeface="Cambria" panose="02040503050406030204" pitchFamily="18" charset="0"/>
              </a:rPr>
              <a:t>Answer</a:t>
            </a:r>
          </a:p>
        </p:txBody>
      </p:sp>
      <mc:AlternateContent xmlns:mc="http://schemas.openxmlformats.org/markup-compatibility/2006">
        <mc:Choice xmlns:a14="http://schemas.microsoft.com/office/drawing/2010/main" Requires="a14">
          <p:sp>
            <p:nvSpPr>
              <p:cNvPr id="5" name="Content Placeholder 2"/>
              <p:cNvSpPr txBox="1">
                <a:spLocks/>
              </p:cNvSpPr>
              <p:nvPr/>
            </p:nvSpPr>
            <p:spPr>
              <a:xfrm>
                <a:off x="338889" y="1053751"/>
                <a:ext cx="11514221" cy="521025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Cambria" panose="02040503050406030204" pitchFamily="18" charset="0"/>
                    <a:ea typeface="Cambria" panose="02040503050406030204" pitchFamily="18" charset="0"/>
                  </a:rPr>
                  <a:t>YTM = 7% (Initial interest rate or YTM)</a:t>
                </a:r>
              </a:p>
              <a:p>
                <a:pPr lvl="1"/>
                <a:r>
                  <a:rPr lang="en-US" sz="1800" dirty="0">
                    <a:latin typeface="Cambria" panose="02040503050406030204" pitchFamily="18" charset="0"/>
                    <a:ea typeface="Cambria" panose="02040503050406030204" pitchFamily="18" charset="0"/>
                  </a:rPr>
                  <a:t>Bond </a:t>
                </a:r>
                <a:r>
                  <a:rPr lang="en-US" sz="1800" b="1" dirty="0">
                    <a:latin typeface="Cambria" panose="02040503050406030204" pitchFamily="18" charset="0"/>
                    <a:ea typeface="Cambria" panose="02040503050406030204" pitchFamily="18" charset="0"/>
                  </a:rPr>
                  <a:t>Faulk</a:t>
                </a:r>
                <a:r>
                  <a:rPr lang="en-US" sz="1800" dirty="0">
                    <a:latin typeface="Cambria" panose="02040503050406030204" pitchFamily="18" charset="0"/>
                    <a:ea typeface="Cambria" panose="02040503050406030204" pitchFamily="18" charset="0"/>
                  </a:rPr>
                  <a:t> is worth $746.65 </a:t>
                </a:r>
              </a:p>
              <a:p>
                <a:pPr lvl="2"/>
                <a:r>
                  <a:rPr lang="en-US" sz="1800" dirty="0">
                    <a:latin typeface="Cambria" panose="02040503050406030204" pitchFamily="18" charset="0"/>
                    <a:ea typeface="Cambria" panose="02040503050406030204" pitchFamily="18" charset="0"/>
                  </a:rPr>
                  <a:t>N=13x2=26, I/YR=7/2=3.5, PV=?, PMT=1000x0.04/2=20, FV=1000  </a:t>
                </a:r>
              </a:p>
              <a:p>
                <a:pPr lvl="1"/>
                <a:r>
                  <a:rPr lang="en-US" sz="1800" dirty="0">
                    <a:latin typeface="Cambria" panose="02040503050406030204" pitchFamily="18" charset="0"/>
                    <a:ea typeface="Cambria" panose="02040503050406030204" pitchFamily="18" charset="0"/>
                  </a:rPr>
                  <a:t>Bond </a:t>
                </a:r>
                <a:r>
                  <a:rPr lang="en-US" sz="1800" b="1" dirty="0" err="1">
                    <a:latin typeface="Cambria" panose="02040503050406030204" pitchFamily="18" charset="0"/>
                    <a:ea typeface="Cambria" panose="02040503050406030204" pitchFamily="18" charset="0"/>
                  </a:rPr>
                  <a:t>Gonas</a:t>
                </a:r>
                <a:r>
                  <a:rPr lang="en-US" sz="1800" dirty="0">
                    <a:latin typeface="Cambria" panose="02040503050406030204" pitchFamily="18" charset="0"/>
                    <a:ea typeface="Cambria" panose="02040503050406030204" pitchFamily="18" charset="0"/>
                  </a:rPr>
                  <a:t> is worth $1,253.36</a:t>
                </a:r>
              </a:p>
              <a:p>
                <a:pPr lvl="2"/>
                <a:r>
                  <a:rPr lang="en-US" sz="1800" dirty="0">
                    <a:latin typeface="Cambria" panose="02040503050406030204" pitchFamily="18" charset="0"/>
                    <a:ea typeface="Cambria" panose="02040503050406030204" pitchFamily="18" charset="0"/>
                  </a:rPr>
                  <a:t>N=13x2=26, I/YR=7/2=3.5, PV=?, PMT=1000x0.10/2=50, FV=1000  </a:t>
                </a:r>
              </a:p>
              <a:p>
                <a:pPr lvl="2"/>
                <a:endParaRPr lang="en-US" sz="1800" dirty="0">
                  <a:latin typeface="Cambria" panose="02040503050406030204" pitchFamily="18" charset="0"/>
                  <a:ea typeface="Cambria" panose="02040503050406030204" pitchFamily="18" charset="0"/>
                </a:endParaRPr>
              </a:p>
              <a:p>
                <a:r>
                  <a:rPr lang="en-US" sz="1800" dirty="0">
                    <a:latin typeface="Cambria" panose="02040503050406030204" pitchFamily="18" charset="0"/>
                    <a:ea typeface="Cambria" panose="02040503050406030204" pitchFamily="18" charset="0"/>
                  </a:rPr>
                  <a:t>YTM = 9% (New interest rate or YTM)</a:t>
                </a:r>
              </a:p>
              <a:p>
                <a:pPr lvl="1"/>
                <a:r>
                  <a:rPr lang="en-US" sz="1800" dirty="0">
                    <a:latin typeface="Cambria" panose="02040503050406030204" pitchFamily="18" charset="0"/>
                    <a:ea typeface="Cambria" panose="02040503050406030204" pitchFamily="18" charset="0"/>
                  </a:rPr>
                  <a:t>Bond </a:t>
                </a:r>
                <a:r>
                  <a:rPr lang="en-US" sz="1800" b="1" dirty="0">
                    <a:latin typeface="Cambria" panose="02040503050406030204" pitchFamily="18" charset="0"/>
                    <a:ea typeface="Cambria" panose="02040503050406030204" pitchFamily="18" charset="0"/>
                  </a:rPr>
                  <a:t>Faulk</a:t>
                </a:r>
                <a:r>
                  <a:rPr lang="en-US" sz="1800" dirty="0">
                    <a:latin typeface="Cambria" panose="02040503050406030204" pitchFamily="18" charset="0"/>
                    <a:ea typeface="Cambria" panose="02040503050406030204" pitchFamily="18" charset="0"/>
                  </a:rPr>
                  <a:t> is worth $621.33</a:t>
                </a:r>
              </a:p>
              <a:p>
                <a:pPr lvl="2"/>
                <a:r>
                  <a:rPr lang="en-US" sz="1800" dirty="0">
                    <a:latin typeface="Cambria" panose="02040503050406030204" pitchFamily="18" charset="0"/>
                    <a:ea typeface="Cambria" panose="02040503050406030204" pitchFamily="18" charset="0"/>
                  </a:rPr>
                  <a:t>N=13x2=26, I/YR=9/2=4.5, PV=?, PMT=1000x0.04/2=20, FV=1000    </a:t>
                </a:r>
              </a:p>
              <a:p>
                <a:pPr lvl="1"/>
                <a:r>
                  <a:rPr lang="en-US" sz="1800" dirty="0">
                    <a:latin typeface="Cambria" panose="02040503050406030204" pitchFamily="18" charset="0"/>
                    <a:ea typeface="Cambria" panose="02040503050406030204" pitchFamily="18" charset="0"/>
                  </a:rPr>
                  <a:t>Bond </a:t>
                </a:r>
                <a:r>
                  <a:rPr lang="en-US" sz="1800" b="1" dirty="0" err="1">
                    <a:latin typeface="Cambria" panose="02040503050406030204" pitchFamily="18" charset="0"/>
                    <a:ea typeface="Cambria" panose="02040503050406030204" pitchFamily="18" charset="0"/>
                  </a:rPr>
                  <a:t>Gonas</a:t>
                </a:r>
                <a:r>
                  <a:rPr lang="en-US" sz="1800" dirty="0">
                    <a:latin typeface="Cambria" panose="02040503050406030204" pitchFamily="18" charset="0"/>
                    <a:ea typeface="Cambria" panose="02040503050406030204" pitchFamily="18" charset="0"/>
                  </a:rPr>
                  <a:t> is worth $1,075.73</a:t>
                </a:r>
              </a:p>
              <a:p>
                <a:pPr lvl="2"/>
                <a:r>
                  <a:rPr lang="en-US" sz="1800" dirty="0">
                    <a:latin typeface="Cambria" panose="02040503050406030204" pitchFamily="18" charset="0"/>
                    <a:ea typeface="Cambria" panose="02040503050406030204" pitchFamily="18" charset="0"/>
                  </a:rPr>
                  <a:t>N=13x2=26, I/YR=9/2=4.5, PV=?, PMT=1000x0.10/2=50, FV=1000  </a:t>
                </a:r>
              </a:p>
              <a:p>
                <a:pPr lvl="2"/>
                <a:endParaRPr lang="en-US" sz="1800" dirty="0">
                  <a:latin typeface="Cambria" panose="02040503050406030204" pitchFamily="18" charset="0"/>
                  <a:ea typeface="Cambria" panose="02040503050406030204" pitchFamily="18" charset="0"/>
                </a:endParaRPr>
              </a:p>
              <a:p>
                <a:r>
                  <a:rPr lang="en-US" sz="1800" dirty="0">
                    <a:latin typeface="Cambria" panose="02040503050406030204" pitchFamily="18" charset="0"/>
                    <a:ea typeface="Cambria" panose="02040503050406030204" pitchFamily="18" charset="0"/>
                  </a:rPr>
                  <a:t>% Change</a:t>
                </a:r>
              </a:p>
              <a:p>
                <a:pPr lvl="1"/>
                <a:r>
                  <a:rPr lang="en-US" sz="1800" dirty="0">
                    <a:latin typeface="Cambria" panose="02040503050406030204" pitchFamily="18" charset="0"/>
                    <a:ea typeface="Cambria" panose="02040503050406030204" pitchFamily="18" charset="0"/>
                  </a:rPr>
                  <a:t>Bond Faulk: </a:t>
                </a:r>
                <a14:m>
                  <m:oMath xmlns:m="http://schemas.openxmlformats.org/officeDocument/2006/math">
                    <m:f>
                      <m:fPr>
                        <m:ctrlPr>
                          <a:rPr lang="en-US" sz="1800" b="0" i="1" dirty="0" smtClean="0">
                            <a:latin typeface="Cambria Math" panose="02040503050406030204" pitchFamily="18" charset="0"/>
                          </a:rPr>
                        </m:ctrlPr>
                      </m:fPr>
                      <m:num>
                        <m:r>
                          <a:rPr lang="en-US" sz="1800" b="0" i="1" dirty="0" smtClean="0">
                            <a:latin typeface="Cambria Math" panose="02040503050406030204" pitchFamily="18" charset="0"/>
                          </a:rPr>
                          <m:t>621.33−746.65</m:t>
                        </m:r>
                      </m:num>
                      <m:den>
                        <m:r>
                          <a:rPr lang="en-US" sz="1800" b="0" i="1" dirty="0" smtClean="0">
                            <a:latin typeface="Cambria Math" panose="02040503050406030204" pitchFamily="18" charset="0"/>
                          </a:rPr>
                          <m:t>746.65</m:t>
                        </m:r>
                      </m:den>
                    </m:f>
                    <m:r>
                      <a:rPr lang="en-US" sz="1800" b="0" i="1" dirty="0" smtClean="0">
                        <a:latin typeface="Cambria Math" panose="02040503050406030204" pitchFamily="18" charset="0"/>
                      </a:rPr>
                      <m:t>=−16.78%</m:t>
                    </m:r>
                  </m:oMath>
                </a14:m>
                <a:endParaRPr lang="en-US" sz="1800" dirty="0">
                  <a:latin typeface="Cambria" panose="02040503050406030204" pitchFamily="18" charset="0"/>
                  <a:ea typeface="Cambria" panose="02040503050406030204" pitchFamily="18" charset="0"/>
                </a:endParaRPr>
              </a:p>
              <a:p>
                <a:pPr lvl="1"/>
                <a:r>
                  <a:rPr lang="en-US" sz="1800" dirty="0">
                    <a:latin typeface="Cambria" panose="02040503050406030204" pitchFamily="18" charset="0"/>
                    <a:ea typeface="Cambria" panose="02040503050406030204" pitchFamily="18" charset="0"/>
                  </a:rPr>
                  <a:t>Bond </a:t>
                </a:r>
                <a:r>
                  <a:rPr lang="en-US" sz="1800">
                    <a:latin typeface="Cambria" panose="02040503050406030204" pitchFamily="18" charset="0"/>
                    <a:ea typeface="Cambria" panose="02040503050406030204" pitchFamily="18" charset="0"/>
                  </a:rPr>
                  <a:t>Gonas: </a:t>
                </a:r>
                <a14:m>
                  <m:oMath xmlns:m="http://schemas.openxmlformats.org/officeDocument/2006/math">
                    <m:f>
                      <m:fPr>
                        <m:ctrlPr>
                          <a:rPr lang="en-US" sz="1800" i="1" dirty="0">
                            <a:latin typeface="Cambria Math" panose="02040503050406030204" pitchFamily="18" charset="0"/>
                          </a:rPr>
                        </m:ctrlPr>
                      </m:fPr>
                      <m:num>
                        <m:r>
                          <a:rPr lang="en-US" sz="1800" b="0" i="1" dirty="0" smtClean="0">
                            <a:latin typeface="Cambria Math" panose="02040503050406030204" pitchFamily="18" charset="0"/>
                          </a:rPr>
                          <m:t>1075.73−1253.36</m:t>
                        </m:r>
                      </m:num>
                      <m:den>
                        <m:r>
                          <a:rPr lang="en-US" sz="1800" b="0" i="1" dirty="0" smtClean="0">
                            <a:latin typeface="Cambria Math" panose="02040503050406030204" pitchFamily="18" charset="0"/>
                          </a:rPr>
                          <m:t>1253.36</m:t>
                        </m:r>
                      </m:den>
                    </m:f>
                    <m:r>
                      <a:rPr lang="en-US" sz="1800" i="1" dirty="0">
                        <a:latin typeface="Cambria Math" panose="02040503050406030204" pitchFamily="18" charset="0"/>
                      </a:rPr>
                      <m:t>=−1</m:t>
                    </m:r>
                    <m:r>
                      <a:rPr lang="en-US" sz="1800" b="0" i="1" dirty="0" smtClean="0">
                        <a:latin typeface="Cambria Math" panose="02040503050406030204" pitchFamily="18" charset="0"/>
                      </a:rPr>
                      <m:t>4.17</m:t>
                    </m:r>
                    <m:r>
                      <a:rPr lang="en-US" sz="1800" i="1" dirty="0">
                        <a:latin typeface="Cambria Math" panose="02040503050406030204" pitchFamily="18" charset="0"/>
                      </a:rPr>
                      <m:t>%</m:t>
                    </m:r>
                  </m:oMath>
                </a14:m>
                <a:endParaRPr lang="en-US" sz="1800" dirty="0">
                  <a:latin typeface="Cambria" panose="02040503050406030204" pitchFamily="18" charset="0"/>
                  <a:ea typeface="Cambria" panose="02040503050406030204" pitchFamily="18" charset="0"/>
                </a:endParaRPr>
              </a:p>
              <a:p>
                <a:pPr algn="just">
                  <a:lnSpc>
                    <a:spcPct val="100000"/>
                  </a:lnSpc>
                  <a:spcBef>
                    <a:spcPts val="0"/>
                  </a:spcBef>
                  <a:spcAft>
                    <a:spcPts val="200"/>
                  </a:spcAft>
                  <a:buFont typeface="Wingdings" panose="05000000000000000000" pitchFamily="2" charset="2"/>
                  <a:buChar char="§"/>
                </a:pPr>
                <a:endParaRPr lang="en-US" sz="1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800" dirty="0">
                  <a:latin typeface="Cambria" panose="02040503050406030204" pitchFamily="18" charset="0"/>
                  <a:ea typeface="Cambria" panose="02040503050406030204" pitchFamily="18" charset="0"/>
                </a:endParaRPr>
              </a:p>
              <a:p>
                <a:pPr marL="457200" lvl="1" indent="0" algn="just">
                  <a:lnSpc>
                    <a:spcPct val="100000"/>
                  </a:lnSpc>
                  <a:spcBef>
                    <a:spcPts val="0"/>
                  </a:spcBef>
                  <a:spcAft>
                    <a:spcPts val="200"/>
                  </a:spcAft>
                  <a:buNone/>
                </a:pPr>
                <a:endParaRPr lang="en-US" sz="1800" dirty="0">
                  <a:latin typeface="Cambria" panose="02040503050406030204" pitchFamily="18" charset="0"/>
                  <a:ea typeface="Cambria" panose="02040503050406030204" pitchFamily="18" charset="0"/>
                </a:endParaRPr>
              </a:p>
            </p:txBody>
          </p:sp>
        </mc:Choice>
        <mc:Fallback>
          <p:sp>
            <p:nvSpPr>
              <p:cNvPr id="5" name="Content Placeholder 2"/>
              <p:cNvSpPr txBox="1">
                <a:spLocks noRot="1" noChangeAspect="1" noMove="1" noResize="1" noEditPoints="1" noAdjustHandles="1" noChangeArrowheads="1" noChangeShapeType="1" noTextEdit="1"/>
              </p:cNvSpPr>
              <p:nvPr/>
            </p:nvSpPr>
            <p:spPr>
              <a:xfrm>
                <a:off x="338889" y="1053751"/>
                <a:ext cx="11514221" cy="5210259"/>
              </a:xfrm>
              <a:prstGeom prst="rect">
                <a:avLst/>
              </a:prstGeom>
              <a:blipFill>
                <a:blip r:embed="rId3"/>
                <a:stretch>
                  <a:fillRect l="-371" t="-1287"/>
                </a:stretch>
              </a:blipFill>
            </p:spPr>
            <p:txBody>
              <a:bodyPr/>
              <a:lstStyle/>
              <a:p>
                <a:r>
                  <a:rPr lang="en-US">
                    <a:noFill/>
                  </a:rPr>
                  <a:t> </a:t>
                </a:r>
              </a:p>
            </p:txBody>
          </p:sp>
        </mc:Fallback>
      </mc:AlternateContent>
      <p:sp>
        <p:nvSpPr>
          <p:cNvPr id="6" name="Rectangle 5"/>
          <p:cNvSpPr/>
          <p:nvPr/>
        </p:nvSpPr>
        <p:spPr>
          <a:xfrm>
            <a:off x="0" y="6472989"/>
            <a:ext cx="6240378" cy="385011"/>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240378" y="6472989"/>
            <a:ext cx="5951622" cy="385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a:xfrm>
            <a:off x="9448800" y="6457298"/>
            <a:ext cx="2743200" cy="365125"/>
          </a:xfrm>
        </p:spPr>
        <p:txBody>
          <a:bodyPr/>
          <a:lstStyle/>
          <a:p>
            <a:fld id="{B63D8B90-C3C9-4A0C-9CD5-339FB3140368}" type="slidenum">
              <a:rPr lang="en-US" sz="1400" smtClean="0">
                <a:solidFill>
                  <a:schemeClr val="bg1"/>
                </a:solidFill>
                <a:latin typeface="Cambria" panose="02040503050406030204" pitchFamily="18" charset="0"/>
              </a:rPr>
              <a:t>9</a:t>
            </a:fld>
            <a:endParaRPr lang="en-US" sz="1400" dirty="0">
              <a:solidFill>
                <a:schemeClr val="bg1"/>
              </a:solidFill>
              <a:latin typeface="Cambria" panose="02040503050406030204" pitchFamily="18" charset="0"/>
            </a:endParaRPr>
          </a:p>
        </p:txBody>
      </p:sp>
      <p:sp>
        <p:nvSpPr>
          <p:cNvPr id="10" name="TextBox 9"/>
          <p:cNvSpPr txBox="1"/>
          <p:nvPr/>
        </p:nvSpPr>
        <p:spPr>
          <a:xfrm>
            <a:off x="116131" y="6481757"/>
            <a:ext cx="5065294" cy="307777"/>
          </a:xfrm>
          <a:prstGeom prst="rect">
            <a:avLst/>
          </a:prstGeom>
          <a:noFill/>
        </p:spPr>
        <p:txBody>
          <a:bodyPr wrap="square" rtlCol="0">
            <a:spAutoFit/>
          </a:bodyPr>
          <a:lstStyle/>
          <a:p>
            <a:r>
              <a:rPr lang="en-US" sz="1400" dirty="0">
                <a:solidFill>
                  <a:schemeClr val="bg1"/>
                </a:solidFill>
                <a:latin typeface="Cambria" panose="02040503050406030204" pitchFamily="18" charset="0"/>
              </a:rPr>
              <a:t>Bond Valuation</a:t>
            </a:r>
          </a:p>
        </p:txBody>
      </p:sp>
    </p:spTree>
    <p:extLst>
      <p:ext uri="{BB962C8B-B14F-4D97-AF65-F5344CB8AC3E}">
        <p14:creationId xmlns:p14="http://schemas.microsoft.com/office/powerpoint/2010/main" val="8402955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22198</TotalTime>
  <Words>956</Words>
  <Application>Microsoft Office PowerPoint</Application>
  <PresentationFormat>Widescreen</PresentationFormat>
  <Paragraphs>157</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Cambria</vt:lpstr>
      <vt:lpstr>Cambria Math</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zafer.yuksel</dc:creator>
  <cp:lastModifiedBy>Yuksel, Zafer</cp:lastModifiedBy>
  <cp:revision>311</cp:revision>
  <cp:lastPrinted>2020-03-07T23:40:00Z</cp:lastPrinted>
  <dcterms:created xsi:type="dcterms:W3CDTF">2019-07-03T18:31:29Z</dcterms:created>
  <dcterms:modified xsi:type="dcterms:W3CDTF">2020-09-29T15:55:19Z</dcterms:modified>
</cp:coreProperties>
</file>