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313" r:id="rId3"/>
    <p:sldId id="261" r:id="rId4"/>
    <p:sldId id="304" r:id="rId5"/>
    <p:sldId id="305" r:id="rId6"/>
    <p:sldId id="306" r:id="rId7"/>
    <p:sldId id="307" r:id="rId8"/>
    <p:sldId id="303" r:id="rId9"/>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74" autoAdjust="0"/>
    <p:restoredTop sz="84518" autoAdjust="0"/>
  </p:normalViewPr>
  <p:slideViewPr>
    <p:cSldViewPr snapToGrid="0">
      <p:cViewPr>
        <p:scale>
          <a:sx n="75" d="100"/>
          <a:sy n="75" d="100"/>
        </p:scale>
        <p:origin x="21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69520EC1-6369-4CF9-B06D-960C7CC98AA9}" type="datetimeFigureOut">
              <a:rPr lang="en-US" smtClean="0"/>
              <a:t>10/26/2020</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4AA9DFE9-C8D9-4975-812C-10C1F6574775}" type="slidenum">
              <a:rPr lang="en-US" smtClean="0"/>
              <a:t>‹#›</a:t>
            </a:fld>
            <a:endParaRPr lang="en-US"/>
          </a:p>
        </p:txBody>
      </p:sp>
    </p:spTree>
    <p:extLst>
      <p:ext uri="{BB962C8B-B14F-4D97-AF65-F5344CB8AC3E}">
        <p14:creationId xmlns:p14="http://schemas.microsoft.com/office/powerpoint/2010/main" val="1872789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A9DFE9-C8D9-4975-812C-10C1F6574775}" type="slidenum">
              <a:rPr lang="en-US" smtClean="0"/>
              <a:t>1</a:t>
            </a:fld>
            <a:endParaRPr lang="en-US"/>
          </a:p>
        </p:txBody>
      </p:sp>
    </p:spTree>
    <p:extLst>
      <p:ext uri="{BB962C8B-B14F-4D97-AF65-F5344CB8AC3E}">
        <p14:creationId xmlns:p14="http://schemas.microsoft.com/office/powerpoint/2010/main" val="4144606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2</a:t>
            </a:fld>
            <a:endParaRPr lang="en-US"/>
          </a:p>
        </p:txBody>
      </p:sp>
    </p:spTree>
    <p:extLst>
      <p:ext uri="{BB962C8B-B14F-4D97-AF65-F5344CB8AC3E}">
        <p14:creationId xmlns:p14="http://schemas.microsoft.com/office/powerpoint/2010/main" val="3901248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3</a:t>
            </a:fld>
            <a:endParaRPr lang="en-US"/>
          </a:p>
        </p:txBody>
      </p:sp>
    </p:spTree>
    <p:extLst>
      <p:ext uri="{BB962C8B-B14F-4D97-AF65-F5344CB8AC3E}">
        <p14:creationId xmlns:p14="http://schemas.microsoft.com/office/powerpoint/2010/main" val="2987755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4</a:t>
            </a:fld>
            <a:endParaRPr lang="en-US"/>
          </a:p>
        </p:txBody>
      </p:sp>
    </p:spTree>
    <p:extLst>
      <p:ext uri="{BB962C8B-B14F-4D97-AF65-F5344CB8AC3E}">
        <p14:creationId xmlns:p14="http://schemas.microsoft.com/office/powerpoint/2010/main" val="328236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5</a:t>
            </a:fld>
            <a:endParaRPr lang="en-US"/>
          </a:p>
        </p:txBody>
      </p:sp>
    </p:spTree>
    <p:extLst>
      <p:ext uri="{BB962C8B-B14F-4D97-AF65-F5344CB8AC3E}">
        <p14:creationId xmlns:p14="http://schemas.microsoft.com/office/powerpoint/2010/main" val="1823734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6</a:t>
            </a:fld>
            <a:endParaRPr lang="en-US"/>
          </a:p>
        </p:txBody>
      </p:sp>
    </p:spTree>
    <p:extLst>
      <p:ext uri="{BB962C8B-B14F-4D97-AF65-F5344CB8AC3E}">
        <p14:creationId xmlns:p14="http://schemas.microsoft.com/office/powerpoint/2010/main" val="2697115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7</a:t>
            </a:fld>
            <a:endParaRPr lang="en-US"/>
          </a:p>
        </p:txBody>
      </p:sp>
    </p:spTree>
    <p:extLst>
      <p:ext uri="{BB962C8B-B14F-4D97-AF65-F5344CB8AC3E}">
        <p14:creationId xmlns:p14="http://schemas.microsoft.com/office/powerpoint/2010/main" val="117842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8</a:t>
            </a:fld>
            <a:endParaRPr lang="en-US"/>
          </a:p>
        </p:txBody>
      </p:sp>
    </p:spTree>
    <p:extLst>
      <p:ext uri="{BB962C8B-B14F-4D97-AF65-F5344CB8AC3E}">
        <p14:creationId xmlns:p14="http://schemas.microsoft.com/office/powerpoint/2010/main" val="1498531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3814898-D3BD-45A8-8ADB-6EB685AF1DCF}" type="datetime1">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1584042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B51CC-3530-4AEF-86B9-342EFB92AC3C}" type="datetime1">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4289055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AFDCC7-F604-4728-B224-1719C4942DBB}" type="datetime1">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67089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3066E6-23D0-410E-8B6C-70ADF2124F06}" type="datetime1">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197726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13E5BE-543E-47CB-8D2E-A226805C8D50}" type="datetime1">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327215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7205B0-2FB8-41BC-BE47-1D3391ADC16B}" type="datetime1">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4229750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3E84D3-BB89-49B1-852E-16991FB69A5E}" type="datetime1">
              <a:rPr lang="en-US" smtClean="0"/>
              <a:t>10/26/2020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3722100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C5EE01-2ED3-4D8F-8C0E-32A85D500FD0}" type="datetime1">
              <a:rPr lang="en-US" smtClean="0"/>
              <a:t>10/26/2020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3449224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C7224-33CB-4EA1-A76A-FC882A133FCF}" type="datetime1">
              <a:rPr lang="en-US" smtClean="0"/>
              <a:t>10/26/2020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4008796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5FCBDF-8E1B-4EAC-95CA-C784677FDB2C}" type="datetime1">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97100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FA0964-1CAE-4CFC-A7D2-239770EACD24}" type="datetime1">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156153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851B86-2CD9-4017-9601-14EC23B47AC8}" type="datetime1">
              <a:rPr lang="en-US" smtClean="0"/>
              <a:t>10/26/2020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3D8B90-C3C9-4A0C-9CD5-339FB3140368}" type="slidenum">
              <a:rPr lang="en-US" smtClean="0"/>
              <a:t>‹#›</a:t>
            </a:fld>
            <a:endParaRPr lang="en-US"/>
          </a:p>
        </p:txBody>
      </p:sp>
    </p:spTree>
    <p:extLst>
      <p:ext uri="{BB962C8B-B14F-4D97-AF65-F5344CB8AC3E}">
        <p14:creationId xmlns:p14="http://schemas.microsoft.com/office/powerpoint/2010/main" val="645785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82460" y="1684751"/>
            <a:ext cx="11066745" cy="1471808"/>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5" name="TextBox 4"/>
          <p:cNvSpPr txBox="1"/>
          <p:nvPr/>
        </p:nvSpPr>
        <p:spPr>
          <a:xfrm>
            <a:off x="2104569" y="1820490"/>
            <a:ext cx="7690918" cy="1200329"/>
          </a:xfrm>
          <a:prstGeom prst="rect">
            <a:avLst/>
          </a:prstGeom>
          <a:noFill/>
        </p:spPr>
        <p:txBody>
          <a:bodyPr wrap="square" rtlCol="0">
            <a:spAutoFit/>
          </a:bodyPr>
          <a:lstStyle/>
          <a:p>
            <a:pPr algn="ctr"/>
            <a:r>
              <a:rPr lang="en-US" sz="3600" dirty="0">
                <a:solidFill>
                  <a:schemeClr val="bg1"/>
                </a:solidFill>
                <a:latin typeface="Cambria" panose="02040503050406030204" pitchFamily="18" charset="0"/>
              </a:rPr>
              <a:t> Risk and Return – Part 1</a:t>
            </a:r>
          </a:p>
          <a:p>
            <a:pPr algn="ctr"/>
            <a:r>
              <a:rPr lang="en-US" sz="3600" dirty="0">
                <a:solidFill>
                  <a:schemeClr val="bg1"/>
                </a:solidFill>
                <a:latin typeface="Cambria" panose="02040503050406030204" pitchFamily="18" charset="0"/>
              </a:rPr>
              <a:t>Questions</a:t>
            </a:r>
          </a:p>
        </p:txBody>
      </p:sp>
    </p:spTree>
    <p:extLst>
      <p:ext uri="{BB962C8B-B14F-4D97-AF65-F5344CB8AC3E}">
        <p14:creationId xmlns:p14="http://schemas.microsoft.com/office/powerpoint/2010/main" val="664700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Question 1</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800" dirty="0"/>
              <a:t>Consider the following information:</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r>
              <a:rPr lang="en-US" sz="2800" dirty="0"/>
              <a:t>What is the variance of a portfolio invested 22 percent each in A and B and 56 percent in C?</a:t>
            </a:r>
          </a:p>
          <a:p>
            <a:pPr algn="just">
              <a:lnSpc>
                <a:spcPct val="100000"/>
              </a:lnSpc>
              <a:spcBef>
                <a:spcPts val="0"/>
              </a:spcBef>
              <a:spcAft>
                <a:spcPts val="200"/>
              </a:spcAft>
              <a:buFont typeface="Wingdings" panose="05000000000000000000" pitchFamily="2" charset="2"/>
              <a:buChar char="§"/>
            </a:pPr>
            <a:endParaRPr lang="en-US" sz="2600" dirty="0">
              <a:latin typeface="Cambria" panose="02040503050406030204" pitchFamily="18" charset="0"/>
            </a:endParaRPr>
          </a:p>
          <a:p>
            <a:pPr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a:latin typeface="Cambria" panose="02040503050406030204" pitchFamily="18" charset="0"/>
            </a:endParaRPr>
          </a:p>
          <a:p>
            <a:pPr marL="457200" lvl="1" indent="0" algn="just">
              <a:lnSpc>
                <a:spcPct val="100000"/>
              </a:lnSpc>
              <a:spcBef>
                <a:spcPts val="0"/>
              </a:spcBef>
              <a:spcAft>
                <a:spcPts val="200"/>
              </a:spcAft>
              <a:buNone/>
            </a:pPr>
            <a:endParaRPr lang="en-US" sz="2000" dirty="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2</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Risk and Return – Part 1</a:t>
            </a:r>
          </a:p>
        </p:txBody>
      </p:sp>
      <p:graphicFrame>
        <p:nvGraphicFramePr>
          <p:cNvPr id="4" name="Table 3">
            <a:extLst>
              <a:ext uri="{FF2B5EF4-FFF2-40B4-BE49-F238E27FC236}">
                <a16:creationId xmlns:a16="http://schemas.microsoft.com/office/drawing/2014/main" id="{11A98A6E-15D1-4E9F-93E9-F80AAA4A4A8F}"/>
              </a:ext>
            </a:extLst>
          </p:cNvPr>
          <p:cNvGraphicFramePr>
            <a:graphicFrameLocks noGrp="1"/>
          </p:cNvGraphicFramePr>
          <p:nvPr>
            <p:extLst>
              <p:ext uri="{D42A27DB-BD31-4B8C-83A1-F6EECF244321}">
                <p14:modId xmlns:p14="http://schemas.microsoft.com/office/powerpoint/2010/main" val="76384548"/>
              </p:ext>
            </p:extLst>
          </p:nvPr>
        </p:nvGraphicFramePr>
        <p:xfrm>
          <a:off x="2486353" y="2094457"/>
          <a:ext cx="7287469" cy="1832680"/>
        </p:xfrm>
        <a:graphic>
          <a:graphicData uri="http://schemas.openxmlformats.org/drawingml/2006/table">
            <a:tbl>
              <a:tblPr firstRow="1" firstCol="1" bandRow="1">
                <a:tableStyleId>{5C22544A-7EE6-4342-B048-85BDC9FD1C3A}</a:tableStyleId>
              </a:tblPr>
              <a:tblGrid>
                <a:gridCol w="1342085">
                  <a:extLst>
                    <a:ext uri="{9D8B030D-6E8A-4147-A177-3AD203B41FA5}">
                      <a16:colId xmlns:a16="http://schemas.microsoft.com/office/drawing/2014/main" val="20000"/>
                    </a:ext>
                  </a:extLst>
                </a:gridCol>
                <a:gridCol w="1590509">
                  <a:extLst>
                    <a:ext uri="{9D8B030D-6E8A-4147-A177-3AD203B41FA5}">
                      <a16:colId xmlns:a16="http://schemas.microsoft.com/office/drawing/2014/main" val="20001"/>
                    </a:ext>
                  </a:extLst>
                </a:gridCol>
                <a:gridCol w="1544628">
                  <a:extLst>
                    <a:ext uri="{9D8B030D-6E8A-4147-A177-3AD203B41FA5}">
                      <a16:colId xmlns:a16="http://schemas.microsoft.com/office/drawing/2014/main" val="20002"/>
                    </a:ext>
                  </a:extLst>
                </a:gridCol>
                <a:gridCol w="1509838">
                  <a:extLst>
                    <a:ext uri="{9D8B030D-6E8A-4147-A177-3AD203B41FA5}">
                      <a16:colId xmlns:a16="http://schemas.microsoft.com/office/drawing/2014/main" val="20003"/>
                    </a:ext>
                  </a:extLst>
                </a:gridCol>
                <a:gridCol w="1300409">
                  <a:extLst>
                    <a:ext uri="{9D8B030D-6E8A-4147-A177-3AD203B41FA5}">
                      <a16:colId xmlns:a16="http://schemas.microsoft.com/office/drawing/2014/main" val="20004"/>
                    </a:ext>
                  </a:extLst>
                </a:gridCol>
              </a:tblGrid>
              <a:tr h="413420">
                <a:tc rowSpan="2">
                  <a:txBody>
                    <a:bodyPr/>
                    <a:lstStyle/>
                    <a:p>
                      <a:pPr marL="0" marR="0" indent="0" algn="l" defTabSz="914400" rtl="0" eaLnBrk="1" fontAlgn="auto" latinLnBrk="0" hangingPunct="1">
                        <a:lnSpc>
                          <a:spcPct val="100000"/>
                        </a:lnSpc>
                        <a:spcBef>
                          <a:spcPts val="0"/>
                        </a:spcBef>
                        <a:spcAft>
                          <a:spcPts val="0"/>
                        </a:spcAft>
                        <a:buClrTx/>
                        <a:buSzTx/>
                        <a:buFontTx/>
                        <a:buNone/>
                        <a:tabLst>
                          <a:tab pos="283210" algn="l"/>
                          <a:tab pos="575945" algn="l"/>
                        </a:tabLst>
                        <a:defRPr/>
                      </a:pPr>
                      <a:r>
                        <a:rPr lang="en-US" sz="2200" dirty="0">
                          <a:solidFill>
                            <a:schemeClr val="tx1"/>
                          </a:solidFill>
                          <a:effectLst/>
                          <a:latin typeface="Baskerville Old Face" panose="02020602080505020303" pitchFamily="18" charset="0"/>
                        </a:rPr>
                        <a:t> State of Economy</a:t>
                      </a:r>
                      <a:endParaRPr lang="en-US" sz="2200" dirty="0">
                        <a:solidFill>
                          <a:schemeClr val="tx1"/>
                        </a:solidFill>
                        <a:effectLst/>
                        <a:latin typeface="Baskerville Old Face" panose="02020602080505020303" pitchFamily="18" charset="0"/>
                        <a:ea typeface="SimSun"/>
                      </a:endParaRPr>
                    </a:p>
                  </a:txBody>
                  <a:tcPr marL="68580" marR="68580" marT="0" marB="0">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A208"/>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tab pos="283210" algn="l"/>
                          <a:tab pos="575945" algn="l"/>
                        </a:tabLst>
                        <a:defRPr/>
                      </a:pPr>
                      <a:r>
                        <a:rPr lang="en-US" sz="2200" dirty="0">
                          <a:solidFill>
                            <a:schemeClr val="tx1"/>
                          </a:solidFill>
                          <a:effectLst/>
                          <a:latin typeface="Baskerville Old Face" panose="02020602080505020303" pitchFamily="18" charset="0"/>
                        </a:rPr>
                        <a:t> Probability of State of Economy</a:t>
                      </a:r>
                      <a:endParaRPr lang="en-US" sz="2200" dirty="0">
                        <a:solidFill>
                          <a:schemeClr val="tx1"/>
                        </a:solidFill>
                        <a:effectLst/>
                        <a:latin typeface="Baskerville Old Face" panose="02020602080505020303" pitchFamily="18" charset="0"/>
                        <a:ea typeface="SimSun"/>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A208"/>
                    </a:solidFill>
                  </a:tcPr>
                </a:tc>
                <a:tc gridSpan="3">
                  <a:txBody>
                    <a:bodyPr/>
                    <a:lstStyle/>
                    <a:p>
                      <a:pPr marL="0" marR="0" algn="ctr">
                        <a:spcBef>
                          <a:spcPts val="0"/>
                        </a:spcBef>
                        <a:spcAft>
                          <a:spcPts val="0"/>
                        </a:spcAft>
                        <a:tabLst>
                          <a:tab pos="283210" algn="l"/>
                          <a:tab pos="575945" algn="l"/>
                        </a:tabLst>
                      </a:pPr>
                      <a:r>
                        <a:rPr lang="en-US" sz="2200" dirty="0">
                          <a:solidFill>
                            <a:schemeClr val="tx1"/>
                          </a:solidFill>
                          <a:effectLst/>
                          <a:latin typeface="Baskerville Old Face" panose="02020602080505020303" pitchFamily="18" charset="0"/>
                        </a:rPr>
                        <a:t>Stock</a:t>
                      </a:r>
                      <a:r>
                        <a:rPr lang="en-US" sz="2200" baseline="0" dirty="0">
                          <a:solidFill>
                            <a:schemeClr val="tx1"/>
                          </a:solidFill>
                          <a:effectLst/>
                          <a:latin typeface="Baskerville Old Face" panose="02020602080505020303" pitchFamily="18" charset="0"/>
                        </a:rPr>
                        <a:t> </a:t>
                      </a:r>
                      <a:r>
                        <a:rPr lang="en-US" sz="2200" dirty="0">
                          <a:solidFill>
                            <a:schemeClr val="tx1"/>
                          </a:solidFill>
                          <a:effectLst/>
                          <a:latin typeface="Baskerville Old Face" panose="02020602080505020303" pitchFamily="18" charset="0"/>
                        </a:rPr>
                        <a:t>Returns if State Occurs</a:t>
                      </a:r>
                      <a:endParaRPr lang="en-US" sz="2200" dirty="0">
                        <a:solidFill>
                          <a:schemeClr val="tx1"/>
                        </a:solidFill>
                        <a:effectLst/>
                        <a:latin typeface="Baskerville Old Face" panose="02020602080505020303" pitchFamily="18" charset="0"/>
                        <a:ea typeface="SimSun"/>
                      </a:endParaRPr>
                    </a:p>
                  </a:txBody>
                  <a:tcPr marL="68580" marR="68580" marT="0" marB="0">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A208"/>
                    </a:solidFill>
                  </a:tcPr>
                </a:tc>
                <a:tc hMerge="1">
                  <a:txBody>
                    <a:bodyPr/>
                    <a:lstStyle/>
                    <a:p>
                      <a:endParaRPr lang="en-US"/>
                    </a:p>
                  </a:txBody>
                  <a:tcPr/>
                </a:tc>
                <a:tc hMerge="1">
                  <a:txBody>
                    <a:bodyPr/>
                    <a:lstStyle/>
                    <a:p>
                      <a:pPr marL="0" marR="0" algn="ctr">
                        <a:spcBef>
                          <a:spcPts val="0"/>
                        </a:spcBef>
                        <a:spcAft>
                          <a:spcPts val="0"/>
                        </a:spcAft>
                        <a:tabLst>
                          <a:tab pos="283210" algn="l"/>
                          <a:tab pos="575945" algn="l"/>
                        </a:tabLst>
                      </a:pPr>
                      <a:endParaRPr lang="en-US" sz="2400" dirty="0">
                        <a:solidFill>
                          <a:schemeClr val="tx1"/>
                        </a:solidFill>
                        <a:effectLst/>
                        <a:latin typeface="Baskerville Old Face" panose="02020602080505020303" pitchFamily="18" charset="0"/>
                        <a:ea typeface="SimSun"/>
                      </a:endParaRPr>
                    </a:p>
                  </a:txBody>
                  <a:tcPr marL="68580" marR="68580" marT="0" marB="0">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A208"/>
                    </a:solidFill>
                  </a:tcPr>
                </a:tc>
                <a:extLst>
                  <a:ext uri="{0D108BD9-81ED-4DB2-BD59-A6C34878D82A}">
                    <a16:rowId xmlns:a16="http://schemas.microsoft.com/office/drawing/2014/main" val="10000"/>
                  </a:ext>
                </a:extLst>
              </a:tr>
              <a:tr h="556012">
                <a:tc vMerge="1">
                  <a:txBody>
                    <a:bodyPr/>
                    <a:lstStyle/>
                    <a:p>
                      <a:pPr marL="0" marR="0" algn="l">
                        <a:spcBef>
                          <a:spcPts val="0"/>
                        </a:spcBef>
                        <a:spcAft>
                          <a:spcPts val="0"/>
                        </a:spcAft>
                        <a:tabLst>
                          <a:tab pos="283210" algn="l"/>
                          <a:tab pos="575945" algn="l"/>
                        </a:tabLst>
                      </a:pPr>
                      <a:endParaRPr lang="en-US" sz="2400" dirty="0">
                        <a:solidFill>
                          <a:schemeClr val="tx1"/>
                        </a:solidFill>
                        <a:effectLst/>
                        <a:latin typeface="Times New Roman"/>
                        <a:ea typeface="SimSun"/>
                      </a:endParaRPr>
                    </a:p>
                  </a:txBody>
                  <a:tcPr marL="68580" marR="68580" marT="0" marB="0"/>
                </a:tc>
                <a:tc vMerge="1">
                  <a:txBody>
                    <a:bodyPr/>
                    <a:lstStyle/>
                    <a:p>
                      <a:pPr marL="0" marR="0" algn="ctr">
                        <a:spcBef>
                          <a:spcPts val="0"/>
                        </a:spcBef>
                        <a:spcAft>
                          <a:spcPts val="0"/>
                        </a:spcAft>
                        <a:tabLst>
                          <a:tab pos="283210" algn="l"/>
                          <a:tab pos="575945" algn="l"/>
                        </a:tabLst>
                      </a:pPr>
                      <a:endParaRPr lang="en-US" sz="2400" dirty="0">
                        <a:solidFill>
                          <a:schemeClr val="tx1"/>
                        </a:solidFill>
                        <a:effectLst/>
                        <a:latin typeface="Times New Roman"/>
                        <a:ea typeface="SimSun"/>
                      </a:endParaRPr>
                    </a:p>
                  </a:txBody>
                  <a:tcPr marL="68580" marR="68580" marT="0" marB="0"/>
                </a:tc>
                <a:tc>
                  <a:txBody>
                    <a:bodyPr/>
                    <a:lstStyle/>
                    <a:p>
                      <a:pPr marL="0" marR="0" algn="ctr">
                        <a:spcBef>
                          <a:spcPts val="0"/>
                        </a:spcBef>
                        <a:spcAft>
                          <a:spcPts val="0"/>
                        </a:spcAft>
                        <a:tabLst>
                          <a:tab pos="283210" algn="l"/>
                          <a:tab pos="575945" algn="l"/>
                        </a:tabLst>
                      </a:pPr>
                      <a:r>
                        <a:rPr lang="en-US" sz="2200" dirty="0">
                          <a:solidFill>
                            <a:schemeClr val="tx1"/>
                          </a:solidFill>
                          <a:effectLst/>
                          <a:latin typeface="Baskerville Old Face" panose="02020602080505020303" pitchFamily="18" charset="0"/>
                        </a:rPr>
                        <a:t>Stock A</a:t>
                      </a:r>
                      <a:endParaRPr lang="en-US" sz="2200" dirty="0">
                        <a:solidFill>
                          <a:schemeClr val="tx1"/>
                        </a:solidFill>
                        <a:effectLst/>
                        <a:latin typeface="Baskerville Old Face" panose="02020602080505020303" pitchFamily="18" charset="0"/>
                        <a:ea typeface="SimSun"/>
                      </a:endParaRPr>
                    </a:p>
                  </a:txBody>
                  <a:tcPr marL="68580" marR="68580" marT="0" marB="0">
                    <a:lnL w="381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A208"/>
                    </a:solidFill>
                  </a:tcPr>
                </a:tc>
                <a:tc>
                  <a:txBody>
                    <a:bodyPr/>
                    <a:lstStyle/>
                    <a:p>
                      <a:pPr marL="0" marR="0" algn="ctr">
                        <a:spcBef>
                          <a:spcPts val="0"/>
                        </a:spcBef>
                        <a:spcAft>
                          <a:spcPts val="0"/>
                        </a:spcAft>
                        <a:tabLst>
                          <a:tab pos="283210" algn="l"/>
                          <a:tab pos="575945" algn="l"/>
                        </a:tabLst>
                      </a:pPr>
                      <a:r>
                        <a:rPr lang="en-US" sz="2200" dirty="0">
                          <a:solidFill>
                            <a:schemeClr val="tx1"/>
                          </a:solidFill>
                          <a:effectLst/>
                          <a:latin typeface="Baskerville Old Face" panose="02020602080505020303" pitchFamily="18" charset="0"/>
                        </a:rPr>
                        <a:t>Stock B</a:t>
                      </a:r>
                      <a:endParaRPr lang="en-US" sz="2200" dirty="0">
                        <a:solidFill>
                          <a:schemeClr val="tx1"/>
                        </a:solidFill>
                        <a:effectLst/>
                        <a:latin typeface="Baskerville Old Face" panose="02020602080505020303" pitchFamily="18" charset="0"/>
                        <a:ea typeface="SimSun"/>
                      </a:endParaRPr>
                    </a:p>
                  </a:txBody>
                  <a:tcPr marL="68580" marR="68580" marT="0" marB="0">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A208"/>
                    </a:solidFill>
                  </a:tcPr>
                </a:tc>
                <a:tc>
                  <a:txBody>
                    <a:bodyPr/>
                    <a:lstStyle/>
                    <a:p>
                      <a:pPr marL="0" marR="0" algn="ctr">
                        <a:spcBef>
                          <a:spcPts val="0"/>
                        </a:spcBef>
                        <a:spcAft>
                          <a:spcPts val="0"/>
                        </a:spcAft>
                        <a:tabLst>
                          <a:tab pos="283210" algn="l"/>
                          <a:tab pos="575945" algn="l"/>
                        </a:tabLst>
                      </a:pPr>
                      <a:r>
                        <a:rPr lang="en-US" sz="2200" dirty="0">
                          <a:solidFill>
                            <a:schemeClr val="tx1"/>
                          </a:solidFill>
                          <a:effectLst/>
                          <a:latin typeface="Baskerville Old Face" panose="02020602080505020303" pitchFamily="18" charset="0"/>
                          <a:ea typeface="SimSun"/>
                        </a:rPr>
                        <a:t>Stock C</a:t>
                      </a:r>
                    </a:p>
                  </a:txBody>
                  <a:tcPr marL="68580" marR="68580" marT="0" marB="0">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A208"/>
                    </a:solidFill>
                  </a:tcPr>
                </a:tc>
                <a:extLst>
                  <a:ext uri="{0D108BD9-81ED-4DB2-BD59-A6C34878D82A}">
                    <a16:rowId xmlns:a16="http://schemas.microsoft.com/office/drawing/2014/main" val="10001"/>
                  </a:ext>
                </a:extLst>
              </a:tr>
              <a:tr h="413420">
                <a:tc>
                  <a:txBody>
                    <a:bodyPr/>
                    <a:lstStyle/>
                    <a:p>
                      <a:pPr marL="0" marR="0" algn="l">
                        <a:spcBef>
                          <a:spcPts val="0"/>
                        </a:spcBef>
                        <a:spcAft>
                          <a:spcPts val="0"/>
                        </a:spcAft>
                        <a:tabLst>
                          <a:tab pos="283210" algn="l"/>
                          <a:tab pos="575945" algn="l"/>
                        </a:tabLst>
                      </a:pPr>
                      <a:r>
                        <a:rPr lang="en-US" sz="2200">
                          <a:solidFill>
                            <a:schemeClr val="tx1"/>
                          </a:solidFill>
                          <a:effectLst/>
                          <a:latin typeface="Baskerville Old Face" panose="02020602080505020303" pitchFamily="18" charset="0"/>
                        </a:rPr>
                        <a:t>Boom</a:t>
                      </a:r>
                      <a:endParaRPr lang="en-US" sz="2200">
                        <a:solidFill>
                          <a:schemeClr val="tx1"/>
                        </a:solidFill>
                        <a:effectLst/>
                        <a:latin typeface="Baskerville Old Face" panose="02020602080505020303" pitchFamily="18" charset="0"/>
                        <a:ea typeface="SimSun"/>
                      </a:endParaRPr>
                    </a:p>
                  </a:txBody>
                  <a:tcPr marL="68580" marR="68580" marT="0" marB="0">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spcBef>
                          <a:spcPts val="0"/>
                        </a:spcBef>
                        <a:spcAft>
                          <a:spcPts val="0"/>
                        </a:spcAft>
                        <a:tabLst>
                          <a:tab pos="283210" algn="l"/>
                          <a:tab pos="575945" algn="l"/>
                        </a:tabLst>
                      </a:pPr>
                      <a:r>
                        <a:rPr lang="en-US" sz="2200" dirty="0">
                          <a:solidFill>
                            <a:schemeClr val="tx1"/>
                          </a:solidFill>
                          <a:effectLst/>
                          <a:latin typeface="Baskerville Old Face" panose="02020602080505020303" pitchFamily="18" charset="0"/>
                          <a:ea typeface="+mn-ea"/>
                        </a:rPr>
                        <a:t>0.67</a:t>
                      </a:r>
                      <a:endParaRPr lang="en-US" sz="2200" dirty="0">
                        <a:solidFill>
                          <a:schemeClr val="tx1"/>
                        </a:solidFill>
                        <a:effectLst/>
                        <a:latin typeface="Baskerville Old Face" panose="02020602080505020303" pitchFamily="18" charset="0"/>
                        <a:ea typeface="SimSun"/>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spcBef>
                          <a:spcPts val="0"/>
                        </a:spcBef>
                        <a:spcAft>
                          <a:spcPts val="0"/>
                        </a:spcAft>
                        <a:tabLst>
                          <a:tab pos="283210" algn="l"/>
                          <a:tab pos="575945" algn="l"/>
                        </a:tabLst>
                      </a:pPr>
                      <a:r>
                        <a:rPr lang="en-US" sz="2200" dirty="0">
                          <a:solidFill>
                            <a:schemeClr val="tx1"/>
                          </a:solidFill>
                          <a:effectLst/>
                          <a:latin typeface="Baskerville Old Face" panose="02020602080505020303" pitchFamily="18" charset="0"/>
                          <a:ea typeface="SimSun"/>
                        </a:rPr>
                        <a:t>10%</a:t>
                      </a: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spcBef>
                          <a:spcPts val="0"/>
                        </a:spcBef>
                        <a:spcAft>
                          <a:spcPts val="0"/>
                        </a:spcAft>
                        <a:tabLst>
                          <a:tab pos="283210" algn="l"/>
                          <a:tab pos="575945" algn="l"/>
                        </a:tabLst>
                      </a:pPr>
                      <a:r>
                        <a:rPr lang="en-US" sz="2200" dirty="0">
                          <a:solidFill>
                            <a:schemeClr val="tx1"/>
                          </a:solidFill>
                          <a:effectLst/>
                          <a:latin typeface="Baskerville Old Face" panose="02020602080505020303" pitchFamily="18" charset="0"/>
                          <a:ea typeface="SimSun"/>
                        </a:rPr>
                        <a:t>4%</a:t>
                      </a:r>
                    </a:p>
                  </a:txBody>
                  <a:tcPr marL="68580" marR="68580" marT="0" marB="0">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spcBef>
                          <a:spcPts val="0"/>
                        </a:spcBef>
                        <a:spcAft>
                          <a:spcPts val="0"/>
                        </a:spcAft>
                        <a:tabLst>
                          <a:tab pos="283210" algn="l"/>
                          <a:tab pos="575945" algn="l"/>
                        </a:tabLst>
                      </a:pPr>
                      <a:r>
                        <a:rPr lang="en-US" sz="2200" dirty="0">
                          <a:solidFill>
                            <a:schemeClr val="tx1"/>
                          </a:solidFill>
                          <a:effectLst/>
                          <a:latin typeface="Baskerville Old Face" panose="02020602080505020303" pitchFamily="18" charset="0"/>
                          <a:ea typeface="SimSun"/>
                        </a:rPr>
                        <a:t>35%</a:t>
                      </a:r>
                    </a:p>
                  </a:txBody>
                  <a:tcPr marL="68580" marR="68580" marT="0" marB="0">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13420">
                <a:tc>
                  <a:txBody>
                    <a:bodyPr/>
                    <a:lstStyle/>
                    <a:p>
                      <a:pPr marL="0" marR="0" algn="l">
                        <a:spcBef>
                          <a:spcPts val="0"/>
                        </a:spcBef>
                        <a:spcAft>
                          <a:spcPts val="0"/>
                        </a:spcAft>
                        <a:tabLst>
                          <a:tab pos="283210" algn="l"/>
                          <a:tab pos="575945" algn="l"/>
                        </a:tabLst>
                      </a:pPr>
                      <a:r>
                        <a:rPr lang="en-US" sz="2200" dirty="0">
                          <a:solidFill>
                            <a:schemeClr val="tx1"/>
                          </a:solidFill>
                          <a:effectLst/>
                          <a:latin typeface="Baskerville Old Face" panose="02020602080505020303" pitchFamily="18" charset="0"/>
                          <a:ea typeface="+mn-ea"/>
                        </a:rPr>
                        <a:t>Bust</a:t>
                      </a:r>
                      <a:endParaRPr lang="en-US" sz="2200" dirty="0">
                        <a:solidFill>
                          <a:schemeClr val="tx1"/>
                        </a:solidFill>
                        <a:effectLst/>
                        <a:latin typeface="Baskerville Old Face" panose="02020602080505020303" pitchFamily="18" charset="0"/>
                        <a:ea typeface="SimSun"/>
                      </a:endParaRPr>
                    </a:p>
                  </a:txBody>
                  <a:tcPr marL="68580" marR="68580" marT="0" marB="0">
                    <a:lnL w="12700" cap="flat" cmpd="sng" algn="ctr">
                      <a:no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tabLst>
                          <a:tab pos="283210" algn="l"/>
                          <a:tab pos="575945" algn="l"/>
                        </a:tabLst>
                      </a:pPr>
                      <a:r>
                        <a:rPr lang="en-US" sz="2200" dirty="0">
                          <a:solidFill>
                            <a:schemeClr val="tx1"/>
                          </a:solidFill>
                          <a:effectLst/>
                          <a:latin typeface="Baskerville Old Face" panose="02020602080505020303" pitchFamily="18" charset="0"/>
                          <a:ea typeface="+mn-ea"/>
                        </a:rPr>
                        <a:t>0.33</a:t>
                      </a:r>
                      <a:endParaRPr lang="en-US" sz="2200" dirty="0">
                        <a:solidFill>
                          <a:schemeClr val="tx1"/>
                        </a:solidFill>
                        <a:effectLst/>
                        <a:latin typeface="Baskerville Old Face" panose="02020602080505020303" pitchFamily="18" charset="0"/>
                        <a:ea typeface="SimSun"/>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tabLst>
                          <a:tab pos="283210" algn="l"/>
                          <a:tab pos="575945" algn="l"/>
                        </a:tabLst>
                      </a:pPr>
                      <a:r>
                        <a:rPr lang="en-US" sz="2200" dirty="0">
                          <a:solidFill>
                            <a:schemeClr val="tx1"/>
                          </a:solidFill>
                          <a:effectLst/>
                          <a:latin typeface="Baskerville Old Face" panose="02020602080505020303" pitchFamily="18" charset="0"/>
                        </a:rPr>
                        <a:t>24%  </a:t>
                      </a:r>
                      <a:endParaRPr lang="en-US" sz="2200" dirty="0">
                        <a:solidFill>
                          <a:schemeClr val="tx1"/>
                        </a:solidFill>
                        <a:effectLst/>
                        <a:latin typeface="Baskerville Old Face" panose="02020602080505020303" pitchFamily="18" charset="0"/>
                        <a:ea typeface="SimSun"/>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tabLst>
                          <a:tab pos="283210" algn="l"/>
                          <a:tab pos="575945" algn="l"/>
                        </a:tabLst>
                      </a:pPr>
                      <a:r>
                        <a:rPr lang="en-US" sz="2200" dirty="0">
                          <a:solidFill>
                            <a:schemeClr val="tx1"/>
                          </a:solidFill>
                          <a:effectLst/>
                          <a:latin typeface="Baskerville Old Face" panose="02020602080505020303" pitchFamily="18" charset="0"/>
                          <a:ea typeface="+mn-ea"/>
                        </a:rPr>
                        <a:t>30%</a:t>
                      </a:r>
                      <a:endParaRPr lang="en-US" sz="2200" dirty="0">
                        <a:solidFill>
                          <a:schemeClr val="tx1"/>
                        </a:solidFill>
                        <a:effectLst/>
                        <a:latin typeface="Baskerville Old Face" panose="02020602080505020303" pitchFamily="18" charset="0"/>
                        <a:ea typeface="SimSun"/>
                      </a:endParaRPr>
                    </a:p>
                  </a:txBody>
                  <a:tcPr marL="68580" marR="68580" marT="0" marB="0">
                    <a:lnL w="12700" cmpd="sng">
                      <a:noFill/>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tabLst>
                          <a:tab pos="283210" algn="l"/>
                          <a:tab pos="575945" algn="l"/>
                        </a:tabLst>
                      </a:pPr>
                      <a:r>
                        <a:rPr lang="en-US" sz="2200" dirty="0">
                          <a:solidFill>
                            <a:schemeClr val="tx1"/>
                          </a:solidFill>
                          <a:effectLst/>
                          <a:latin typeface="Baskerville Old Face" panose="02020602080505020303" pitchFamily="18" charset="0"/>
                          <a:ea typeface="SimSun"/>
                        </a:rPr>
                        <a:t>-15%</a:t>
                      </a:r>
                    </a:p>
                  </a:txBody>
                  <a:tcPr marL="68580" marR="68580" marT="0" marB="0">
                    <a:lnL w="12700" cmpd="sng">
                      <a:noFill/>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46030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Answer</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00" b="0" i="0" u="none" strike="noStrike" kern="1200" baseline="0" dirty="0">
                <a:solidFill>
                  <a:schemeClr val="tx1"/>
                </a:solidFill>
                <a:latin typeface="Times" pitchFamily="18" charset="0"/>
                <a:ea typeface="+mn-ea"/>
                <a:cs typeface="+mn-cs"/>
              </a:rPr>
              <a:t>Boom: </a:t>
            </a:r>
            <a:r>
              <a:rPr lang="en-US" sz="2800" b="0" i="1" u="none" strike="noStrike" kern="1200" baseline="0" dirty="0">
                <a:solidFill>
                  <a:schemeClr val="tx1"/>
                </a:solidFill>
                <a:latin typeface="Times" pitchFamily="18" charset="0"/>
                <a:ea typeface="+mn-ea"/>
                <a:cs typeface="+mn-cs"/>
              </a:rPr>
              <a:t>R</a:t>
            </a:r>
            <a:r>
              <a:rPr lang="en-US" sz="2800" b="0" i="0" u="none" strike="noStrike" kern="1200" baseline="0" dirty="0">
                <a:solidFill>
                  <a:schemeClr val="tx1"/>
                </a:solidFill>
                <a:latin typeface="Times" pitchFamily="18" charset="0"/>
                <a:ea typeface="+mn-ea"/>
                <a:cs typeface="+mn-cs"/>
              </a:rPr>
              <a:t>p = .22(10) +.22(4) + .56(35) = 22.68%</a:t>
            </a:r>
          </a:p>
          <a:p>
            <a:r>
              <a:rPr lang="en-US" sz="2800" b="0" i="0" u="none" strike="noStrike" kern="1200" baseline="0" dirty="0">
                <a:solidFill>
                  <a:schemeClr val="tx1"/>
                </a:solidFill>
                <a:latin typeface="Times" pitchFamily="18" charset="0"/>
                <a:ea typeface="+mn-ea"/>
                <a:cs typeface="+mn-cs"/>
              </a:rPr>
              <a:t>Bust: </a:t>
            </a:r>
            <a:r>
              <a:rPr lang="en-US" sz="2800" b="0" i="1" u="none" strike="noStrike" kern="1200" baseline="0" dirty="0">
                <a:solidFill>
                  <a:schemeClr val="tx1"/>
                </a:solidFill>
                <a:latin typeface="Times" pitchFamily="18" charset="0"/>
                <a:ea typeface="+mn-ea"/>
                <a:cs typeface="+mn-cs"/>
              </a:rPr>
              <a:t>R</a:t>
            </a:r>
            <a:r>
              <a:rPr lang="en-US" sz="2800" b="0" i="0" u="none" strike="noStrike" kern="1200" baseline="0" dirty="0">
                <a:solidFill>
                  <a:schemeClr val="tx1"/>
                </a:solidFill>
                <a:latin typeface="Times" pitchFamily="18" charset="0"/>
                <a:ea typeface="+mn-ea"/>
                <a:cs typeface="+mn-cs"/>
              </a:rPr>
              <a:t>p = .22(24) +.22(30) + .56(–15) = 3.48%</a:t>
            </a:r>
          </a:p>
          <a:p>
            <a:r>
              <a:rPr lang="en-US" sz="2800" b="0" i="0" u="none" strike="noStrike" kern="1200" baseline="0" dirty="0">
                <a:solidFill>
                  <a:schemeClr val="tx1"/>
                </a:solidFill>
                <a:latin typeface="Times" pitchFamily="18" charset="0"/>
                <a:ea typeface="+mn-ea"/>
                <a:cs typeface="+mn-cs"/>
              </a:rPr>
              <a:t>E(</a:t>
            </a:r>
            <a:r>
              <a:rPr lang="en-US" sz="2800" b="0" i="1" u="none" strike="noStrike" kern="1200" baseline="0" dirty="0">
                <a:solidFill>
                  <a:schemeClr val="tx1"/>
                </a:solidFill>
                <a:latin typeface="Times" pitchFamily="18" charset="0"/>
                <a:ea typeface="+mn-ea"/>
                <a:cs typeface="+mn-cs"/>
              </a:rPr>
              <a:t>R</a:t>
            </a:r>
            <a:r>
              <a:rPr lang="en-US" sz="2800" b="0" i="0" u="none" strike="noStrike" kern="1200" baseline="0" dirty="0">
                <a:solidFill>
                  <a:schemeClr val="tx1"/>
                </a:solidFill>
                <a:latin typeface="Times" pitchFamily="18" charset="0"/>
                <a:ea typeface="+mn-ea"/>
                <a:cs typeface="+mn-cs"/>
              </a:rPr>
              <a:t>p) = .67(22.68) + .33(3.48) = 16.34%</a:t>
            </a:r>
          </a:p>
          <a:p>
            <a:r>
              <a:rPr lang="el-GR" sz="2800" b="0" i="0" u="none" strike="noStrike" kern="1200" baseline="0" dirty="0">
                <a:solidFill>
                  <a:schemeClr val="tx1"/>
                </a:solidFill>
                <a:latin typeface="Times" pitchFamily="18" charset="0"/>
                <a:ea typeface="+mn-ea"/>
                <a:cs typeface="+mn-cs"/>
              </a:rPr>
              <a:t>σ</a:t>
            </a:r>
            <a:r>
              <a:rPr lang="en-US" sz="2800" b="0" i="0" u="none" strike="noStrike" kern="1200" baseline="0" dirty="0">
                <a:solidFill>
                  <a:schemeClr val="tx1"/>
                </a:solidFill>
                <a:latin typeface="Times" pitchFamily="18" charset="0"/>
                <a:ea typeface="+mn-ea"/>
                <a:cs typeface="+mn-cs"/>
              </a:rPr>
              <a:t>p^2 = .67(22.68 – 16.34)^2 + .33(3.48 – 16.34)^2 = 81.5</a:t>
            </a:r>
          </a:p>
          <a:p>
            <a:pPr algn="just">
              <a:lnSpc>
                <a:spcPct val="100000"/>
              </a:lnSpc>
              <a:spcBef>
                <a:spcPts val="0"/>
              </a:spcBef>
              <a:spcAft>
                <a:spcPts val="200"/>
              </a:spcAft>
              <a:buFont typeface="Wingdings" panose="05000000000000000000" pitchFamily="2" charset="2"/>
              <a:buChar char="§"/>
            </a:pPr>
            <a:endParaRPr lang="en-US" sz="2600" dirty="0">
              <a:latin typeface="Cambria" panose="02040503050406030204" pitchFamily="18" charset="0"/>
            </a:endParaRPr>
          </a:p>
          <a:p>
            <a:pPr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a:latin typeface="Cambria" panose="02040503050406030204" pitchFamily="18" charset="0"/>
            </a:endParaRPr>
          </a:p>
          <a:p>
            <a:pPr marL="457200" lvl="1" indent="0" algn="just">
              <a:lnSpc>
                <a:spcPct val="100000"/>
              </a:lnSpc>
              <a:spcBef>
                <a:spcPts val="0"/>
              </a:spcBef>
              <a:spcAft>
                <a:spcPts val="200"/>
              </a:spcAft>
              <a:buNone/>
            </a:pPr>
            <a:endParaRPr lang="en-US" sz="2000" dirty="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3</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Risk and Return – Part 1</a:t>
            </a:r>
          </a:p>
        </p:txBody>
      </p:sp>
    </p:spTree>
    <p:extLst>
      <p:ext uri="{BB962C8B-B14F-4D97-AF65-F5344CB8AC3E}">
        <p14:creationId xmlns:p14="http://schemas.microsoft.com/office/powerpoint/2010/main" val="4196752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Question 2</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200"/>
              </a:spcAft>
              <a:buFont typeface="Wingdings" panose="05000000000000000000" pitchFamily="2" charset="2"/>
              <a:buChar char="§"/>
            </a:pPr>
            <a:r>
              <a:rPr lang="en-US" sz="2400" dirty="0">
                <a:latin typeface="Cambria" panose="02040503050406030204" pitchFamily="18" charset="0"/>
                <a:ea typeface="Cambria" panose="02040503050406030204" pitchFamily="18" charset="0"/>
              </a:rPr>
              <a:t>You own a portfolio that has $3,000 invested in Stock A and $4,100 invested in Stock B. Assume the expected returns on these stocks are 10 percent and 16 percent, respectively.</a:t>
            </a:r>
            <a:br>
              <a:rPr lang="en-US" sz="2400" dirty="0">
                <a:latin typeface="Cambria" panose="02040503050406030204" pitchFamily="18" charset="0"/>
                <a:ea typeface="Cambria" panose="02040503050406030204" pitchFamily="18" charset="0"/>
              </a:rPr>
            </a:br>
            <a:r>
              <a:rPr lang="en-US" sz="2400" dirty="0">
                <a:latin typeface="Cambria" panose="02040503050406030204" pitchFamily="18" charset="0"/>
                <a:ea typeface="Cambria" panose="02040503050406030204" pitchFamily="18" charset="0"/>
              </a:rPr>
              <a:t> </a:t>
            </a:r>
            <a:br>
              <a:rPr lang="en-US" sz="2400" dirty="0">
                <a:latin typeface="Cambria" panose="02040503050406030204" pitchFamily="18" charset="0"/>
                <a:ea typeface="Cambria" panose="02040503050406030204" pitchFamily="18" charset="0"/>
              </a:rPr>
            </a:br>
            <a:r>
              <a:rPr lang="en-US" sz="2400" dirty="0">
                <a:latin typeface="Cambria" panose="02040503050406030204" pitchFamily="18" charset="0"/>
                <a:ea typeface="Cambria" panose="02040503050406030204" pitchFamily="18" charset="0"/>
              </a:rPr>
              <a:t>What is the expected return on the portfolio? </a:t>
            </a:r>
          </a:p>
          <a:p>
            <a:pPr>
              <a:lnSpc>
                <a:spcPct val="100000"/>
              </a:lnSpc>
              <a:spcBef>
                <a:spcPts val="0"/>
              </a:spcBef>
              <a:spcAft>
                <a:spcPts val="200"/>
              </a:spcAft>
              <a:buFont typeface="Wingdings" panose="05000000000000000000" pitchFamily="2" charset="2"/>
              <a:buChar char="§"/>
            </a:pPr>
            <a:endParaRPr lang="en-US" sz="2600" dirty="0">
              <a:latin typeface="Cambria" panose="02040503050406030204" pitchFamily="18" charset="0"/>
              <a:ea typeface="Cambria" panose="02040503050406030204" pitchFamily="18" charset="0"/>
            </a:endParaRPr>
          </a:p>
          <a:p>
            <a:pPr>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a typeface="Cambria" panose="02040503050406030204" pitchFamily="18" charset="0"/>
            </a:endParaRPr>
          </a:p>
          <a:p>
            <a:pPr marL="457200" lvl="1" indent="0">
              <a:lnSpc>
                <a:spcPct val="100000"/>
              </a:lnSpc>
              <a:spcBef>
                <a:spcPts val="0"/>
              </a:spcBef>
              <a:spcAft>
                <a:spcPts val="200"/>
              </a:spcAft>
              <a:buNone/>
            </a:pPr>
            <a:endParaRPr lang="en-US" dirty="0">
              <a:latin typeface="Cambria" panose="02040503050406030204" pitchFamily="18" charset="0"/>
              <a:ea typeface="Cambria" panose="02040503050406030204" pitchFamily="18" charset="0"/>
            </a:endParaRPr>
          </a:p>
          <a:p>
            <a:pPr marL="457200" lvl="1" indent="0">
              <a:lnSpc>
                <a:spcPct val="100000"/>
              </a:lnSpc>
              <a:spcBef>
                <a:spcPts val="0"/>
              </a:spcBef>
              <a:spcAft>
                <a:spcPts val="200"/>
              </a:spcAft>
              <a:buNone/>
            </a:pPr>
            <a:endParaRPr lang="en-US" sz="20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4</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Risk and Return – Part 1</a:t>
            </a:r>
          </a:p>
        </p:txBody>
      </p:sp>
    </p:spTree>
    <p:extLst>
      <p:ext uri="{BB962C8B-B14F-4D97-AF65-F5344CB8AC3E}">
        <p14:creationId xmlns:p14="http://schemas.microsoft.com/office/powerpoint/2010/main" val="2381709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Answer</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200"/>
              </a:spcAft>
              <a:buFont typeface="Wingdings" panose="05000000000000000000" pitchFamily="2" charset="2"/>
              <a:buChar char="§"/>
            </a:pPr>
            <a:r>
              <a:rPr lang="en-US" sz="2800" b="0" i="0" kern="1200" dirty="0">
                <a:solidFill>
                  <a:schemeClr val="tx1"/>
                </a:solidFill>
                <a:effectLst/>
                <a:latin typeface="Cambria" panose="02040503050406030204" pitchFamily="18" charset="0"/>
                <a:ea typeface="Cambria" panose="02040503050406030204" pitchFamily="18" charset="0"/>
              </a:rPr>
              <a:t>Total value = $3,000 + 4,100</a:t>
            </a:r>
            <a:br>
              <a:rPr lang="en-US" sz="1100" dirty="0">
                <a:latin typeface="Cambria" panose="02040503050406030204" pitchFamily="18" charset="0"/>
                <a:ea typeface="Cambria" panose="02040503050406030204" pitchFamily="18" charset="0"/>
              </a:rPr>
            </a:br>
            <a:r>
              <a:rPr lang="en-US" sz="2800" b="0" i="0" kern="1200" dirty="0">
                <a:solidFill>
                  <a:schemeClr val="tx1"/>
                </a:solidFill>
                <a:effectLst/>
                <a:latin typeface="Cambria" panose="02040503050406030204" pitchFamily="18" charset="0"/>
                <a:ea typeface="Cambria" panose="02040503050406030204" pitchFamily="18" charset="0"/>
              </a:rPr>
              <a:t>Total value = $7,100</a:t>
            </a:r>
            <a:br>
              <a:rPr lang="en-US" sz="1100" dirty="0">
                <a:latin typeface="Cambria" panose="02040503050406030204" pitchFamily="18" charset="0"/>
                <a:ea typeface="Cambria" panose="02040503050406030204" pitchFamily="18" charset="0"/>
              </a:rPr>
            </a:br>
            <a:r>
              <a:rPr lang="en-US" sz="2800" b="0" i="0" kern="1200" dirty="0">
                <a:solidFill>
                  <a:schemeClr val="tx1"/>
                </a:solidFill>
                <a:effectLst/>
                <a:latin typeface="Cambria" panose="02040503050406030204" pitchFamily="18" charset="0"/>
                <a:ea typeface="Cambria" panose="02040503050406030204" pitchFamily="18" charset="0"/>
              </a:rPr>
              <a:t> </a:t>
            </a:r>
            <a:br>
              <a:rPr lang="en-US" sz="1100" dirty="0">
                <a:latin typeface="Cambria" panose="02040503050406030204" pitchFamily="18" charset="0"/>
                <a:ea typeface="Cambria" panose="02040503050406030204" pitchFamily="18" charset="0"/>
              </a:rPr>
            </a:br>
            <a:r>
              <a:rPr lang="en-US" sz="2800" b="0" i="0" kern="1200" dirty="0">
                <a:solidFill>
                  <a:schemeClr val="tx1"/>
                </a:solidFill>
                <a:effectLst/>
                <a:latin typeface="Cambria" panose="02040503050406030204" pitchFamily="18" charset="0"/>
                <a:ea typeface="Cambria" panose="02040503050406030204" pitchFamily="18" charset="0"/>
              </a:rPr>
              <a:t>So, the expected return of this portfolio is:</a:t>
            </a:r>
            <a:br>
              <a:rPr lang="en-US" sz="1100" dirty="0">
                <a:latin typeface="Cambria" panose="02040503050406030204" pitchFamily="18" charset="0"/>
                <a:ea typeface="Cambria" panose="02040503050406030204" pitchFamily="18" charset="0"/>
              </a:rPr>
            </a:br>
            <a:r>
              <a:rPr lang="en-US" sz="2800" b="0" i="0" kern="1200" dirty="0">
                <a:solidFill>
                  <a:schemeClr val="tx1"/>
                </a:solidFill>
                <a:effectLst/>
                <a:latin typeface="Cambria" panose="02040503050406030204" pitchFamily="18" charset="0"/>
                <a:ea typeface="Cambria" panose="02040503050406030204" pitchFamily="18" charset="0"/>
              </a:rPr>
              <a:t>  </a:t>
            </a:r>
            <a:br>
              <a:rPr lang="en-US" sz="1100" dirty="0">
                <a:latin typeface="Cambria" panose="02040503050406030204" pitchFamily="18" charset="0"/>
                <a:ea typeface="Cambria" panose="02040503050406030204" pitchFamily="18" charset="0"/>
              </a:rPr>
            </a:br>
            <a:r>
              <a:rPr lang="en-US" sz="2800" b="0" i="0" kern="1200" dirty="0">
                <a:solidFill>
                  <a:schemeClr val="tx1"/>
                </a:solidFill>
                <a:effectLst/>
                <a:latin typeface="Cambria" panose="02040503050406030204" pitchFamily="18" charset="0"/>
                <a:ea typeface="Cambria" panose="02040503050406030204" pitchFamily="18" charset="0"/>
              </a:rPr>
              <a:t>E(</a:t>
            </a:r>
            <a:r>
              <a:rPr lang="en-US" sz="2800" b="0" i="1" kern="1200" dirty="0">
                <a:solidFill>
                  <a:schemeClr val="tx1"/>
                </a:solidFill>
                <a:effectLst/>
                <a:latin typeface="Cambria" panose="02040503050406030204" pitchFamily="18" charset="0"/>
                <a:ea typeface="Cambria" panose="02040503050406030204" pitchFamily="18" charset="0"/>
              </a:rPr>
              <a:t>R</a:t>
            </a:r>
            <a:r>
              <a:rPr lang="en-US" sz="2800" b="0" i="0" kern="1200" baseline="-25000" dirty="0">
                <a:solidFill>
                  <a:schemeClr val="tx1"/>
                </a:solidFill>
                <a:effectLst/>
                <a:latin typeface="Cambria" panose="02040503050406030204" pitchFamily="18" charset="0"/>
                <a:ea typeface="Cambria" panose="02040503050406030204" pitchFamily="18" charset="0"/>
              </a:rPr>
              <a:t>p</a:t>
            </a:r>
            <a:r>
              <a:rPr lang="en-US" sz="2800" b="0" i="0" kern="1200" dirty="0">
                <a:solidFill>
                  <a:schemeClr val="tx1"/>
                </a:solidFill>
                <a:effectLst/>
                <a:latin typeface="Cambria" panose="02040503050406030204" pitchFamily="18" charset="0"/>
                <a:ea typeface="Cambria" panose="02040503050406030204" pitchFamily="18" charset="0"/>
              </a:rPr>
              <a:t>) = ($3,000 / $7,100)(.10) + ($4,100 / $7,100)(.16)</a:t>
            </a:r>
            <a:br>
              <a:rPr lang="en-US" sz="2800" b="0" i="0" kern="1200" dirty="0">
                <a:solidFill>
                  <a:schemeClr val="tx1"/>
                </a:solidFill>
                <a:effectLst/>
                <a:latin typeface="Cambria" panose="02040503050406030204" pitchFamily="18" charset="0"/>
                <a:ea typeface="Cambria" panose="02040503050406030204" pitchFamily="18" charset="0"/>
              </a:rPr>
            </a:br>
            <a:r>
              <a:rPr lang="en-US" sz="2800" b="0" i="0" kern="1200" dirty="0">
                <a:solidFill>
                  <a:schemeClr val="tx1"/>
                </a:solidFill>
                <a:effectLst/>
                <a:latin typeface="Cambria" panose="02040503050406030204" pitchFamily="18" charset="0"/>
                <a:ea typeface="Cambria" panose="02040503050406030204" pitchFamily="18" charset="0"/>
              </a:rPr>
              <a:t>E(</a:t>
            </a:r>
            <a:r>
              <a:rPr lang="en-US" sz="2800" b="0" i="1" kern="1200" dirty="0">
                <a:solidFill>
                  <a:schemeClr val="tx1"/>
                </a:solidFill>
                <a:effectLst/>
                <a:latin typeface="Cambria" panose="02040503050406030204" pitchFamily="18" charset="0"/>
                <a:ea typeface="Cambria" panose="02040503050406030204" pitchFamily="18" charset="0"/>
              </a:rPr>
              <a:t>R</a:t>
            </a:r>
            <a:r>
              <a:rPr lang="en-US" sz="2800" b="0" i="0" kern="1200" baseline="-25000" dirty="0">
                <a:solidFill>
                  <a:schemeClr val="tx1"/>
                </a:solidFill>
                <a:effectLst/>
                <a:latin typeface="Cambria" panose="02040503050406030204" pitchFamily="18" charset="0"/>
                <a:ea typeface="Cambria" panose="02040503050406030204" pitchFamily="18" charset="0"/>
              </a:rPr>
              <a:t>p</a:t>
            </a:r>
            <a:r>
              <a:rPr lang="en-US" sz="2800" b="0" i="0" kern="1200" dirty="0">
                <a:solidFill>
                  <a:schemeClr val="tx1"/>
                </a:solidFill>
                <a:effectLst/>
                <a:latin typeface="Cambria" panose="02040503050406030204" pitchFamily="18" charset="0"/>
                <a:ea typeface="Cambria" panose="02040503050406030204" pitchFamily="18" charset="0"/>
              </a:rPr>
              <a:t>) = .1346, or 13.46%</a:t>
            </a:r>
            <a:endParaRPr lang="en-US" sz="1100" dirty="0">
              <a:latin typeface="Cambria" panose="02040503050406030204" pitchFamily="18" charset="0"/>
              <a:ea typeface="Cambria" panose="02040503050406030204" pitchFamily="18" charset="0"/>
            </a:endParaRPr>
          </a:p>
          <a:p>
            <a:pPr>
              <a:lnSpc>
                <a:spcPct val="100000"/>
              </a:lnSpc>
              <a:spcBef>
                <a:spcPts val="0"/>
              </a:spcBef>
              <a:spcAft>
                <a:spcPts val="200"/>
              </a:spcAft>
              <a:buFont typeface="Wingdings" panose="05000000000000000000" pitchFamily="2" charset="2"/>
              <a:buChar char="§"/>
            </a:pPr>
            <a:endParaRPr lang="en-US" sz="2600" dirty="0">
              <a:latin typeface="Cambria" panose="02040503050406030204" pitchFamily="18" charset="0"/>
              <a:ea typeface="Cambria" panose="02040503050406030204" pitchFamily="18" charset="0"/>
            </a:endParaRPr>
          </a:p>
          <a:p>
            <a:pPr>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a typeface="Cambria" panose="02040503050406030204" pitchFamily="18" charset="0"/>
            </a:endParaRPr>
          </a:p>
          <a:p>
            <a:pPr marL="457200" lvl="1" indent="0">
              <a:lnSpc>
                <a:spcPct val="100000"/>
              </a:lnSpc>
              <a:spcBef>
                <a:spcPts val="0"/>
              </a:spcBef>
              <a:spcAft>
                <a:spcPts val="200"/>
              </a:spcAft>
              <a:buNone/>
            </a:pPr>
            <a:endParaRPr lang="en-US" dirty="0">
              <a:latin typeface="Cambria" panose="02040503050406030204" pitchFamily="18" charset="0"/>
              <a:ea typeface="Cambria" panose="02040503050406030204" pitchFamily="18" charset="0"/>
            </a:endParaRPr>
          </a:p>
          <a:p>
            <a:pPr marL="457200" lvl="1" indent="0">
              <a:lnSpc>
                <a:spcPct val="100000"/>
              </a:lnSpc>
              <a:spcBef>
                <a:spcPts val="0"/>
              </a:spcBef>
              <a:spcAft>
                <a:spcPts val="200"/>
              </a:spcAft>
              <a:buNone/>
            </a:pPr>
            <a:endParaRPr lang="en-US" sz="20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5</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Risk and Return – Part 1</a:t>
            </a:r>
          </a:p>
        </p:txBody>
      </p:sp>
    </p:spTree>
    <p:extLst>
      <p:ext uri="{BB962C8B-B14F-4D97-AF65-F5344CB8AC3E}">
        <p14:creationId xmlns:p14="http://schemas.microsoft.com/office/powerpoint/2010/main" val="508221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Question 3</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Cambria" panose="02040503050406030204" pitchFamily="18" charset="0"/>
                <a:ea typeface="Cambria" panose="02040503050406030204" pitchFamily="18" charset="0"/>
              </a:rPr>
              <a:t>What is the expected return on an equally weighted portfolio of these three stocks?</a:t>
            </a:r>
          </a:p>
          <a:p>
            <a:r>
              <a:rPr lang="en-US" sz="2400" dirty="0">
                <a:latin typeface="Cambria" panose="02040503050406030204" pitchFamily="18" charset="0"/>
                <a:ea typeface="Cambria" panose="02040503050406030204" pitchFamily="18" charset="0"/>
              </a:rPr>
              <a:t>What is the variance of a portfolio invested 29 percent each in A and B and 42 percent in C? </a:t>
            </a:r>
          </a:p>
          <a:p>
            <a:pPr algn="just">
              <a:lnSpc>
                <a:spcPct val="100000"/>
              </a:lnSpc>
              <a:spcBef>
                <a:spcPts val="0"/>
              </a:spcBef>
              <a:spcAft>
                <a:spcPts val="200"/>
              </a:spcAft>
              <a:buFont typeface="Wingdings" panose="05000000000000000000" pitchFamily="2" charset="2"/>
              <a:buChar char="§"/>
            </a:pPr>
            <a:endParaRPr lang="en-US" sz="2600" dirty="0">
              <a:latin typeface="Cambria" panose="02040503050406030204" pitchFamily="18" charset="0"/>
              <a:ea typeface="Cambria" panose="02040503050406030204" pitchFamily="18" charset="0"/>
            </a:endParaRPr>
          </a:p>
          <a:p>
            <a:pPr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20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6</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Risk and Return – Part 1</a:t>
            </a:r>
          </a:p>
        </p:txBody>
      </p:sp>
      <p:graphicFrame>
        <p:nvGraphicFramePr>
          <p:cNvPr id="4" name="Table 3">
            <a:extLst>
              <a:ext uri="{FF2B5EF4-FFF2-40B4-BE49-F238E27FC236}">
                <a16:creationId xmlns:a16="http://schemas.microsoft.com/office/drawing/2014/main" id="{6769997C-9533-49AE-B0B4-1DAEA0DD95ED}"/>
              </a:ext>
            </a:extLst>
          </p:cNvPr>
          <p:cNvGraphicFramePr>
            <a:graphicFrameLocks noGrp="1"/>
          </p:cNvGraphicFramePr>
          <p:nvPr>
            <p:extLst>
              <p:ext uri="{D42A27DB-BD31-4B8C-83A1-F6EECF244321}">
                <p14:modId xmlns:p14="http://schemas.microsoft.com/office/powerpoint/2010/main" val="4154398895"/>
              </p:ext>
            </p:extLst>
          </p:nvPr>
        </p:nvGraphicFramePr>
        <p:xfrm>
          <a:off x="1924050" y="3142974"/>
          <a:ext cx="8128000" cy="138176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2665885650"/>
                    </a:ext>
                  </a:extLst>
                </a:gridCol>
                <a:gridCol w="1625600">
                  <a:extLst>
                    <a:ext uri="{9D8B030D-6E8A-4147-A177-3AD203B41FA5}">
                      <a16:colId xmlns:a16="http://schemas.microsoft.com/office/drawing/2014/main" val="627526512"/>
                    </a:ext>
                  </a:extLst>
                </a:gridCol>
                <a:gridCol w="1625600">
                  <a:extLst>
                    <a:ext uri="{9D8B030D-6E8A-4147-A177-3AD203B41FA5}">
                      <a16:colId xmlns:a16="http://schemas.microsoft.com/office/drawing/2014/main" val="2516034630"/>
                    </a:ext>
                  </a:extLst>
                </a:gridCol>
                <a:gridCol w="1625600">
                  <a:extLst>
                    <a:ext uri="{9D8B030D-6E8A-4147-A177-3AD203B41FA5}">
                      <a16:colId xmlns:a16="http://schemas.microsoft.com/office/drawing/2014/main" val="4288930815"/>
                    </a:ext>
                  </a:extLst>
                </a:gridCol>
                <a:gridCol w="1625600">
                  <a:extLst>
                    <a:ext uri="{9D8B030D-6E8A-4147-A177-3AD203B41FA5}">
                      <a16:colId xmlns:a16="http://schemas.microsoft.com/office/drawing/2014/main" val="3916493484"/>
                    </a:ext>
                  </a:extLst>
                </a:gridCol>
              </a:tblGrid>
              <a:tr h="370840">
                <a:tc>
                  <a:txBody>
                    <a:bodyPr/>
                    <a:lstStyle/>
                    <a:p>
                      <a:r>
                        <a:rPr lang="en-US" dirty="0"/>
                        <a:t>State of Economy</a:t>
                      </a:r>
                    </a:p>
                  </a:txBody>
                  <a:tcPr/>
                </a:tc>
                <a:tc>
                  <a:txBody>
                    <a:bodyPr/>
                    <a:lstStyle/>
                    <a:p>
                      <a:r>
                        <a:rPr lang="en-US" dirty="0"/>
                        <a:t>Probability</a:t>
                      </a:r>
                    </a:p>
                  </a:txBody>
                  <a:tcPr/>
                </a:tc>
                <a:tc>
                  <a:txBody>
                    <a:bodyPr/>
                    <a:lstStyle/>
                    <a:p>
                      <a:r>
                        <a:rPr lang="en-US" dirty="0"/>
                        <a:t>Stock</a:t>
                      </a:r>
                      <a:r>
                        <a:rPr lang="en-US" baseline="0" dirty="0"/>
                        <a:t> A</a:t>
                      </a:r>
                      <a:endParaRPr lang="en-US" dirty="0"/>
                    </a:p>
                  </a:txBody>
                  <a:tcPr/>
                </a:tc>
                <a:tc>
                  <a:txBody>
                    <a:bodyPr/>
                    <a:lstStyle/>
                    <a:p>
                      <a:r>
                        <a:rPr lang="en-US" dirty="0"/>
                        <a:t>Stock B</a:t>
                      </a:r>
                    </a:p>
                  </a:txBody>
                  <a:tcPr/>
                </a:tc>
                <a:tc>
                  <a:txBody>
                    <a:bodyPr/>
                    <a:lstStyle/>
                    <a:p>
                      <a:r>
                        <a:rPr lang="en-US" dirty="0"/>
                        <a:t>Stock C</a:t>
                      </a:r>
                    </a:p>
                  </a:txBody>
                  <a:tcPr/>
                </a:tc>
                <a:extLst>
                  <a:ext uri="{0D108BD9-81ED-4DB2-BD59-A6C34878D82A}">
                    <a16:rowId xmlns:a16="http://schemas.microsoft.com/office/drawing/2014/main" val="3630939813"/>
                  </a:ext>
                </a:extLst>
              </a:tr>
              <a:tr h="370840">
                <a:tc>
                  <a:txBody>
                    <a:bodyPr/>
                    <a:lstStyle/>
                    <a:p>
                      <a:r>
                        <a:rPr lang="en-US" dirty="0"/>
                        <a:t>Boom</a:t>
                      </a:r>
                    </a:p>
                  </a:txBody>
                  <a:tcPr/>
                </a:tc>
                <a:tc>
                  <a:txBody>
                    <a:bodyPr/>
                    <a:lstStyle/>
                    <a:p>
                      <a:r>
                        <a:rPr lang="en-US" dirty="0"/>
                        <a:t>0.74</a:t>
                      </a:r>
                    </a:p>
                  </a:txBody>
                  <a:tcPr/>
                </a:tc>
                <a:tc>
                  <a:txBody>
                    <a:bodyPr/>
                    <a:lstStyle/>
                    <a:p>
                      <a:r>
                        <a:rPr lang="en-US" dirty="0"/>
                        <a:t>12%</a:t>
                      </a:r>
                    </a:p>
                  </a:txBody>
                  <a:tcPr/>
                </a:tc>
                <a:tc>
                  <a:txBody>
                    <a:bodyPr/>
                    <a:lstStyle/>
                    <a:p>
                      <a:r>
                        <a:rPr lang="en-US" dirty="0"/>
                        <a:t>6%</a:t>
                      </a:r>
                    </a:p>
                  </a:txBody>
                  <a:tcPr/>
                </a:tc>
                <a:tc>
                  <a:txBody>
                    <a:bodyPr/>
                    <a:lstStyle/>
                    <a:p>
                      <a:r>
                        <a:rPr lang="en-US" dirty="0"/>
                        <a:t>32%</a:t>
                      </a:r>
                    </a:p>
                  </a:txBody>
                  <a:tcPr/>
                </a:tc>
                <a:extLst>
                  <a:ext uri="{0D108BD9-81ED-4DB2-BD59-A6C34878D82A}">
                    <a16:rowId xmlns:a16="http://schemas.microsoft.com/office/drawing/2014/main" val="8746205"/>
                  </a:ext>
                </a:extLst>
              </a:tr>
              <a:tr h="370840">
                <a:tc>
                  <a:txBody>
                    <a:bodyPr/>
                    <a:lstStyle/>
                    <a:p>
                      <a:r>
                        <a:rPr lang="en-US" dirty="0"/>
                        <a:t>Bust</a:t>
                      </a:r>
                    </a:p>
                  </a:txBody>
                  <a:tcPr/>
                </a:tc>
                <a:tc>
                  <a:txBody>
                    <a:bodyPr/>
                    <a:lstStyle/>
                    <a:p>
                      <a:r>
                        <a:rPr lang="en-US" dirty="0"/>
                        <a:t>0.26</a:t>
                      </a:r>
                    </a:p>
                  </a:txBody>
                  <a:tcPr/>
                </a:tc>
                <a:tc>
                  <a:txBody>
                    <a:bodyPr/>
                    <a:lstStyle/>
                    <a:p>
                      <a:r>
                        <a:rPr lang="en-US" dirty="0"/>
                        <a:t>21%</a:t>
                      </a:r>
                    </a:p>
                  </a:txBody>
                  <a:tcPr/>
                </a:tc>
                <a:tc>
                  <a:txBody>
                    <a:bodyPr/>
                    <a:lstStyle/>
                    <a:p>
                      <a:r>
                        <a:rPr lang="en-US" dirty="0"/>
                        <a:t>27%</a:t>
                      </a:r>
                    </a:p>
                  </a:txBody>
                  <a:tcPr/>
                </a:tc>
                <a:tc>
                  <a:txBody>
                    <a:bodyPr/>
                    <a:lstStyle/>
                    <a:p>
                      <a:r>
                        <a:rPr lang="en-US" dirty="0"/>
                        <a:t>-12%</a:t>
                      </a:r>
                    </a:p>
                  </a:txBody>
                  <a:tcPr/>
                </a:tc>
                <a:extLst>
                  <a:ext uri="{0D108BD9-81ED-4DB2-BD59-A6C34878D82A}">
                    <a16:rowId xmlns:a16="http://schemas.microsoft.com/office/drawing/2014/main" val="4216204098"/>
                  </a:ext>
                </a:extLst>
              </a:tr>
            </a:tbl>
          </a:graphicData>
        </a:graphic>
      </p:graphicFrame>
    </p:spTree>
    <p:extLst>
      <p:ext uri="{BB962C8B-B14F-4D97-AF65-F5344CB8AC3E}">
        <p14:creationId xmlns:p14="http://schemas.microsoft.com/office/powerpoint/2010/main" val="3398666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Answer</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b="0" i="0" kern="1200" dirty="0">
              <a:solidFill>
                <a:schemeClr val="tx1"/>
              </a:solidFill>
              <a:effectLst/>
              <a:latin typeface="+mn-lt"/>
              <a:ea typeface="+mn-ea"/>
              <a:cs typeface="+mn-cs"/>
            </a:endParaRPr>
          </a:p>
          <a:p>
            <a:r>
              <a:rPr lang="en-US" sz="1200" kern="1200" dirty="0" err="1">
                <a:solidFill>
                  <a:schemeClr val="tx1"/>
                </a:solidFill>
                <a:effectLst/>
                <a:latin typeface="+mn-lt"/>
                <a:ea typeface="+mn-ea"/>
                <a:cs typeface="+mn-cs"/>
              </a:rPr>
              <a:t>Boom:</a:t>
            </a:r>
            <a:r>
              <a:rPr lang="en-US" sz="1200" i="1" kern="1200" dirty="0" err="1">
                <a:solidFill>
                  <a:schemeClr val="tx1"/>
                </a:solidFill>
                <a:effectLst/>
                <a:latin typeface="+mn-lt"/>
                <a:ea typeface="+mn-ea"/>
                <a:cs typeface="+mn-cs"/>
              </a:rPr>
              <a:t>R</a:t>
            </a:r>
            <a:r>
              <a:rPr lang="en-US" sz="1200" kern="1200" baseline="-25000" dirty="0" err="1">
                <a:solidFill>
                  <a:schemeClr val="tx1"/>
                </a:solidFill>
                <a:effectLst/>
                <a:latin typeface="+mn-lt"/>
                <a:ea typeface="+mn-ea"/>
                <a:cs typeface="+mn-cs"/>
              </a:rPr>
              <a:t>p</a:t>
            </a:r>
            <a:r>
              <a:rPr lang="en-US" sz="1200" kern="1200" dirty="0">
                <a:solidFill>
                  <a:schemeClr val="tx1"/>
                </a:solidFill>
                <a:effectLst/>
                <a:latin typeface="+mn-lt"/>
                <a:ea typeface="+mn-ea"/>
                <a:cs typeface="+mn-cs"/>
              </a:rPr>
              <a:t>= 12 + 6 + 32) / 3 </a:t>
            </a:r>
            <a:r>
              <a:rPr lang="en-US" sz="1200" i="1" kern="1200" dirty="0">
                <a:solidFill>
                  <a:schemeClr val="tx1"/>
                </a:solidFill>
                <a:effectLst/>
                <a:latin typeface="+mn-lt"/>
                <a:ea typeface="+mn-ea"/>
                <a:cs typeface="+mn-cs"/>
              </a:rPr>
              <a:t>R</a:t>
            </a:r>
            <a:r>
              <a:rPr lang="en-US" sz="1200" kern="1200" baseline="-250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 16.67%</a:t>
            </a:r>
            <a:r>
              <a:rPr lang="en-US" sz="1200" b="0" i="0" kern="1200" dirty="0">
                <a:solidFill>
                  <a:schemeClr val="tx1"/>
                </a:solidFill>
                <a:effectLst/>
                <a:latin typeface="+mn-lt"/>
                <a:ea typeface="+mn-ea"/>
                <a:cs typeface="+mn-cs"/>
              </a:rPr>
              <a:t>  </a:t>
            </a:r>
          </a:p>
          <a:p>
            <a:r>
              <a:rPr lang="en-US" sz="1200" kern="1200" dirty="0" err="1">
                <a:solidFill>
                  <a:schemeClr val="tx1"/>
                </a:solidFill>
                <a:effectLst/>
                <a:latin typeface="+mn-lt"/>
                <a:ea typeface="+mn-ea"/>
                <a:cs typeface="+mn-cs"/>
              </a:rPr>
              <a:t>Bust:</a:t>
            </a:r>
            <a:r>
              <a:rPr lang="en-US" sz="1200" i="1" kern="1200" dirty="0" err="1">
                <a:solidFill>
                  <a:schemeClr val="tx1"/>
                </a:solidFill>
                <a:effectLst/>
                <a:latin typeface="+mn-lt"/>
                <a:ea typeface="+mn-ea"/>
                <a:cs typeface="+mn-cs"/>
              </a:rPr>
              <a:t>R</a:t>
            </a:r>
            <a:r>
              <a:rPr lang="en-US" sz="1200" kern="1200" baseline="-25000" dirty="0" err="1">
                <a:solidFill>
                  <a:schemeClr val="tx1"/>
                </a:solidFill>
                <a:effectLst/>
                <a:latin typeface="+mn-lt"/>
                <a:ea typeface="+mn-ea"/>
                <a:cs typeface="+mn-cs"/>
              </a:rPr>
              <a:t>p</a:t>
            </a:r>
            <a:r>
              <a:rPr lang="en-US" sz="1200" kern="1200" dirty="0">
                <a:solidFill>
                  <a:schemeClr val="tx1"/>
                </a:solidFill>
                <a:effectLst/>
                <a:latin typeface="+mn-lt"/>
                <a:ea typeface="+mn-ea"/>
                <a:cs typeface="+mn-cs"/>
              </a:rPr>
              <a:t>= (21 + 27 – 12) / 3 </a:t>
            </a:r>
            <a:r>
              <a:rPr lang="en-US" sz="1200" i="1" kern="1200" dirty="0">
                <a:solidFill>
                  <a:schemeClr val="tx1"/>
                </a:solidFill>
                <a:effectLst/>
                <a:latin typeface="+mn-lt"/>
                <a:ea typeface="+mn-ea"/>
                <a:cs typeface="+mn-cs"/>
              </a:rPr>
              <a:t>R</a:t>
            </a:r>
            <a:r>
              <a:rPr lang="en-US" sz="1200" kern="1200" baseline="-250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 12.00%</a:t>
            </a:r>
            <a:r>
              <a:rPr lang="en-US" sz="1200" b="0" i="0" kern="1200" dirty="0">
                <a:solidFill>
                  <a:schemeClr val="tx1"/>
                </a:solidFill>
                <a:effectLst/>
                <a:latin typeface="+mn-lt"/>
                <a:ea typeface="+mn-ea"/>
                <a:cs typeface="+mn-cs"/>
              </a:rPr>
              <a:t> </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  </a:t>
            </a:r>
          </a:p>
          <a:p>
            <a:r>
              <a:rPr lang="en-US" sz="1200" b="0" i="0" kern="1200" dirty="0">
                <a:solidFill>
                  <a:schemeClr val="tx1"/>
                </a:solidFill>
                <a:effectLst/>
                <a:latin typeface="+mn-lt"/>
                <a:ea typeface="+mn-ea"/>
                <a:cs typeface="+mn-cs"/>
              </a:rPr>
              <a:t>E(</a:t>
            </a:r>
            <a:r>
              <a:rPr lang="en-US" sz="1200" b="0" i="1" kern="1200" dirty="0">
                <a:solidFill>
                  <a:schemeClr val="tx1"/>
                </a:solidFill>
                <a:effectLst/>
                <a:latin typeface="+mn-lt"/>
                <a:ea typeface="+mn-ea"/>
                <a:cs typeface="+mn-cs"/>
              </a:rPr>
              <a:t>R</a:t>
            </a:r>
            <a:r>
              <a:rPr lang="en-US" sz="1200" b="0" i="0" kern="1200" baseline="-25000" dirty="0">
                <a:solidFill>
                  <a:schemeClr val="tx1"/>
                </a:solidFill>
                <a:effectLst/>
                <a:latin typeface="+mn-lt"/>
                <a:ea typeface="+mn-ea"/>
                <a:cs typeface="+mn-cs"/>
              </a:rPr>
              <a:t>p</a:t>
            </a:r>
            <a:r>
              <a:rPr lang="en-US" sz="1200" b="0" i="0" kern="1200" dirty="0">
                <a:solidFill>
                  <a:schemeClr val="tx1"/>
                </a:solidFill>
                <a:effectLst/>
                <a:latin typeface="+mn-lt"/>
                <a:ea typeface="+mn-ea"/>
                <a:cs typeface="+mn-cs"/>
              </a:rPr>
              <a:t>) = .74(16.67) + .26(12.00)</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E(</a:t>
            </a:r>
            <a:r>
              <a:rPr lang="en-US" sz="1200" b="0" i="1" kern="1200" dirty="0">
                <a:solidFill>
                  <a:schemeClr val="tx1"/>
                </a:solidFill>
                <a:effectLst/>
                <a:latin typeface="+mn-lt"/>
                <a:ea typeface="+mn-ea"/>
                <a:cs typeface="+mn-cs"/>
              </a:rPr>
              <a:t>R</a:t>
            </a:r>
            <a:r>
              <a:rPr lang="en-US" sz="1200" b="0" i="0" kern="1200" baseline="-25000" dirty="0">
                <a:solidFill>
                  <a:schemeClr val="tx1"/>
                </a:solidFill>
                <a:effectLst/>
                <a:latin typeface="+mn-lt"/>
                <a:ea typeface="+mn-ea"/>
                <a:cs typeface="+mn-cs"/>
              </a:rPr>
              <a:t>p</a:t>
            </a:r>
            <a:r>
              <a:rPr lang="en-US" sz="1200" b="0" i="0" kern="1200" dirty="0">
                <a:solidFill>
                  <a:schemeClr val="tx1"/>
                </a:solidFill>
                <a:effectLst/>
                <a:latin typeface="+mn-lt"/>
                <a:ea typeface="+mn-ea"/>
                <a:cs typeface="+mn-cs"/>
              </a:rPr>
              <a:t>) = 15.45%</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  </a:t>
            </a:r>
            <a:br>
              <a:rPr lang="en-US" sz="1200" b="0" i="0" kern="1200" dirty="0">
                <a:solidFill>
                  <a:schemeClr val="tx1"/>
                </a:solidFill>
                <a:effectLst/>
                <a:latin typeface="+mn-lt"/>
                <a:ea typeface="+mn-ea"/>
                <a:cs typeface="+mn-cs"/>
              </a:rPr>
            </a:br>
            <a:r>
              <a:rPr lang="en-US" sz="1200" b="1" i="0" kern="1200" dirty="0">
                <a:solidFill>
                  <a:schemeClr val="tx1"/>
                </a:solidFill>
                <a:effectLst/>
                <a:latin typeface="+mn-lt"/>
                <a:ea typeface="+mn-ea"/>
                <a:cs typeface="+mn-cs"/>
              </a:rPr>
              <a:t>b.  </a:t>
            </a:r>
            <a:br>
              <a:rPr lang="en-US" sz="1200" b="1"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 </a:t>
            </a:r>
          </a:p>
          <a:p>
            <a:r>
              <a:rPr lang="en-US" sz="1200" kern="1200" dirty="0" err="1">
                <a:solidFill>
                  <a:schemeClr val="tx1"/>
                </a:solidFill>
                <a:effectLst/>
                <a:latin typeface="+mn-lt"/>
                <a:ea typeface="+mn-ea"/>
                <a:cs typeface="+mn-cs"/>
              </a:rPr>
              <a:t>Boom:</a:t>
            </a:r>
            <a:r>
              <a:rPr lang="en-US" sz="1200" i="1" kern="1200" dirty="0" err="1">
                <a:solidFill>
                  <a:schemeClr val="tx1"/>
                </a:solidFill>
                <a:effectLst/>
                <a:latin typeface="+mn-lt"/>
                <a:ea typeface="+mn-ea"/>
                <a:cs typeface="+mn-cs"/>
              </a:rPr>
              <a:t>R</a:t>
            </a:r>
            <a:r>
              <a:rPr lang="en-US" sz="1200" kern="1200" baseline="-25000" dirty="0" err="1">
                <a:solidFill>
                  <a:schemeClr val="tx1"/>
                </a:solidFill>
                <a:effectLst/>
                <a:latin typeface="+mn-lt"/>
                <a:ea typeface="+mn-ea"/>
                <a:cs typeface="+mn-cs"/>
              </a:rPr>
              <a:t>p</a:t>
            </a:r>
            <a:r>
              <a:rPr lang="en-US" sz="1200" kern="1200" dirty="0">
                <a:solidFill>
                  <a:schemeClr val="tx1"/>
                </a:solidFill>
                <a:effectLst/>
                <a:latin typeface="+mn-lt"/>
                <a:ea typeface="+mn-ea"/>
                <a:cs typeface="+mn-cs"/>
              </a:rPr>
              <a:t>= .29(12) +.29(06) + .42(32) </a:t>
            </a:r>
            <a:r>
              <a:rPr lang="en-US" sz="1200" i="1" kern="1200" dirty="0">
                <a:solidFill>
                  <a:schemeClr val="tx1"/>
                </a:solidFill>
                <a:effectLst/>
                <a:latin typeface="+mn-lt"/>
                <a:ea typeface="+mn-ea"/>
                <a:cs typeface="+mn-cs"/>
              </a:rPr>
              <a:t>R</a:t>
            </a:r>
            <a:r>
              <a:rPr lang="en-US" sz="1200" kern="1200" baseline="-250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 18.66%</a:t>
            </a:r>
            <a:r>
              <a:rPr lang="en-US" sz="1200" b="0" i="0" kern="1200" dirty="0">
                <a:solidFill>
                  <a:schemeClr val="tx1"/>
                </a:solidFill>
                <a:effectLst/>
                <a:latin typeface="+mn-lt"/>
                <a:ea typeface="+mn-ea"/>
                <a:cs typeface="+mn-cs"/>
              </a:rPr>
              <a:t>  </a:t>
            </a:r>
          </a:p>
          <a:p>
            <a:r>
              <a:rPr lang="en-US" sz="1200" kern="1200" dirty="0" err="1">
                <a:solidFill>
                  <a:schemeClr val="tx1"/>
                </a:solidFill>
                <a:effectLst/>
                <a:latin typeface="+mn-lt"/>
                <a:ea typeface="+mn-ea"/>
                <a:cs typeface="+mn-cs"/>
              </a:rPr>
              <a:t>Bust:</a:t>
            </a:r>
            <a:r>
              <a:rPr lang="en-US" sz="1200" i="1" kern="1200" dirty="0" err="1">
                <a:solidFill>
                  <a:schemeClr val="tx1"/>
                </a:solidFill>
                <a:effectLst/>
                <a:latin typeface="+mn-lt"/>
                <a:ea typeface="+mn-ea"/>
                <a:cs typeface="+mn-cs"/>
              </a:rPr>
              <a:t>R</a:t>
            </a:r>
            <a:r>
              <a:rPr lang="en-US" sz="1200" kern="1200" baseline="-25000" dirty="0" err="1">
                <a:solidFill>
                  <a:schemeClr val="tx1"/>
                </a:solidFill>
                <a:effectLst/>
                <a:latin typeface="+mn-lt"/>
                <a:ea typeface="+mn-ea"/>
                <a:cs typeface="+mn-cs"/>
              </a:rPr>
              <a:t>p</a:t>
            </a:r>
            <a:r>
              <a:rPr lang="en-US" sz="1200" kern="1200" dirty="0">
                <a:solidFill>
                  <a:schemeClr val="tx1"/>
                </a:solidFill>
                <a:effectLst/>
                <a:latin typeface="+mn-lt"/>
                <a:ea typeface="+mn-ea"/>
                <a:cs typeface="+mn-cs"/>
              </a:rPr>
              <a:t>= .29(21) +.29(27) + .42(–12) </a:t>
            </a:r>
            <a:r>
              <a:rPr lang="en-US" sz="1200" i="1" kern="1200" dirty="0">
                <a:solidFill>
                  <a:schemeClr val="tx1"/>
                </a:solidFill>
                <a:effectLst/>
                <a:latin typeface="+mn-lt"/>
                <a:ea typeface="+mn-ea"/>
                <a:cs typeface="+mn-cs"/>
              </a:rPr>
              <a:t>R</a:t>
            </a:r>
            <a:r>
              <a:rPr lang="en-US" sz="1200" kern="1200" baseline="-250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 8.88%</a:t>
            </a:r>
            <a:r>
              <a:rPr lang="en-US" sz="1200" b="0" i="0" kern="1200" dirty="0">
                <a:solidFill>
                  <a:schemeClr val="tx1"/>
                </a:solidFill>
                <a:effectLst/>
                <a:latin typeface="+mn-lt"/>
                <a:ea typeface="+mn-ea"/>
                <a:cs typeface="+mn-cs"/>
              </a:rPr>
              <a:t>   </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And the expected return of the portfolio is:</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  </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E(</a:t>
            </a:r>
            <a:r>
              <a:rPr lang="en-US" sz="1200" b="0" i="1" kern="1200" dirty="0">
                <a:solidFill>
                  <a:schemeClr val="tx1"/>
                </a:solidFill>
                <a:effectLst/>
                <a:latin typeface="+mn-lt"/>
                <a:ea typeface="+mn-ea"/>
                <a:cs typeface="+mn-cs"/>
              </a:rPr>
              <a:t>R</a:t>
            </a:r>
            <a:r>
              <a:rPr lang="en-US" sz="1200" b="0" i="0" kern="1200" baseline="-25000" dirty="0">
                <a:solidFill>
                  <a:schemeClr val="tx1"/>
                </a:solidFill>
                <a:effectLst/>
                <a:latin typeface="+mn-lt"/>
                <a:ea typeface="+mn-ea"/>
                <a:cs typeface="+mn-cs"/>
              </a:rPr>
              <a:t>p</a:t>
            </a:r>
            <a:r>
              <a:rPr lang="en-US" sz="1200" b="0" i="0" kern="1200" dirty="0">
                <a:solidFill>
                  <a:schemeClr val="tx1"/>
                </a:solidFill>
                <a:effectLst/>
                <a:latin typeface="+mn-lt"/>
                <a:ea typeface="+mn-ea"/>
                <a:cs typeface="+mn-cs"/>
              </a:rPr>
              <a:t>) = .74(18.66) + .26(8.88)</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E(</a:t>
            </a:r>
            <a:r>
              <a:rPr lang="en-US" sz="1200" b="0" i="1" kern="1200" dirty="0">
                <a:solidFill>
                  <a:schemeClr val="tx1"/>
                </a:solidFill>
                <a:effectLst/>
                <a:latin typeface="+mn-lt"/>
                <a:ea typeface="+mn-ea"/>
                <a:cs typeface="+mn-cs"/>
              </a:rPr>
              <a:t>R</a:t>
            </a:r>
            <a:r>
              <a:rPr lang="en-US" sz="1200" b="0" i="0" kern="1200" baseline="-25000" dirty="0">
                <a:solidFill>
                  <a:schemeClr val="tx1"/>
                </a:solidFill>
                <a:effectLst/>
                <a:latin typeface="+mn-lt"/>
                <a:ea typeface="+mn-ea"/>
                <a:cs typeface="+mn-cs"/>
              </a:rPr>
              <a:t>p</a:t>
            </a:r>
            <a:r>
              <a:rPr lang="en-US" sz="1200" b="0" i="0" kern="1200" dirty="0">
                <a:solidFill>
                  <a:schemeClr val="tx1"/>
                </a:solidFill>
                <a:effectLst/>
                <a:latin typeface="+mn-lt"/>
                <a:ea typeface="+mn-ea"/>
                <a:cs typeface="+mn-cs"/>
              </a:rPr>
              <a:t>) = 16.12%</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  </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To find the variance, we find the squared deviations from the expected return. We then multiply each possible squared deviation by its probability, and then sum. The result is the variance. So, the variance of the portfolio is:</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  </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σ</a:t>
            </a:r>
            <a:r>
              <a:rPr lang="en-US" sz="1200" b="0" i="0" kern="1200" baseline="-25000" dirty="0">
                <a:solidFill>
                  <a:schemeClr val="tx1"/>
                </a:solidFill>
                <a:effectLst/>
                <a:latin typeface="+mn-lt"/>
                <a:ea typeface="+mn-ea"/>
                <a:cs typeface="+mn-cs"/>
              </a:rPr>
              <a:t>p</a:t>
            </a:r>
            <a:r>
              <a:rPr lang="en-US" sz="1200" b="0" i="0" kern="1200" baseline="30000" dirty="0">
                <a:solidFill>
                  <a:schemeClr val="tx1"/>
                </a:solidFill>
                <a:effectLst/>
                <a:latin typeface="+mn-lt"/>
                <a:ea typeface="+mn-ea"/>
                <a:cs typeface="+mn-cs"/>
              </a:rPr>
              <a:t>2</a:t>
            </a:r>
            <a:r>
              <a:rPr lang="en-US" sz="1200" b="0" i="0" kern="1200" dirty="0">
                <a:solidFill>
                  <a:schemeClr val="tx1"/>
                </a:solidFill>
                <a:effectLst/>
                <a:latin typeface="+mn-lt"/>
                <a:ea typeface="+mn-ea"/>
                <a:cs typeface="+mn-cs"/>
              </a:rPr>
              <a:t> = .74(18.66 – 16.12)</a:t>
            </a:r>
            <a:r>
              <a:rPr lang="en-US" sz="1200" b="0" i="0" kern="1200" baseline="30000" dirty="0">
                <a:solidFill>
                  <a:schemeClr val="tx1"/>
                </a:solidFill>
                <a:effectLst/>
                <a:latin typeface="+mn-lt"/>
                <a:ea typeface="+mn-ea"/>
                <a:cs typeface="+mn-cs"/>
              </a:rPr>
              <a:t>2</a:t>
            </a:r>
            <a:r>
              <a:rPr lang="en-US" sz="1200" b="0" i="0" kern="1200" dirty="0">
                <a:solidFill>
                  <a:schemeClr val="tx1"/>
                </a:solidFill>
                <a:effectLst/>
                <a:latin typeface="+mn-lt"/>
                <a:ea typeface="+mn-ea"/>
                <a:cs typeface="+mn-cs"/>
              </a:rPr>
              <a:t> + .26(8.88 – 16.12)</a:t>
            </a:r>
            <a:r>
              <a:rPr lang="en-US" sz="1200" b="0" i="0" kern="1200" baseline="30000" dirty="0">
                <a:solidFill>
                  <a:schemeClr val="tx1"/>
                </a:solidFill>
                <a:effectLst/>
                <a:latin typeface="+mn-lt"/>
                <a:ea typeface="+mn-ea"/>
                <a:cs typeface="+mn-cs"/>
              </a:rPr>
              <a:t>2</a:t>
            </a:r>
            <a:br>
              <a:rPr lang="en-US" sz="1200" b="0" i="0" kern="1200" baseline="300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σ</a:t>
            </a:r>
            <a:r>
              <a:rPr lang="en-US" sz="1200" b="0" i="0" kern="1200" baseline="-25000" dirty="0">
                <a:solidFill>
                  <a:schemeClr val="tx1"/>
                </a:solidFill>
                <a:effectLst/>
                <a:latin typeface="+mn-lt"/>
                <a:ea typeface="+mn-ea"/>
                <a:cs typeface="+mn-cs"/>
              </a:rPr>
              <a:t>p</a:t>
            </a:r>
            <a:r>
              <a:rPr lang="en-US" sz="1200" b="0" i="0" kern="1200" baseline="30000" dirty="0">
                <a:solidFill>
                  <a:schemeClr val="tx1"/>
                </a:solidFill>
                <a:effectLst/>
                <a:latin typeface="+mn-lt"/>
                <a:ea typeface="+mn-ea"/>
                <a:cs typeface="+mn-cs"/>
              </a:rPr>
              <a:t>2</a:t>
            </a:r>
            <a:r>
              <a:rPr lang="en-US" sz="1200" b="0" i="0" kern="1200" dirty="0">
                <a:solidFill>
                  <a:schemeClr val="tx1"/>
                </a:solidFill>
                <a:effectLst/>
                <a:latin typeface="+mn-lt"/>
                <a:ea typeface="+mn-ea"/>
                <a:cs typeface="+mn-cs"/>
              </a:rPr>
              <a:t> = 18.</a:t>
            </a:r>
          </a:p>
          <a:p>
            <a:pPr algn="just">
              <a:lnSpc>
                <a:spcPct val="100000"/>
              </a:lnSpc>
              <a:spcBef>
                <a:spcPts val="0"/>
              </a:spcBef>
              <a:spcAft>
                <a:spcPts val="200"/>
              </a:spcAft>
              <a:buFont typeface="Wingdings" panose="05000000000000000000" pitchFamily="2" charset="2"/>
              <a:buChar char="§"/>
            </a:pPr>
            <a:endParaRPr lang="en-US" sz="1200" dirty="0">
              <a:latin typeface="Cambria" panose="02040503050406030204" pitchFamily="18" charset="0"/>
            </a:endParaRPr>
          </a:p>
          <a:p>
            <a:pPr algn="just">
              <a:lnSpc>
                <a:spcPct val="100000"/>
              </a:lnSpc>
              <a:spcBef>
                <a:spcPts val="0"/>
              </a:spcBef>
              <a:spcAft>
                <a:spcPts val="200"/>
              </a:spcAft>
              <a:buFont typeface="Wingdings" panose="05000000000000000000" pitchFamily="2" charset="2"/>
              <a:buChar char="§"/>
            </a:pPr>
            <a:endParaRPr lang="en-US" sz="1200" dirty="0">
              <a:latin typeface="Cambria" panose="02040503050406030204" pitchFamily="18" charset="0"/>
            </a:endParaRPr>
          </a:p>
          <a:p>
            <a:pPr marL="457200" lvl="1" indent="0" algn="just">
              <a:lnSpc>
                <a:spcPct val="100000"/>
              </a:lnSpc>
              <a:spcBef>
                <a:spcPts val="0"/>
              </a:spcBef>
              <a:spcAft>
                <a:spcPts val="200"/>
              </a:spcAft>
              <a:buNone/>
            </a:pPr>
            <a:endParaRPr lang="en-US" sz="1200" dirty="0">
              <a:latin typeface="Cambria" panose="02040503050406030204" pitchFamily="18" charset="0"/>
            </a:endParaRPr>
          </a:p>
          <a:p>
            <a:pPr marL="457200" lvl="1" indent="0" algn="just">
              <a:lnSpc>
                <a:spcPct val="100000"/>
              </a:lnSpc>
              <a:spcBef>
                <a:spcPts val="0"/>
              </a:spcBef>
              <a:spcAft>
                <a:spcPts val="200"/>
              </a:spcAft>
              <a:buNone/>
            </a:pPr>
            <a:endParaRPr lang="en-US" sz="1200" dirty="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7</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Risk and Return – Part 1</a:t>
            </a:r>
          </a:p>
        </p:txBody>
      </p:sp>
    </p:spTree>
    <p:extLst>
      <p:ext uri="{BB962C8B-B14F-4D97-AF65-F5344CB8AC3E}">
        <p14:creationId xmlns:p14="http://schemas.microsoft.com/office/powerpoint/2010/main" val="3295122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9340515" y="6526880"/>
            <a:ext cx="2743200" cy="365125"/>
          </a:xfrm>
        </p:spPr>
        <p:txBody>
          <a:bodyPr/>
          <a:lstStyle/>
          <a:p>
            <a:fld id="{B63D8B90-C3C9-4A0C-9CD5-339FB3140368}" type="slidenum">
              <a:rPr lang="en-US" sz="1600" smtClean="0">
                <a:solidFill>
                  <a:schemeClr val="bg1"/>
                </a:solidFill>
                <a:latin typeface="Cambria" panose="02040503050406030204" pitchFamily="18" charset="0"/>
              </a:rPr>
              <a:t>8</a:t>
            </a:fld>
            <a:endParaRPr lang="en-US" sz="1600" dirty="0">
              <a:solidFill>
                <a:schemeClr val="bg1"/>
              </a:solidFill>
              <a:latin typeface="Cambria" panose="02040503050406030204" pitchFamily="18" charset="0"/>
            </a:endParaRPr>
          </a:p>
        </p:txBody>
      </p:sp>
      <p:sp>
        <p:nvSpPr>
          <p:cNvPr id="4" name="Rounded Rectangle 3"/>
          <p:cNvSpPr/>
          <p:nvPr/>
        </p:nvSpPr>
        <p:spPr>
          <a:xfrm>
            <a:off x="2601310" y="2737634"/>
            <a:ext cx="6989380" cy="1293912"/>
          </a:xfrm>
          <a:prstGeom prst="roundRect">
            <a:avLst/>
          </a:prstGeom>
          <a:solidFill>
            <a:schemeClr val="accent5">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07032" y="3092202"/>
            <a:ext cx="2312968"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Thanks!</a:t>
            </a:r>
          </a:p>
        </p:txBody>
      </p:sp>
    </p:spTree>
    <p:extLst>
      <p:ext uri="{BB962C8B-B14F-4D97-AF65-F5344CB8AC3E}">
        <p14:creationId xmlns:p14="http://schemas.microsoft.com/office/powerpoint/2010/main" val="120991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22138</TotalTime>
  <Words>585</Words>
  <Application>Microsoft Office PowerPoint</Application>
  <PresentationFormat>Widescreen</PresentationFormat>
  <Paragraphs>94</Paragraphs>
  <Slides>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Baskerville Old Face</vt:lpstr>
      <vt:lpstr>Calibri</vt:lpstr>
      <vt:lpstr>Calibri Light</vt:lpstr>
      <vt:lpstr>Cambria</vt:lpstr>
      <vt:lpstr>Times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zafer.yuksel</dc:creator>
  <cp:lastModifiedBy>zafer yuksel</cp:lastModifiedBy>
  <cp:revision>304</cp:revision>
  <cp:lastPrinted>2020-03-07T23:40:00Z</cp:lastPrinted>
  <dcterms:created xsi:type="dcterms:W3CDTF">2019-07-03T18:31:29Z</dcterms:created>
  <dcterms:modified xsi:type="dcterms:W3CDTF">2020-10-26T06:27:29Z</dcterms:modified>
</cp:coreProperties>
</file>