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05" r:id="rId3"/>
    <p:sldId id="306" r:id="rId4"/>
    <p:sldId id="261" r:id="rId5"/>
    <p:sldId id="304" r:id="rId6"/>
    <p:sldId id="307" r:id="rId7"/>
    <p:sldId id="308" r:id="rId8"/>
    <p:sldId id="309" r:id="rId9"/>
    <p:sldId id="310" r:id="rId10"/>
    <p:sldId id="311" r:id="rId11"/>
    <p:sldId id="312" r:id="rId12"/>
    <p:sldId id="303"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4" autoAdjust="0"/>
    <p:restoredTop sz="84518" autoAdjust="0"/>
  </p:normalViewPr>
  <p:slideViewPr>
    <p:cSldViewPr snapToGrid="0">
      <p:cViewPr varScale="1">
        <p:scale>
          <a:sx n="79" d="100"/>
          <a:sy n="79" d="100"/>
        </p:scale>
        <p:origin x="10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11/1/2020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1086098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1327940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2600763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778582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298775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843288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3843977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64324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3305212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351479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TextBox 4"/>
          <p:cNvSpPr txBox="1"/>
          <p:nvPr/>
        </p:nvSpPr>
        <p:spPr>
          <a:xfrm>
            <a:off x="2007033" y="1789713"/>
            <a:ext cx="7690918" cy="1261884"/>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 </a:t>
            </a:r>
            <a:r>
              <a:rPr lang="en-US" sz="3200" dirty="0">
                <a:solidFill>
                  <a:schemeClr val="bg1"/>
                </a:solidFill>
                <a:latin typeface="Cambria" panose="02040503050406030204" pitchFamily="18" charset="0"/>
              </a:rPr>
              <a:t>Risk and Return – Part (II)</a:t>
            </a:r>
          </a:p>
          <a:p>
            <a:pPr algn="ctr"/>
            <a:r>
              <a:rPr lang="en-US" sz="3200" dirty="0">
                <a:solidFill>
                  <a:schemeClr val="bg1"/>
                </a:solidFill>
                <a:latin typeface="Cambria" panose="02040503050406030204" pitchFamily="18" charset="0"/>
              </a:rPr>
              <a:t>Questions</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ea typeface="Cambria" panose="02040503050406030204" pitchFamily="18" charset="0"/>
              </a:rPr>
              <a:t>A stock has an expected return of 14.2 percent, the risk-free rate is 5.5 percent, and the market risk premium is 6.9 percent.</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What must the beta of this stock be?</a:t>
            </a: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171718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i</a:t>
            </a:r>
            <a:r>
              <a:rPr lang="en-US" sz="2800" b="0" i="0" kern="1200" dirty="0">
                <a:solidFill>
                  <a:schemeClr val="tx1"/>
                </a:solidFill>
                <a:effectLst/>
                <a:latin typeface="Cambria" panose="02040503050406030204" pitchFamily="18" charset="0"/>
                <a:ea typeface="Cambria" panose="02040503050406030204" pitchFamily="18" charset="0"/>
              </a:rPr>
              <a:t>) = </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f</a:t>
            </a:r>
            <a:r>
              <a:rPr lang="en-US" sz="2800" b="0" i="0" kern="1200" dirty="0">
                <a:solidFill>
                  <a:schemeClr val="tx1"/>
                </a:solidFill>
                <a:effectLst/>
                <a:latin typeface="Cambria" panose="02040503050406030204" pitchFamily="18" charset="0"/>
                <a:ea typeface="Cambria" panose="02040503050406030204" pitchFamily="18" charset="0"/>
              </a:rPr>
              <a:t> + [E(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M</a:t>
            </a:r>
            <a:r>
              <a:rPr lang="en-US" sz="2800" b="0" i="0" kern="1200" dirty="0">
                <a:solidFill>
                  <a:schemeClr val="tx1"/>
                </a:solidFill>
                <a:effectLst/>
                <a:latin typeface="Cambria" panose="02040503050406030204" pitchFamily="18" charset="0"/>
                <a:ea typeface="Cambria" panose="02040503050406030204" pitchFamily="18" charset="0"/>
              </a:rPr>
              <a:t>) – </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1" kern="1200" baseline="-25000" dirty="0">
                <a:solidFill>
                  <a:schemeClr val="tx1"/>
                </a:solidFill>
                <a:effectLst/>
                <a:latin typeface="Cambria" panose="02040503050406030204" pitchFamily="18" charset="0"/>
                <a:ea typeface="Cambria" panose="02040503050406030204" pitchFamily="18" charset="0"/>
              </a:rPr>
              <a:t>f</a:t>
            </a:r>
            <a:r>
              <a:rPr lang="en-US" sz="2800" b="0" i="0" kern="1200" dirty="0">
                <a:solidFill>
                  <a:schemeClr val="tx1"/>
                </a:solidFill>
                <a:effectLst/>
                <a:latin typeface="Cambria" panose="02040503050406030204" pitchFamily="18" charset="0"/>
                <a:ea typeface="Cambria" panose="02040503050406030204" pitchFamily="18" charset="0"/>
              </a:rPr>
              <a:t>] × β</a:t>
            </a:r>
            <a:r>
              <a:rPr lang="en-US" sz="2800" b="0" i="0" kern="1200" baseline="-25000" dirty="0" err="1">
                <a:solidFill>
                  <a:schemeClr val="tx1"/>
                </a:solidFill>
                <a:effectLst/>
                <a:latin typeface="Cambria" panose="02040503050406030204" pitchFamily="18" charset="0"/>
                <a:ea typeface="Cambria" panose="02040503050406030204" pitchFamily="18" charset="0"/>
              </a:rPr>
              <a:t>i</a:t>
            </a:r>
            <a:br>
              <a:rPr lang="en-US" sz="2800" b="0" i="0" kern="1200" dirty="0">
                <a:solidFill>
                  <a:schemeClr val="tx1"/>
                </a:solidFill>
                <a:effectLst/>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.142 = .055 + .069β</a:t>
            </a:r>
            <a:r>
              <a:rPr lang="en-US" sz="2800" b="0" i="0" kern="1200" baseline="-25000" dirty="0" err="1">
                <a:solidFill>
                  <a:schemeClr val="tx1"/>
                </a:solidFill>
                <a:effectLst/>
                <a:latin typeface="Cambria" panose="02040503050406030204" pitchFamily="18" charset="0"/>
                <a:ea typeface="Cambria" panose="02040503050406030204" pitchFamily="18" charset="0"/>
              </a:rPr>
              <a:t>i</a:t>
            </a:r>
            <a:br>
              <a:rPr lang="en-US" sz="2800" b="0" i="0" kern="1200" dirty="0">
                <a:solidFill>
                  <a:schemeClr val="tx1"/>
                </a:solidFill>
                <a:effectLst/>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β</a:t>
            </a:r>
            <a:r>
              <a:rPr lang="en-US" sz="2800" b="0" i="0" kern="1200" baseline="-25000" dirty="0" err="1">
                <a:solidFill>
                  <a:schemeClr val="tx1"/>
                </a:solidFill>
                <a:effectLst/>
                <a:latin typeface="Cambria" panose="02040503050406030204" pitchFamily="18" charset="0"/>
                <a:ea typeface="Cambria" panose="02040503050406030204" pitchFamily="18" charset="0"/>
              </a:rPr>
              <a:t>i</a:t>
            </a:r>
            <a:r>
              <a:rPr lang="en-US" sz="2800" b="0" i="0" kern="1200" dirty="0">
                <a:solidFill>
                  <a:schemeClr val="tx1"/>
                </a:solidFill>
                <a:effectLst/>
                <a:latin typeface="Cambria" panose="02040503050406030204" pitchFamily="18" charset="0"/>
                <a:ea typeface="Cambria" panose="02040503050406030204" pitchFamily="18" charset="0"/>
              </a:rPr>
              <a:t> = 1.261</a:t>
            </a: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378604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12</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1</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ea typeface="Cambria" panose="02040503050406030204" pitchFamily="18" charset="0"/>
              </a:rPr>
              <a:t>You own a stock portfolio invested 29 percent in Stock Q, 15 percent in Stock R, 41 percent in Stock S, and 15 percent in Stock T. The betas for these four stocks are .98, 1.04, 1.44, and 1.89, respectively.</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What is the portfolio beta?</a:t>
            </a: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144657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800" b="0" i="0" kern="1200" dirty="0">
                <a:solidFill>
                  <a:schemeClr val="tx1"/>
                </a:solidFill>
                <a:effectLst/>
                <a:latin typeface="Cambria" panose="02040503050406030204" pitchFamily="18" charset="0"/>
                <a:ea typeface="Cambria" panose="02040503050406030204" pitchFamily="18" charset="0"/>
              </a:rPr>
              <a:t>The beta of a portfolio is the sum of the weight of each asset times the beta of each asset. So, the beta of the portfolio is:</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β</a:t>
            </a:r>
            <a:r>
              <a:rPr lang="en-US" sz="2800" b="0" i="0" kern="1200" baseline="-25000" dirty="0">
                <a:solidFill>
                  <a:schemeClr val="tx1"/>
                </a:solidFill>
                <a:effectLst/>
                <a:latin typeface="Cambria" panose="02040503050406030204" pitchFamily="18" charset="0"/>
                <a:ea typeface="Cambria" panose="02040503050406030204" pitchFamily="18" charset="0"/>
              </a:rPr>
              <a:t>p</a:t>
            </a:r>
            <a:r>
              <a:rPr lang="en-US" sz="2800" b="0" i="0" kern="1200" dirty="0">
                <a:solidFill>
                  <a:schemeClr val="tx1"/>
                </a:solidFill>
                <a:effectLst/>
                <a:latin typeface="Cambria" panose="02040503050406030204" pitchFamily="18" charset="0"/>
                <a:ea typeface="Cambria" panose="02040503050406030204" pitchFamily="18" charset="0"/>
              </a:rPr>
              <a:t> = .29(.98) + .15(1.04) + .41(1.44) + .15(1.89)</a:t>
            </a:r>
            <a:br>
              <a:rPr lang="en-US" sz="2800" b="0" i="0" kern="1200" dirty="0">
                <a:solidFill>
                  <a:schemeClr val="tx1"/>
                </a:solidFill>
                <a:effectLst/>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β</a:t>
            </a:r>
            <a:r>
              <a:rPr lang="en-US" sz="2800" b="0" i="0" kern="1200" baseline="-25000" dirty="0">
                <a:solidFill>
                  <a:schemeClr val="tx1"/>
                </a:solidFill>
                <a:effectLst/>
                <a:latin typeface="Cambria" panose="02040503050406030204" pitchFamily="18" charset="0"/>
                <a:ea typeface="Cambria" panose="02040503050406030204" pitchFamily="18" charset="0"/>
              </a:rPr>
              <a:t>p</a:t>
            </a:r>
            <a:r>
              <a:rPr lang="en-US" sz="2800" b="0" i="0" kern="1200" dirty="0">
                <a:solidFill>
                  <a:schemeClr val="tx1"/>
                </a:solidFill>
                <a:effectLst/>
                <a:latin typeface="Cambria" panose="02040503050406030204" pitchFamily="18" charset="0"/>
                <a:ea typeface="Cambria" panose="02040503050406030204" pitchFamily="18" charset="0"/>
              </a:rPr>
              <a:t> = 1.31</a:t>
            </a:r>
            <a:endParaRPr lang="en-US" sz="11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126040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2</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2800" dirty="0">
                <a:latin typeface="Cambria" panose="02040503050406030204" pitchFamily="18" charset="0"/>
                <a:ea typeface="Cambria" panose="02040503050406030204" pitchFamily="18" charset="0"/>
              </a:rPr>
              <a:t>You purchase 50 shares of Woods and 60 shares of Ogilvy. The risk free rate is 4% and the market premium is 5%. Data related to these two stocks is given below.</a:t>
            </a:r>
          </a:p>
          <a:p>
            <a:pPr lvl="0"/>
            <a:endParaRPr lang="en-US" sz="2800" dirty="0">
              <a:latin typeface="Cambria" panose="02040503050406030204" pitchFamily="18" charset="0"/>
              <a:ea typeface="Cambria" panose="02040503050406030204" pitchFamily="18" charset="0"/>
            </a:endParaRPr>
          </a:p>
          <a:p>
            <a:pPr lvl="0"/>
            <a:endParaRPr lang="en-US" sz="2800" dirty="0">
              <a:latin typeface="Cambria" panose="02040503050406030204" pitchFamily="18" charset="0"/>
              <a:ea typeface="Cambria" panose="02040503050406030204" pitchFamily="18" charset="0"/>
            </a:endParaRPr>
          </a:p>
          <a:p>
            <a:pPr lvl="0"/>
            <a:endParaRPr lang="en-US" sz="2800" dirty="0">
              <a:latin typeface="Cambria" panose="02040503050406030204" pitchFamily="18" charset="0"/>
              <a:ea typeface="Cambria" panose="02040503050406030204" pitchFamily="18" charset="0"/>
            </a:endParaRPr>
          </a:p>
          <a:p>
            <a:endParaRPr lang="en-US" sz="2800" dirty="0">
              <a:latin typeface="Cambria" panose="02040503050406030204" pitchFamily="18" charset="0"/>
              <a:ea typeface="Cambria" panose="02040503050406030204" pitchFamily="18" charset="0"/>
            </a:endParaRPr>
          </a:p>
          <a:p>
            <a:pPr marL="457200" indent="-457200">
              <a:buAutoNum type="alphaLcParenR"/>
            </a:pPr>
            <a:r>
              <a:rPr lang="en-US" sz="2800" dirty="0">
                <a:latin typeface="Cambria" panose="02040503050406030204" pitchFamily="18" charset="0"/>
                <a:ea typeface="Cambria" panose="02040503050406030204" pitchFamily="18" charset="0"/>
              </a:rPr>
              <a:t>According to the CAPM, what is the required return to your portfolio?</a:t>
            </a:r>
          </a:p>
          <a:p>
            <a:pPr marL="457200" indent="-457200">
              <a:buAutoNum type="alphaLcParenR"/>
            </a:pPr>
            <a:r>
              <a:rPr lang="en-US" sz="2800" dirty="0">
                <a:latin typeface="Cambria" panose="02040503050406030204" pitchFamily="18" charset="0"/>
                <a:ea typeface="Cambria" panose="02040503050406030204" pitchFamily="18" charset="0"/>
              </a:rPr>
              <a:t>At the end of one year, the price of Woods is now $30 and the price of Ogilvy is still $35. You wanted to change the beta of this portfolio to 0.8, how many dollars would you have to spend on T-bills?</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graphicFrame>
        <p:nvGraphicFramePr>
          <p:cNvPr id="4" name="Table 3">
            <a:extLst>
              <a:ext uri="{FF2B5EF4-FFF2-40B4-BE49-F238E27FC236}">
                <a16:creationId xmlns:a16="http://schemas.microsoft.com/office/drawing/2014/main" id="{E1A0308B-17A5-4208-9D43-85307E6129BB}"/>
              </a:ext>
            </a:extLst>
          </p:cNvPr>
          <p:cNvGraphicFramePr>
            <a:graphicFrameLocks noGrp="1"/>
          </p:cNvGraphicFramePr>
          <p:nvPr>
            <p:extLst>
              <p:ext uri="{D42A27DB-BD31-4B8C-83A1-F6EECF244321}">
                <p14:modId xmlns:p14="http://schemas.microsoft.com/office/powerpoint/2010/main" val="3614830790"/>
              </p:ext>
            </p:extLst>
          </p:nvPr>
        </p:nvGraphicFramePr>
        <p:xfrm>
          <a:off x="2829681" y="2714898"/>
          <a:ext cx="5470087" cy="1428203"/>
        </p:xfrm>
        <a:graphic>
          <a:graphicData uri="http://schemas.openxmlformats.org/drawingml/2006/table">
            <a:tbl>
              <a:tblPr firstRow="1" firstCol="1" bandRow="1" bandCol="1">
                <a:tableStyleId>{5C22544A-7EE6-4342-B048-85BDC9FD1C3A}</a:tableStyleId>
              </a:tblPr>
              <a:tblGrid>
                <a:gridCol w="3357509">
                  <a:extLst>
                    <a:ext uri="{9D8B030D-6E8A-4147-A177-3AD203B41FA5}">
                      <a16:colId xmlns:a16="http://schemas.microsoft.com/office/drawing/2014/main" val="20000"/>
                    </a:ext>
                  </a:extLst>
                </a:gridCol>
                <a:gridCol w="1061545">
                  <a:extLst>
                    <a:ext uri="{9D8B030D-6E8A-4147-A177-3AD203B41FA5}">
                      <a16:colId xmlns:a16="http://schemas.microsoft.com/office/drawing/2014/main" val="20001"/>
                    </a:ext>
                  </a:extLst>
                </a:gridCol>
                <a:gridCol w="1051033">
                  <a:extLst>
                    <a:ext uri="{9D8B030D-6E8A-4147-A177-3AD203B41FA5}">
                      <a16:colId xmlns:a16="http://schemas.microsoft.com/office/drawing/2014/main" val="20002"/>
                    </a:ext>
                  </a:extLst>
                </a:gridCol>
              </a:tblGrid>
              <a:tr h="326114">
                <a:tc>
                  <a:txBody>
                    <a:bodyPr/>
                    <a:lstStyle/>
                    <a:p>
                      <a:pPr marL="0" marR="0" algn="l">
                        <a:lnSpc>
                          <a:spcPct val="115000"/>
                        </a:lnSpc>
                        <a:spcBef>
                          <a:spcPts val="0"/>
                        </a:spcBef>
                        <a:spcAft>
                          <a:spcPts val="0"/>
                        </a:spcAft>
                      </a:pPr>
                      <a:r>
                        <a:rPr lang="en-US" sz="2000" dirty="0">
                          <a:solidFill>
                            <a:schemeClr val="tx1"/>
                          </a:solidFill>
                          <a:effectLst/>
                        </a:rPr>
                        <a:t> </a:t>
                      </a:r>
                      <a:endParaRPr lang="en-US" sz="2000" dirty="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Woods</a:t>
                      </a:r>
                      <a:endParaRPr lang="en-US" sz="2000" dirty="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Ogilvy</a:t>
                      </a:r>
                      <a:endParaRPr lang="en-US" sz="2000">
                        <a:solidFill>
                          <a:schemeClr val="tx1"/>
                        </a:solidFill>
                        <a:effectLst/>
                        <a:latin typeface="Times New Roman"/>
                        <a:ea typeface="SimSun"/>
                      </a:endParaRPr>
                    </a:p>
                  </a:txBody>
                  <a:tcPr marL="68580" marR="68580" marT="0" marB="0"/>
                </a:tc>
                <a:extLst>
                  <a:ext uri="{0D108BD9-81ED-4DB2-BD59-A6C34878D82A}">
                    <a16:rowId xmlns:a16="http://schemas.microsoft.com/office/drawing/2014/main" val="10000"/>
                  </a:ext>
                </a:extLst>
              </a:tr>
              <a:tr h="326114">
                <a:tc>
                  <a:txBody>
                    <a:bodyPr/>
                    <a:lstStyle/>
                    <a:p>
                      <a:pPr marL="0" marR="0" algn="l">
                        <a:lnSpc>
                          <a:spcPct val="115000"/>
                        </a:lnSpc>
                        <a:spcBef>
                          <a:spcPts val="0"/>
                        </a:spcBef>
                        <a:spcAft>
                          <a:spcPts val="0"/>
                        </a:spcAft>
                      </a:pPr>
                      <a:r>
                        <a:rPr lang="en-US" sz="2000">
                          <a:solidFill>
                            <a:schemeClr val="tx1"/>
                          </a:solidFill>
                          <a:effectLst/>
                        </a:rPr>
                        <a:t>Price</a:t>
                      </a:r>
                      <a:endParaRPr lang="en-US" sz="200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$25</a:t>
                      </a:r>
                      <a:endParaRPr lang="en-US" sz="2000" dirty="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$35</a:t>
                      </a:r>
                      <a:endParaRPr lang="en-US" sz="2000" dirty="0">
                        <a:solidFill>
                          <a:schemeClr val="tx1"/>
                        </a:solidFill>
                        <a:effectLst/>
                        <a:latin typeface="Times New Roman"/>
                        <a:ea typeface="SimSun"/>
                      </a:endParaRPr>
                    </a:p>
                  </a:txBody>
                  <a:tcPr marL="68580" marR="68580" marT="0" marB="0"/>
                </a:tc>
                <a:extLst>
                  <a:ext uri="{0D108BD9-81ED-4DB2-BD59-A6C34878D82A}">
                    <a16:rowId xmlns:a16="http://schemas.microsoft.com/office/drawing/2014/main" val="10001"/>
                  </a:ext>
                </a:extLst>
              </a:tr>
              <a:tr h="326114">
                <a:tc>
                  <a:txBody>
                    <a:bodyPr/>
                    <a:lstStyle/>
                    <a:p>
                      <a:pPr marL="0" marR="0" algn="l">
                        <a:lnSpc>
                          <a:spcPct val="115000"/>
                        </a:lnSpc>
                        <a:spcBef>
                          <a:spcPts val="0"/>
                        </a:spcBef>
                        <a:spcAft>
                          <a:spcPts val="0"/>
                        </a:spcAft>
                      </a:pPr>
                      <a:r>
                        <a:rPr lang="en-US" sz="2000">
                          <a:solidFill>
                            <a:schemeClr val="tx1"/>
                          </a:solidFill>
                          <a:effectLst/>
                        </a:rPr>
                        <a:t>Beta</a:t>
                      </a:r>
                      <a:endParaRPr lang="en-US" sz="200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0.9</a:t>
                      </a:r>
                      <a:endParaRPr lang="en-US" sz="2000" dirty="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1.1</a:t>
                      </a:r>
                      <a:endParaRPr lang="en-US" sz="2000" dirty="0">
                        <a:solidFill>
                          <a:schemeClr val="tx1"/>
                        </a:solidFill>
                        <a:effectLst/>
                        <a:latin typeface="Times New Roman"/>
                        <a:ea typeface="SimSun"/>
                      </a:endParaRPr>
                    </a:p>
                  </a:txBody>
                  <a:tcPr marL="68580" marR="68580" marT="0" marB="0"/>
                </a:tc>
                <a:extLst>
                  <a:ext uri="{0D108BD9-81ED-4DB2-BD59-A6C34878D82A}">
                    <a16:rowId xmlns:a16="http://schemas.microsoft.com/office/drawing/2014/main" val="10002"/>
                  </a:ext>
                </a:extLst>
              </a:tr>
              <a:tr h="443318">
                <a:tc>
                  <a:txBody>
                    <a:bodyPr/>
                    <a:lstStyle/>
                    <a:p>
                      <a:pPr marL="0" marR="0" algn="l">
                        <a:lnSpc>
                          <a:spcPct val="115000"/>
                        </a:lnSpc>
                        <a:spcBef>
                          <a:spcPts val="0"/>
                        </a:spcBef>
                        <a:spcAft>
                          <a:spcPts val="0"/>
                        </a:spcAft>
                      </a:pPr>
                      <a:r>
                        <a:rPr lang="en-US" sz="2000">
                          <a:solidFill>
                            <a:schemeClr val="tx1"/>
                          </a:solidFill>
                          <a:effectLst/>
                        </a:rPr>
                        <a:t>Standard Deviation of returns</a:t>
                      </a:r>
                      <a:endParaRPr lang="en-US" sz="200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a:solidFill>
                            <a:schemeClr val="tx1"/>
                          </a:solidFill>
                          <a:effectLst/>
                        </a:rPr>
                        <a:t>45%</a:t>
                      </a:r>
                      <a:endParaRPr lang="en-US" sz="2000">
                        <a:solidFill>
                          <a:schemeClr val="tx1"/>
                        </a:solidFill>
                        <a:effectLst/>
                        <a:latin typeface="Times New Roman"/>
                        <a:ea typeface="SimSun"/>
                      </a:endParaRPr>
                    </a:p>
                  </a:txBody>
                  <a:tcPr marL="68580" marR="68580" marT="0" marB="0"/>
                </a:tc>
                <a:tc>
                  <a:txBody>
                    <a:bodyPr/>
                    <a:lstStyle/>
                    <a:p>
                      <a:pPr marL="0" marR="0" algn="ctr">
                        <a:lnSpc>
                          <a:spcPct val="115000"/>
                        </a:lnSpc>
                        <a:spcBef>
                          <a:spcPts val="0"/>
                        </a:spcBef>
                        <a:spcAft>
                          <a:spcPts val="0"/>
                        </a:spcAft>
                      </a:pPr>
                      <a:r>
                        <a:rPr lang="en-US" sz="2000" dirty="0">
                          <a:solidFill>
                            <a:schemeClr val="tx1"/>
                          </a:solidFill>
                          <a:effectLst/>
                        </a:rPr>
                        <a:t>25%</a:t>
                      </a:r>
                      <a:endParaRPr lang="en-US" sz="2000" dirty="0">
                        <a:solidFill>
                          <a:schemeClr val="tx1"/>
                        </a:solidFill>
                        <a:effectLst/>
                        <a:latin typeface="Times New Roman"/>
                        <a:ea typeface="SimSu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9675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latin typeface="Cambria" panose="02040503050406030204" pitchFamily="18" charset="0"/>
                <a:ea typeface="Cambria" panose="02040503050406030204" pitchFamily="18" charset="0"/>
              </a:rPr>
              <a:t>Woods: 50 * $25 = 1250$ &amp; Ogilvy: 60 * $35 = 2100$	=&gt; Total = 3350$</a:t>
            </a:r>
          </a:p>
          <a:p>
            <a:r>
              <a:rPr lang="en-US" sz="1600" dirty="0">
                <a:latin typeface="Cambria" panose="02040503050406030204" pitchFamily="18" charset="0"/>
                <a:ea typeface="Cambria" panose="02040503050406030204" pitchFamily="18" charset="0"/>
              </a:rPr>
              <a:t>Weight: Woods = 1250/3350 = 37.31% &amp; Ogilvy = 2100/3350 = 62.69%</a:t>
            </a:r>
          </a:p>
          <a:p>
            <a:r>
              <a:rPr lang="en-US" sz="1600" dirty="0">
                <a:latin typeface="Cambria" panose="02040503050406030204" pitchFamily="18" charset="0"/>
                <a:ea typeface="Cambria" panose="02040503050406030204" pitchFamily="18" charset="0"/>
              </a:rPr>
              <a:t>Portfolio:</a:t>
            </a:r>
          </a:p>
          <a:p>
            <a:r>
              <a:rPr lang="en-US" sz="1600" dirty="0">
                <a:latin typeface="Cambria" panose="02040503050406030204" pitchFamily="18" charset="0"/>
                <a:ea typeface="Cambria" panose="02040503050406030204" pitchFamily="18" charset="0"/>
              </a:rPr>
              <a:t>Beta = (0.3731 * 0.9) + (0.6269 * 1.1) = 1.0254</a:t>
            </a:r>
          </a:p>
          <a:p>
            <a:r>
              <a:rPr lang="en-US" sz="1600" dirty="0">
                <a:latin typeface="Cambria" panose="02040503050406030204" pitchFamily="18" charset="0"/>
                <a:ea typeface="Cambria" panose="02040503050406030204" pitchFamily="18" charset="0"/>
              </a:rPr>
              <a:t>Return = Rf + Bp*(Rm – Rf) = 0.04 + 1.0254(.05) = 9.13%</a:t>
            </a:r>
          </a:p>
          <a:p>
            <a:endParaRPr lang="en-US" sz="1600" dirty="0">
              <a:latin typeface="Cambria" panose="02040503050406030204" pitchFamily="18" charset="0"/>
              <a:ea typeface="Cambria" panose="02040503050406030204" pitchFamily="18" charset="0"/>
            </a:endParaRPr>
          </a:p>
          <a:p>
            <a:r>
              <a:rPr lang="en-US" sz="1600" dirty="0">
                <a:latin typeface="Cambria" panose="02040503050406030204" pitchFamily="18" charset="0"/>
                <a:ea typeface="Cambria" panose="02040503050406030204" pitchFamily="18" charset="0"/>
              </a:rPr>
              <a:t>Woods: 50 * $30 = $1500 &amp; Ogilvy: 60 * $35 =$ 2100	=&gt; Total =$ 3600</a:t>
            </a:r>
          </a:p>
          <a:p>
            <a:r>
              <a:rPr lang="en-US" sz="1600" dirty="0">
                <a:latin typeface="Cambria" panose="02040503050406030204" pitchFamily="18" charset="0"/>
                <a:ea typeface="Cambria" panose="02040503050406030204" pitchFamily="18" charset="0"/>
              </a:rPr>
              <a:t>Suppose you spend x dollars on T-Bills.</a:t>
            </a:r>
          </a:p>
          <a:p>
            <a:r>
              <a:rPr lang="en-US" sz="1600" dirty="0">
                <a:latin typeface="Cambria" panose="02040503050406030204" pitchFamily="18" charset="0"/>
                <a:ea typeface="Cambria" panose="02040503050406030204" pitchFamily="18" charset="0"/>
              </a:rPr>
              <a:t>0.9*1500/(3600+x) + 1.1*2100/(3600+x) + 0*x/(3600+x) = 0.8 </a:t>
            </a:r>
          </a:p>
          <a:p>
            <a:r>
              <a:rPr lang="en-US" sz="1600" dirty="0">
                <a:latin typeface="Cambria" panose="02040503050406030204" pitchFamily="18" charset="0"/>
                <a:ea typeface="Cambria" panose="02040503050406030204" pitchFamily="18" charset="0"/>
                <a:sym typeface="Wingdings"/>
              </a:rPr>
              <a:t></a:t>
            </a:r>
            <a:r>
              <a:rPr lang="en-US" sz="1600" dirty="0">
                <a:latin typeface="Cambria" panose="02040503050406030204" pitchFamily="18" charset="0"/>
                <a:ea typeface="Cambria" panose="02040503050406030204" pitchFamily="18" charset="0"/>
              </a:rPr>
              <a:t> 1350 + 2310 = 0.8*(3600 + x) = 2880 + 0.8x</a:t>
            </a:r>
          </a:p>
          <a:p>
            <a:r>
              <a:rPr lang="en-US" sz="1600" dirty="0">
                <a:latin typeface="Cambria" panose="02040503050406030204" pitchFamily="18" charset="0"/>
                <a:ea typeface="Cambria" panose="02040503050406030204" pitchFamily="18" charset="0"/>
                <a:sym typeface="Wingdings"/>
              </a:rPr>
              <a:t></a:t>
            </a:r>
            <a:r>
              <a:rPr lang="en-US" sz="1600" dirty="0">
                <a:latin typeface="Cambria" panose="02040503050406030204" pitchFamily="18" charset="0"/>
                <a:ea typeface="Cambria" panose="02040503050406030204" pitchFamily="18" charset="0"/>
              </a:rPr>
              <a:t> x = $975</a:t>
            </a:r>
          </a:p>
          <a:p>
            <a:pPr algn="just">
              <a:lnSpc>
                <a:spcPct val="100000"/>
              </a:lnSpc>
              <a:spcBef>
                <a:spcPts val="0"/>
              </a:spcBef>
              <a:spcAft>
                <a:spcPts val="200"/>
              </a:spcAft>
              <a:buFont typeface="Wingdings" panose="05000000000000000000" pitchFamily="2" charset="2"/>
              <a:buChar char="§"/>
            </a:pPr>
            <a:endParaRPr lang="en-US" sz="1400"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175055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3</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200"/>
              </a:spcAft>
              <a:buFont typeface="Wingdings" panose="05000000000000000000" pitchFamily="2" charset="2"/>
              <a:buChar char="§"/>
            </a:pPr>
            <a:r>
              <a:rPr lang="en-US" sz="1800" dirty="0">
                <a:latin typeface="Cambria" panose="02040503050406030204" pitchFamily="18" charset="0"/>
              </a:rPr>
              <a:t>Which one of the following is correctly priced if the risk-free rate is 3.4% and the market risk-premium is 7.9%</a:t>
            </a:r>
          </a:p>
          <a:p>
            <a:pPr algn="just">
              <a:lnSpc>
                <a:spcPct val="100000"/>
              </a:lnSpc>
              <a:spcBef>
                <a:spcPts val="0"/>
              </a:spcBef>
              <a:spcAft>
                <a:spcPts val="200"/>
              </a:spcAft>
              <a:buFont typeface="Wingdings" panose="05000000000000000000" pitchFamily="2" charset="2"/>
              <a:buChar char="§"/>
            </a:pPr>
            <a:endParaRPr lang="en-US" sz="1800" dirty="0">
              <a:latin typeface="Cambria" panose="02040503050406030204" pitchFamily="18" charset="0"/>
            </a:endParaRPr>
          </a:p>
          <a:p>
            <a:pPr marL="457200" lvl="1" indent="0" algn="just">
              <a:lnSpc>
                <a:spcPct val="100000"/>
              </a:lnSpc>
              <a:spcBef>
                <a:spcPts val="0"/>
              </a:spcBef>
              <a:spcAft>
                <a:spcPts val="200"/>
              </a:spcAft>
              <a:buNone/>
            </a:pPr>
            <a:endParaRPr lang="en-US" sz="1800" dirty="0">
              <a:latin typeface="Cambria" panose="02040503050406030204" pitchFamily="18" charset="0"/>
            </a:endParaRPr>
          </a:p>
          <a:p>
            <a:pPr marL="457200" lvl="1" indent="0" algn="just">
              <a:lnSpc>
                <a:spcPct val="100000"/>
              </a:lnSpc>
              <a:spcBef>
                <a:spcPts val="0"/>
              </a:spcBef>
              <a:spcAft>
                <a:spcPts val="200"/>
              </a:spcAft>
              <a:buNone/>
            </a:pPr>
            <a:endParaRPr lang="en-US" sz="18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graphicFrame>
        <p:nvGraphicFramePr>
          <p:cNvPr id="4" name="Table 8">
            <a:extLst>
              <a:ext uri="{FF2B5EF4-FFF2-40B4-BE49-F238E27FC236}">
                <a16:creationId xmlns:a16="http://schemas.microsoft.com/office/drawing/2014/main" id="{05D03B5D-AB22-4380-8B62-1D912D3A2BC3}"/>
              </a:ext>
            </a:extLst>
          </p:cNvPr>
          <p:cNvGraphicFramePr>
            <a:graphicFrameLocks noGrp="1"/>
          </p:cNvGraphicFramePr>
          <p:nvPr>
            <p:extLst>
              <p:ext uri="{D42A27DB-BD31-4B8C-83A1-F6EECF244321}">
                <p14:modId xmlns:p14="http://schemas.microsoft.com/office/powerpoint/2010/main" val="960904173"/>
              </p:ext>
            </p:extLst>
          </p:nvPr>
        </p:nvGraphicFramePr>
        <p:xfrm>
          <a:off x="2032000" y="1743794"/>
          <a:ext cx="8127999" cy="2225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114327432"/>
                    </a:ext>
                  </a:extLst>
                </a:gridCol>
                <a:gridCol w="2709333">
                  <a:extLst>
                    <a:ext uri="{9D8B030D-6E8A-4147-A177-3AD203B41FA5}">
                      <a16:colId xmlns:a16="http://schemas.microsoft.com/office/drawing/2014/main" val="2914073164"/>
                    </a:ext>
                  </a:extLst>
                </a:gridCol>
                <a:gridCol w="2709333">
                  <a:extLst>
                    <a:ext uri="{9D8B030D-6E8A-4147-A177-3AD203B41FA5}">
                      <a16:colId xmlns:a16="http://schemas.microsoft.com/office/drawing/2014/main" val="100392300"/>
                    </a:ext>
                  </a:extLst>
                </a:gridCol>
              </a:tblGrid>
              <a:tr h="370840">
                <a:tc>
                  <a:txBody>
                    <a:bodyPr/>
                    <a:lstStyle/>
                    <a:p>
                      <a:pPr algn="ctr"/>
                      <a:r>
                        <a:rPr lang="en-US" dirty="0">
                          <a:latin typeface="Cambria" panose="02040503050406030204" pitchFamily="18" charset="0"/>
                          <a:ea typeface="Cambria" panose="02040503050406030204" pitchFamily="18" charset="0"/>
                        </a:rPr>
                        <a:t>Stock</a:t>
                      </a:r>
                    </a:p>
                  </a:txBody>
                  <a:tcPr/>
                </a:tc>
                <a:tc>
                  <a:txBody>
                    <a:bodyPr/>
                    <a:lstStyle/>
                    <a:p>
                      <a:pPr algn="ctr"/>
                      <a:r>
                        <a:rPr lang="en-US" dirty="0">
                          <a:latin typeface="Cambria" panose="02040503050406030204" pitchFamily="18" charset="0"/>
                          <a:ea typeface="Cambria" panose="02040503050406030204" pitchFamily="18" charset="0"/>
                        </a:rPr>
                        <a:t>Beta</a:t>
                      </a:r>
                    </a:p>
                  </a:txBody>
                  <a:tcPr/>
                </a:tc>
                <a:tc>
                  <a:txBody>
                    <a:bodyPr/>
                    <a:lstStyle/>
                    <a:p>
                      <a:pPr algn="ctr"/>
                      <a:r>
                        <a:rPr lang="en-US" dirty="0">
                          <a:latin typeface="Cambria" panose="02040503050406030204" pitchFamily="18" charset="0"/>
                          <a:ea typeface="Cambria" panose="02040503050406030204" pitchFamily="18" charset="0"/>
                        </a:rPr>
                        <a:t>Expected Return</a:t>
                      </a:r>
                    </a:p>
                  </a:txBody>
                  <a:tcPr/>
                </a:tc>
                <a:extLst>
                  <a:ext uri="{0D108BD9-81ED-4DB2-BD59-A6C34878D82A}">
                    <a16:rowId xmlns:a16="http://schemas.microsoft.com/office/drawing/2014/main" val="2838388369"/>
                  </a:ext>
                </a:extLst>
              </a:tr>
              <a:tr h="370840">
                <a:tc>
                  <a:txBody>
                    <a:bodyPr/>
                    <a:lstStyle/>
                    <a:p>
                      <a:pPr algn="ctr"/>
                      <a:r>
                        <a:rPr lang="en-US" dirty="0">
                          <a:latin typeface="Cambria" panose="02040503050406030204" pitchFamily="18" charset="0"/>
                          <a:ea typeface="Cambria" panose="02040503050406030204" pitchFamily="18" charset="0"/>
                        </a:rPr>
                        <a:t>A</a:t>
                      </a:r>
                    </a:p>
                  </a:txBody>
                  <a:tcPr/>
                </a:tc>
                <a:tc>
                  <a:txBody>
                    <a:bodyPr/>
                    <a:lstStyle/>
                    <a:p>
                      <a:pPr algn="ctr"/>
                      <a:r>
                        <a:rPr lang="en-US" dirty="0">
                          <a:latin typeface="Cambria" panose="02040503050406030204" pitchFamily="18" charset="0"/>
                          <a:ea typeface="Cambria" panose="02040503050406030204" pitchFamily="18" charset="0"/>
                        </a:rPr>
                        <a:t>0.85</a:t>
                      </a:r>
                    </a:p>
                  </a:txBody>
                  <a:tcPr/>
                </a:tc>
                <a:tc>
                  <a:txBody>
                    <a:bodyPr/>
                    <a:lstStyle/>
                    <a:p>
                      <a:pPr algn="ctr"/>
                      <a:r>
                        <a:rPr lang="en-US" dirty="0">
                          <a:latin typeface="Cambria" panose="02040503050406030204" pitchFamily="18" charset="0"/>
                          <a:ea typeface="Cambria" panose="02040503050406030204" pitchFamily="18" charset="0"/>
                        </a:rPr>
                        <a:t>8.50%</a:t>
                      </a:r>
                    </a:p>
                  </a:txBody>
                  <a:tcPr/>
                </a:tc>
                <a:extLst>
                  <a:ext uri="{0D108BD9-81ED-4DB2-BD59-A6C34878D82A}">
                    <a16:rowId xmlns:a16="http://schemas.microsoft.com/office/drawing/2014/main" val="4132248219"/>
                  </a:ext>
                </a:extLst>
              </a:tr>
              <a:tr h="370840">
                <a:tc>
                  <a:txBody>
                    <a:bodyPr/>
                    <a:lstStyle/>
                    <a:p>
                      <a:pPr algn="ctr"/>
                      <a:r>
                        <a:rPr lang="en-US" dirty="0">
                          <a:latin typeface="Cambria" panose="02040503050406030204" pitchFamily="18" charset="0"/>
                          <a:ea typeface="Cambria" panose="02040503050406030204" pitchFamily="18" charset="0"/>
                        </a:rPr>
                        <a:t>B</a:t>
                      </a:r>
                    </a:p>
                  </a:txBody>
                  <a:tcPr/>
                </a:tc>
                <a:tc>
                  <a:txBody>
                    <a:bodyPr/>
                    <a:lstStyle/>
                    <a:p>
                      <a:pPr algn="ctr"/>
                      <a:r>
                        <a:rPr lang="en-US" dirty="0">
                          <a:latin typeface="Cambria" panose="02040503050406030204" pitchFamily="18" charset="0"/>
                          <a:ea typeface="Cambria" panose="02040503050406030204" pitchFamily="18" charset="0"/>
                        </a:rPr>
                        <a:t>1.50</a:t>
                      </a:r>
                    </a:p>
                  </a:txBody>
                  <a:tcPr/>
                </a:tc>
                <a:tc>
                  <a:txBody>
                    <a:bodyPr/>
                    <a:lstStyle/>
                    <a:p>
                      <a:pPr algn="ctr"/>
                      <a:r>
                        <a:rPr lang="en-US" dirty="0">
                          <a:latin typeface="Cambria" panose="02040503050406030204" pitchFamily="18" charset="0"/>
                          <a:ea typeface="Cambria" panose="02040503050406030204" pitchFamily="18" charset="0"/>
                        </a:rPr>
                        <a:t>12.25%</a:t>
                      </a:r>
                    </a:p>
                  </a:txBody>
                  <a:tcPr/>
                </a:tc>
                <a:extLst>
                  <a:ext uri="{0D108BD9-81ED-4DB2-BD59-A6C34878D82A}">
                    <a16:rowId xmlns:a16="http://schemas.microsoft.com/office/drawing/2014/main" val="1824413070"/>
                  </a:ext>
                </a:extLst>
              </a:tr>
              <a:tr h="370840">
                <a:tc>
                  <a:txBody>
                    <a:bodyPr/>
                    <a:lstStyle/>
                    <a:p>
                      <a:pPr algn="ctr"/>
                      <a:r>
                        <a:rPr lang="en-US" dirty="0">
                          <a:latin typeface="Cambria" panose="02040503050406030204" pitchFamily="18" charset="0"/>
                          <a:ea typeface="Cambria" panose="02040503050406030204" pitchFamily="18" charset="0"/>
                        </a:rPr>
                        <a:t>C</a:t>
                      </a:r>
                    </a:p>
                  </a:txBody>
                  <a:tcPr/>
                </a:tc>
                <a:tc>
                  <a:txBody>
                    <a:bodyPr/>
                    <a:lstStyle/>
                    <a:p>
                      <a:pPr algn="ctr"/>
                      <a:r>
                        <a:rPr lang="en-US" dirty="0">
                          <a:latin typeface="Cambria" panose="02040503050406030204" pitchFamily="18" charset="0"/>
                          <a:ea typeface="Cambria" panose="02040503050406030204" pitchFamily="18" charset="0"/>
                        </a:rPr>
                        <a:t>1.31</a:t>
                      </a:r>
                    </a:p>
                  </a:txBody>
                  <a:tcPr/>
                </a:tc>
                <a:tc>
                  <a:txBody>
                    <a:bodyPr/>
                    <a:lstStyle/>
                    <a:p>
                      <a:pPr algn="ctr"/>
                      <a:r>
                        <a:rPr lang="en-US" dirty="0">
                          <a:latin typeface="Cambria" panose="02040503050406030204" pitchFamily="18" charset="0"/>
                          <a:ea typeface="Cambria" panose="02040503050406030204" pitchFamily="18" charset="0"/>
                        </a:rPr>
                        <a:t>11.25%</a:t>
                      </a:r>
                    </a:p>
                  </a:txBody>
                  <a:tcPr/>
                </a:tc>
                <a:extLst>
                  <a:ext uri="{0D108BD9-81ED-4DB2-BD59-A6C34878D82A}">
                    <a16:rowId xmlns:a16="http://schemas.microsoft.com/office/drawing/2014/main" val="2986910146"/>
                  </a:ext>
                </a:extLst>
              </a:tr>
              <a:tr h="370840">
                <a:tc>
                  <a:txBody>
                    <a:bodyPr/>
                    <a:lstStyle/>
                    <a:p>
                      <a:pPr algn="ctr"/>
                      <a:r>
                        <a:rPr lang="en-US" dirty="0">
                          <a:latin typeface="Cambria" panose="02040503050406030204" pitchFamily="18" charset="0"/>
                          <a:ea typeface="Cambria" panose="02040503050406030204" pitchFamily="18" charset="0"/>
                        </a:rPr>
                        <a:t>D</a:t>
                      </a:r>
                    </a:p>
                  </a:txBody>
                  <a:tcPr/>
                </a:tc>
                <a:tc>
                  <a:txBody>
                    <a:bodyPr/>
                    <a:lstStyle/>
                    <a:p>
                      <a:pPr algn="ctr"/>
                      <a:r>
                        <a:rPr lang="en-US" dirty="0">
                          <a:latin typeface="Cambria" panose="02040503050406030204" pitchFamily="18" charset="0"/>
                          <a:ea typeface="Cambria" panose="02040503050406030204" pitchFamily="18" charset="0"/>
                        </a:rPr>
                        <a:t>1.23</a:t>
                      </a:r>
                    </a:p>
                  </a:txBody>
                  <a:tcPr/>
                </a:tc>
                <a:tc>
                  <a:txBody>
                    <a:bodyPr/>
                    <a:lstStyle/>
                    <a:p>
                      <a:pPr algn="ctr"/>
                      <a:r>
                        <a:rPr lang="en-US" dirty="0">
                          <a:latin typeface="Cambria" panose="02040503050406030204" pitchFamily="18" charset="0"/>
                          <a:ea typeface="Cambria" panose="02040503050406030204" pitchFamily="18" charset="0"/>
                        </a:rPr>
                        <a:t>11.77%</a:t>
                      </a:r>
                    </a:p>
                  </a:txBody>
                  <a:tcPr/>
                </a:tc>
                <a:extLst>
                  <a:ext uri="{0D108BD9-81ED-4DB2-BD59-A6C34878D82A}">
                    <a16:rowId xmlns:a16="http://schemas.microsoft.com/office/drawing/2014/main" val="1844973942"/>
                  </a:ext>
                </a:extLst>
              </a:tr>
              <a:tr h="370840">
                <a:tc>
                  <a:txBody>
                    <a:bodyPr/>
                    <a:lstStyle/>
                    <a:p>
                      <a:pPr algn="ctr"/>
                      <a:r>
                        <a:rPr lang="en-US" dirty="0">
                          <a:latin typeface="Cambria" panose="02040503050406030204" pitchFamily="18" charset="0"/>
                          <a:ea typeface="Cambria" panose="02040503050406030204" pitchFamily="18" charset="0"/>
                        </a:rPr>
                        <a:t>E</a:t>
                      </a:r>
                    </a:p>
                  </a:txBody>
                  <a:tcPr/>
                </a:tc>
                <a:tc>
                  <a:txBody>
                    <a:bodyPr/>
                    <a:lstStyle/>
                    <a:p>
                      <a:pPr algn="ctr"/>
                      <a:r>
                        <a:rPr lang="en-US" dirty="0">
                          <a:latin typeface="Cambria" panose="02040503050406030204" pitchFamily="18" charset="0"/>
                          <a:ea typeface="Cambria" panose="02040503050406030204" pitchFamily="18" charset="0"/>
                        </a:rPr>
                        <a:t>0.95</a:t>
                      </a:r>
                    </a:p>
                  </a:txBody>
                  <a:tcPr/>
                </a:tc>
                <a:tc>
                  <a:txBody>
                    <a:bodyPr/>
                    <a:lstStyle/>
                    <a:p>
                      <a:pPr algn="ctr"/>
                      <a:r>
                        <a:rPr lang="en-US" dirty="0">
                          <a:latin typeface="Cambria" panose="02040503050406030204" pitchFamily="18" charset="0"/>
                          <a:ea typeface="Cambria" panose="02040503050406030204" pitchFamily="18" charset="0"/>
                        </a:rPr>
                        <a:t>8.65%</a:t>
                      </a:r>
                    </a:p>
                  </a:txBody>
                  <a:tcPr/>
                </a:tc>
                <a:extLst>
                  <a:ext uri="{0D108BD9-81ED-4DB2-BD59-A6C34878D82A}">
                    <a16:rowId xmlns:a16="http://schemas.microsoft.com/office/drawing/2014/main" val="26725483"/>
                  </a:ext>
                </a:extLst>
              </a:tr>
            </a:tbl>
          </a:graphicData>
        </a:graphic>
      </p:graphicFrame>
    </p:spTree>
    <p:extLst>
      <p:ext uri="{BB962C8B-B14F-4D97-AF65-F5344CB8AC3E}">
        <p14:creationId xmlns:p14="http://schemas.microsoft.com/office/powerpoint/2010/main" val="347479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rPr>
              <a:t>A: 10.12%</a:t>
            </a:r>
          </a:p>
          <a:p>
            <a:pPr algn="just">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rPr>
              <a:t>B: 15.25%</a:t>
            </a:r>
          </a:p>
          <a:p>
            <a:pPr algn="just">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rPr>
              <a:t>C: 13.75%</a:t>
            </a:r>
          </a:p>
          <a:p>
            <a:pPr algn="just">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rPr>
              <a:t>D: 13.12%</a:t>
            </a:r>
          </a:p>
          <a:p>
            <a:pPr algn="just">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rPr>
              <a:t>E: 10.90%</a:t>
            </a: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701525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4</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ea typeface="Cambria" panose="02040503050406030204" pitchFamily="18" charset="0"/>
              </a:rPr>
              <a:t>A stock has a beta of 0.9, the expected return on the market is 10 percent, and the risk-free rate is 4 percent.</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What must the expected return on this stock be?</a:t>
            </a: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1028984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800" b="0" i="0" kern="1200" dirty="0">
                <a:solidFill>
                  <a:schemeClr val="tx1"/>
                </a:solidFill>
                <a:effectLst/>
                <a:latin typeface="Cambria" panose="02040503050406030204" pitchFamily="18" charset="0"/>
                <a:ea typeface="Cambria" panose="02040503050406030204" pitchFamily="18" charset="0"/>
              </a:rPr>
              <a:t>The CAPM states the relationship between the risk of an asset and its expected return. The CAPM is:</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i</a:t>
            </a:r>
            <a:r>
              <a:rPr lang="en-US" sz="2800" b="0" i="0" kern="1200" dirty="0">
                <a:solidFill>
                  <a:schemeClr val="tx1"/>
                </a:solidFill>
                <a:effectLst/>
                <a:latin typeface="Cambria" panose="02040503050406030204" pitchFamily="18" charset="0"/>
                <a:ea typeface="Cambria" panose="02040503050406030204" pitchFamily="18" charset="0"/>
              </a:rPr>
              <a:t>) = </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1" kern="1200" baseline="-25000" dirty="0">
                <a:solidFill>
                  <a:schemeClr val="tx1"/>
                </a:solidFill>
                <a:effectLst/>
                <a:latin typeface="Cambria" panose="02040503050406030204" pitchFamily="18" charset="0"/>
                <a:ea typeface="Cambria" panose="02040503050406030204" pitchFamily="18" charset="0"/>
              </a:rPr>
              <a:t>f</a:t>
            </a:r>
            <a:r>
              <a:rPr lang="en-US" sz="2800" b="0" i="0" kern="1200" dirty="0">
                <a:solidFill>
                  <a:schemeClr val="tx1"/>
                </a:solidFill>
                <a:effectLst/>
                <a:latin typeface="Cambria" panose="02040503050406030204" pitchFamily="18" charset="0"/>
                <a:ea typeface="Cambria" panose="02040503050406030204" pitchFamily="18" charset="0"/>
              </a:rPr>
              <a:t> + [E(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M</a:t>
            </a:r>
            <a:r>
              <a:rPr lang="en-US" sz="2800" b="0" i="0" kern="1200" dirty="0">
                <a:solidFill>
                  <a:schemeClr val="tx1"/>
                </a:solidFill>
                <a:effectLst/>
                <a:latin typeface="Cambria" panose="02040503050406030204" pitchFamily="18" charset="0"/>
                <a:ea typeface="Cambria" panose="02040503050406030204" pitchFamily="18" charset="0"/>
              </a:rPr>
              <a:t>) – </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1" kern="1200" baseline="-25000" dirty="0">
                <a:solidFill>
                  <a:schemeClr val="tx1"/>
                </a:solidFill>
                <a:effectLst/>
                <a:latin typeface="Cambria" panose="02040503050406030204" pitchFamily="18" charset="0"/>
                <a:ea typeface="Cambria" panose="02040503050406030204" pitchFamily="18" charset="0"/>
              </a:rPr>
              <a:t>f</a:t>
            </a:r>
            <a:r>
              <a:rPr lang="en-US" sz="2800" b="0" i="0" kern="1200" dirty="0">
                <a:solidFill>
                  <a:schemeClr val="tx1"/>
                </a:solidFill>
                <a:effectLst/>
                <a:latin typeface="Cambria" panose="02040503050406030204" pitchFamily="18" charset="0"/>
                <a:ea typeface="Cambria" panose="02040503050406030204" pitchFamily="18" charset="0"/>
              </a:rPr>
              <a:t>] × β</a:t>
            </a:r>
            <a:r>
              <a:rPr lang="en-US" sz="2800" b="0" i="0" kern="1200" baseline="-25000" dirty="0" err="1">
                <a:solidFill>
                  <a:schemeClr val="tx1"/>
                </a:solidFill>
                <a:effectLst/>
                <a:latin typeface="Cambria" panose="02040503050406030204" pitchFamily="18" charset="0"/>
                <a:ea typeface="Cambria" panose="02040503050406030204" pitchFamily="18" charset="0"/>
              </a:rPr>
              <a:t>i</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Substituting the values we are given, we find:</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i</a:t>
            </a:r>
            <a:r>
              <a:rPr lang="en-US" sz="2800" b="0" i="0" kern="1200" dirty="0">
                <a:solidFill>
                  <a:schemeClr val="tx1"/>
                </a:solidFill>
                <a:effectLst/>
                <a:latin typeface="Cambria" panose="02040503050406030204" pitchFamily="18" charset="0"/>
                <a:ea typeface="Cambria" panose="02040503050406030204" pitchFamily="18" charset="0"/>
              </a:rPr>
              <a:t>) = .04 + (.10 – .04)(0.90)</a:t>
            </a:r>
            <a:br>
              <a:rPr lang="en-US" sz="2800" b="0" i="0" kern="1200" dirty="0">
                <a:solidFill>
                  <a:schemeClr val="tx1"/>
                </a:solidFill>
                <a:effectLst/>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i</a:t>
            </a:r>
            <a:r>
              <a:rPr lang="en-US" sz="2800" b="0" i="0" kern="1200" dirty="0">
                <a:solidFill>
                  <a:schemeClr val="tx1"/>
                </a:solidFill>
                <a:effectLst/>
                <a:latin typeface="Cambria" panose="02040503050406030204" pitchFamily="18" charset="0"/>
                <a:ea typeface="Cambria" panose="02040503050406030204" pitchFamily="18" charset="0"/>
              </a:rPr>
              <a:t>) = .058, or 5.8%</a:t>
            </a:r>
            <a:endParaRPr lang="en-US" sz="11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II</a:t>
            </a:r>
          </a:p>
        </p:txBody>
      </p:sp>
    </p:spTree>
    <p:extLst>
      <p:ext uri="{BB962C8B-B14F-4D97-AF65-F5344CB8AC3E}">
        <p14:creationId xmlns:p14="http://schemas.microsoft.com/office/powerpoint/2010/main" val="379372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22140</TotalTime>
  <Words>741</Words>
  <Application>Microsoft Office PowerPoint</Application>
  <PresentationFormat>Widescreen</PresentationFormat>
  <Paragraphs>122</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zafer yuksel</cp:lastModifiedBy>
  <cp:revision>304</cp:revision>
  <cp:lastPrinted>2020-03-07T23:40:00Z</cp:lastPrinted>
  <dcterms:created xsi:type="dcterms:W3CDTF">2019-07-03T18:31:29Z</dcterms:created>
  <dcterms:modified xsi:type="dcterms:W3CDTF">2020-11-02T04:34:56Z</dcterms:modified>
</cp:coreProperties>
</file>