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328" r:id="rId3"/>
    <p:sldId id="261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2" r:id="rId12"/>
    <p:sldId id="311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41" r:id="rId36"/>
    <p:sldId id="336" r:id="rId37"/>
    <p:sldId id="303" r:id="rId3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4" autoAdjust="0"/>
    <p:restoredTop sz="84518" autoAdjust="0"/>
  </p:normalViewPr>
  <p:slideViewPr>
    <p:cSldViewPr snapToGrid="0">
      <p:cViewPr varScale="1">
        <p:scale>
          <a:sx n="79" d="100"/>
          <a:sy n="79" d="100"/>
        </p:scale>
        <p:origin x="10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6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2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62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28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71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9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6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93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3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7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Apple average quarterly return is 8.6% from 2010 to 2014</a:t>
            </a:r>
          </a:p>
          <a:p>
            <a:r>
              <a:rPr lang="en-US" sz="1200" dirty="0"/>
              <a:t>Investors would expect Apple quarterly return will be 8.6% in 2015</a:t>
            </a:r>
          </a:p>
          <a:p>
            <a:r>
              <a:rPr lang="en-US" sz="1200" dirty="0"/>
              <a:t>However, Apple’s realized total return from Nov 2014 to Feb 2015 was 8.4%, 8.4% = 8.6% + (-0.2%)</a:t>
            </a:r>
          </a:p>
          <a:p>
            <a:r>
              <a:rPr lang="en-US" sz="1200" dirty="0"/>
              <a:t>What does -0.2% mean? Why total return is -0.2% different from the average?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626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77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33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9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78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22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63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87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110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39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8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53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307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220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92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338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36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US" dirty="0"/>
              <a:t>B: 3+1.1*(8-3)=8.5 , H: 3+0.8*(8-3)=7%</a:t>
            </a:r>
          </a:p>
          <a:p>
            <a:pPr marL="228600" indent="-228600">
              <a:buAutoNum type="alphaLcParenR"/>
            </a:pPr>
            <a:r>
              <a:rPr lang="en-US" dirty="0"/>
              <a:t>B: (26.13+1-25)/25=8.52% , H: (34+1.20-30)/30=17.33%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69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01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5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On August 9, 2000, it was announced that Eli-Lilly’s Prozac patent would not be extended, overturning a lower court decision. This was unexpected and the price dropped from $108.531 to $76.875 (a 29% drop) in one day. (2) On September 22, 2000, Intel issued an earnings warning, and its stock price dropped from $61.468 to $47.937 (a 22% drop) in one day. (3) On September 30, 2004, Merck announced a voluntary recall of its arthritis and acute pain medication VIOXX following a reported increased incidence of cardiovascular events.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0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86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04569" y="2035934"/>
            <a:ext cx="7690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 Risk and Return – Part (II)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Principle of Diversification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SzTx/>
              <a:buFontTx/>
              <a:buChar char="•"/>
            </a:pPr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Diversification: 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altLang="en-US" sz="2700" dirty="0">
                <a:latin typeface="Cambria" panose="02040503050406030204" pitchFamily="18" charset="0"/>
                <a:ea typeface="Cambria" panose="02040503050406030204" pitchFamily="18" charset="0"/>
              </a:rPr>
              <a:t>The process of spreading an investment across assets and thereby forming portfolios</a:t>
            </a:r>
          </a:p>
          <a:p>
            <a:pPr marL="342900" lvl="1" indent="-342900">
              <a:buSzTx/>
              <a:buFontTx/>
              <a:buChar char="•"/>
            </a:pPr>
            <a:endParaRPr lang="en-US" altLang="en-US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Principle of diversification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/>
            <a:r>
              <a:rPr lang="en-US" sz="2700" dirty="0">
                <a:latin typeface="Cambria" panose="02040503050406030204" pitchFamily="18" charset="0"/>
                <a:ea typeface="Cambria" panose="02040503050406030204" pitchFamily="18" charset="0"/>
              </a:rPr>
              <a:t>Spreading an investment across many assets will eliminate some of the risk (diversifiable risk)</a:t>
            </a:r>
          </a:p>
          <a:p>
            <a:pPr marL="800100" lvl="1" indent="-342900"/>
            <a:r>
              <a:rPr lang="en-US" sz="2700" dirty="0">
                <a:latin typeface="Cambria" panose="02040503050406030204" pitchFamily="18" charset="0"/>
                <a:ea typeface="Cambria" panose="02040503050406030204" pitchFamily="18" charset="0"/>
              </a:rPr>
              <a:t>There is a minimum level of risk (non-diversifiable risk) that cannot be eliminated simply by diversifying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58330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Total Risk – Numbers of Stock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p:pic>
        <p:nvPicPr>
          <p:cNvPr id="9" name="Picture 3" descr="ros10765_1101">
            <a:extLst>
              <a:ext uri="{FF2B5EF4-FFF2-40B4-BE49-F238E27FC236}">
                <a16:creationId xmlns:a16="http://schemas.microsoft.com/office/drawing/2014/main" id="{8300391D-6121-4BED-BBCC-787AE5008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8283" y="1208034"/>
            <a:ext cx="6624190" cy="5133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868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Specifically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34400">
              <a:defRPr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riskiness associated with individual assets (unsystematic risk) can be eliminated by forming portfolios</a:t>
            </a:r>
          </a:p>
          <a:p>
            <a:pPr defTabSz="934400">
              <a:defRPr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Why forming a portfolio can reduce unsystematic risk but not systematic? </a:t>
            </a:r>
          </a:p>
          <a:p>
            <a:pPr defTabSz="934400">
              <a:defRPr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amount of risk that is eliminated in a portfolio depends on the degree to which the stock returns move together. </a:t>
            </a:r>
          </a:p>
          <a:p>
            <a:pPr lvl="1" defTabSz="934400"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Systematic risk controls the co-movement across all stocks. All stocks tend to perform well when good market-wide news comes. </a:t>
            </a:r>
          </a:p>
          <a:p>
            <a:pPr lvl="1" defTabSz="934400"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Unsystematic risk only affect the co-movement among several stocks, which can be eliminate as number of stock increases. </a:t>
            </a:r>
          </a:p>
          <a:p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420275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Diversifiable Risk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5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Why some risk can be diversified away but some cannot?</a:t>
            </a:r>
          </a:p>
          <a:p>
            <a:pPr lvl="1">
              <a:lnSpc>
                <a:spcPct val="105000"/>
              </a:lnSpc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If we hold a large portfolio, some of stocks will go up in value because of positive firm-specific events and some will go down because of negative events</a:t>
            </a:r>
          </a:p>
          <a:p>
            <a:pPr lvl="1">
              <a:lnSpc>
                <a:spcPct val="105000"/>
              </a:lnSpc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The net effect on the overall value will be relatively small as these opposite effects will tend to cancel out each other</a:t>
            </a:r>
          </a:p>
          <a:p>
            <a:pPr>
              <a:lnSpc>
                <a:spcPct val="105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Unsystematic risk can be eliminated by diversification, so diversifiable risk is essentially the unsystematic risk</a:t>
            </a:r>
          </a:p>
          <a:p>
            <a:pPr>
              <a:lnSpc>
                <a:spcPct val="105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 relatively large portfolio has no unsystematic risk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45296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Non-diversifiable Risk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5000"/>
              </a:lnSpc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Marketwise news cause almost all the stock prices move in the same direction, so the net effect of market risk will be great</a:t>
            </a:r>
          </a:p>
          <a:p>
            <a:pPr>
              <a:lnSpc>
                <a:spcPct val="105000"/>
              </a:lnSpc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Systematic risk cannot be eliminated by diversification, so non-diversifiable risk is essentially the systematic risk</a:t>
            </a:r>
          </a:p>
          <a:p>
            <a:pPr>
              <a:lnSpc>
                <a:spcPct val="105000"/>
              </a:lnSpc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 relatively large portfolio only has systematic risk</a:t>
            </a:r>
          </a:p>
          <a:p>
            <a:pPr>
              <a:lnSpc>
                <a:spcPct val="105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Systematic risk principle </a:t>
            </a:r>
          </a:p>
          <a:p>
            <a:pPr lvl="1">
              <a:lnSpc>
                <a:spcPct val="105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reward for bearing risk depends only on the systematic risk of an investment</a:t>
            </a:r>
          </a:p>
          <a:p>
            <a:pPr>
              <a:lnSpc>
                <a:spcPct val="105000"/>
              </a:lnSpc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57696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Market Portfolio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A portfolio of all stocks and securities traded in the capital markets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Market portfolio has only </a:t>
            </a: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systematic risk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practice, S&amp;P 500 is used as the approximation for market portfolio.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978979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Bottom Line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MARKET PORTOFLIO HAS ONLY SYSTEMATIC RISK, AND I HOLD A STOCK IN A WELL-DIVERSIFIED PORTFOLIO: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 CAN ELIMINATE UNSYSTEMATIC (FIRM SPECIFIC RISK)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THEN WHAT MATTERS TO INVESTORS IS HOW SENSITIVE MY STOCK TO SYSTEMATIC RISK (i.e., market wide risk)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2610171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How to measure Systematic Risk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Benchmark measure of systematic risk: Market portfolio’s standard deviation</a:t>
            </a:r>
          </a:p>
          <a:p>
            <a:endParaRPr lang="en-US" alt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An asset’s </a:t>
            </a:r>
            <a:r>
              <a:rPr lang="en-US" alt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Beta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measures its systematic risk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Beta is a relative measure: How much systematic risk this asset has relatively to the market portfolio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market portfolio has a beta of 1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 asset with a beta of 0.5 has half as much as systematic risk as market portfolio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 asset with a beta of 2  has twice as much as systematic risk as market portfolio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4021091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Beta for Selected Individual Stocks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75A162E7-A232-4F73-A7E2-860245F88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303951"/>
              </p:ext>
            </p:extLst>
          </p:nvPr>
        </p:nvGraphicFramePr>
        <p:xfrm>
          <a:off x="1988820" y="1175435"/>
          <a:ext cx="7772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48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Consolidated Edison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Hershey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Food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Mills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Food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eBay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Service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Semiconductors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Computer 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Google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Internet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Salesforce.com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Tiffany &amp; Co.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Specialty Stores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Airline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Major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Airlines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743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Total Risk vs. Beta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Consider the following information:</a:t>
            </a:r>
            <a:endParaRPr lang="en-US" alt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7525" lvl="1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	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Standard Deviation        Beta</a:t>
            </a:r>
          </a:p>
          <a:p>
            <a:pPr marL="517525" lvl="1" eaLnBrk="1" hangingPunct="1">
              <a:buFontTx/>
              <a:buNone/>
            </a:pP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	Cisco  	            20%			1.43</a:t>
            </a:r>
          </a:p>
          <a:p>
            <a:pPr marL="517525" lvl="1" eaLnBrk="1" hangingPunct="1">
              <a:buFontTx/>
              <a:buNone/>
            </a:pP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	Amgen  		40%			0.58</a:t>
            </a:r>
          </a:p>
          <a:p>
            <a:pPr eaLnBrk="1" hangingPunct="1"/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/>
            <a:r>
              <a:rPr lang="en-US" alt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Which stock has more systematic risk?</a:t>
            </a:r>
          </a:p>
          <a:p>
            <a:pPr eaLnBrk="1" hangingPunct="1"/>
            <a:r>
              <a:rPr lang="en-US" alt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Which stock has more total risk?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86863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Decomposing Return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b="1" dirty="0">
                <a:latin typeface="Cambria" panose="02040503050406030204" pitchFamily="18" charset="0"/>
                <a:ea typeface="Cambria" panose="02040503050406030204" pitchFamily="18" charset="0"/>
              </a:rPr>
              <a:t>Total return = Expected return + Unexpected return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Expected return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It is based on the market’s understanding today of important factors that will influence the stock in the future</a:t>
            </a:r>
          </a:p>
          <a:p>
            <a:pPr marL="457200" lvl="1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Unexpected return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It is the risky part coming from unexpected information revealed in the future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3876978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Portfolio Beta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312780B9-C6AF-4168-A685-B245C66477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670" y="1123048"/>
                <a:ext cx="8286750" cy="5133975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US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Weight of stock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(Fraction of $ invested in stock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)</a:t>
                </a:r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Beta of stock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Portfolio Beta</a:t>
                </a:r>
              </a:p>
              <a:p>
                <a:pPr lvl="1"/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312780B9-C6AF-4168-A685-B245C6647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670" y="1123048"/>
                <a:ext cx="8286750" cy="5133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979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Suppose we had following investments: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What is the beta of this portfolio?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Does this portfolio have more or less systematic risk than the market portfolio?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573388-C119-4FC2-997C-7A70A85B4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69169"/>
              </p:ext>
            </p:extLst>
          </p:nvPr>
        </p:nvGraphicFramePr>
        <p:xfrm>
          <a:off x="3609138" y="1729104"/>
          <a:ext cx="5041899" cy="247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Amount Invested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520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91F9BD8F-EA4E-417A-8D51-14E51A595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566962"/>
              </p:ext>
            </p:extLst>
          </p:nvPr>
        </p:nvGraphicFramePr>
        <p:xfrm>
          <a:off x="2600325" y="1385363"/>
          <a:ext cx="6848475" cy="442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5395815" imgH="3486218" progId="Excel.Sheet.12">
                  <p:embed/>
                </p:oleObj>
              </mc:Choice>
              <mc:Fallback>
                <p:oleObj name="Worksheet" r:id="rId4" imgW="5395815" imgH="3486218" progId="Excel.Sheet.12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0325" y="1385363"/>
                        <a:ext cx="6848475" cy="44243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020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You own a portfolio equally invested in a risk-free asset and two stocks. One of the stocks has a beta of 1.29 and the total portfolio is equally as risky as the market. What must the beta be for the other stock in your portfolio?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995163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/>
              <a:t>βp = 1.0 = 1/3(0) + 1/3(1.29) + 1/3(βX)</a:t>
            </a:r>
          </a:p>
          <a:p>
            <a:r>
              <a:rPr lang="el-GR" sz="2800" dirty="0"/>
              <a:t>β</a:t>
            </a:r>
            <a:r>
              <a:rPr lang="en-US" sz="2800" dirty="0"/>
              <a:t>X = 1.71</a:t>
            </a:r>
            <a:endParaRPr lang="en-US" sz="1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399837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Risk Premium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Additional return investors earn by moving from a risk-free investment to a risky one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Risk premium = Expected Return – Risk-free rate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Risk-free rate is the return from risk-free assets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practice, the return from Treasury bills is used as the approximation for risk-free rate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reward for bearing systematic risk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285631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Market Risk Premium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Risk premium of market portfolio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Difference between market portfolio expected return and risk-free rate 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Risk premium investors earn by bearing one unit systematic risk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Reward for bearing one unit systematic risk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02836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Risk Premium and Beta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return of large-company portfolio is essentially the return of S&amp;P 500 index (proxy for market portfolio), so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8%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3%=5%</m:t>
                    </m:r>
                  </m:oMath>
                </a14:m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market premium can be view as the reward to bear one unit systematic risk</a:t>
                </a:r>
              </a:p>
              <a:p>
                <a:pPr marL="0" indent="0"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eaLnBrk="1" hangingPunct="1"/>
                <a:r>
                  <a:rPr lang="en-US" alt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If a stock has a beta of 2, how much risk premium should be awarded to investors who hold it? </a:t>
                </a:r>
              </a:p>
              <a:p>
                <a:pPr lvl="1"/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This stock has 2 units systematic risk</a:t>
                </a:r>
              </a:p>
              <a:p>
                <a:pPr lvl="1"/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Investor would expect 10% risk premium, why?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953" t="-2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03077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Capital Asset Pricing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CAPM defines the equilibrium relationship between risk premium, market risk premium, and beta</a:t>
                </a:r>
              </a:p>
              <a:p>
                <a:endParaRPr lang="en-US" altLang="en-US" sz="11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i="1" dirty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3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000" i="1" dirty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30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en-US" sz="3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altLang="en-US" sz="3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3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3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en-US" sz="3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sz="3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1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sz="2600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6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  <a:ea typeface="Cambria" panose="02040503050406030204" pitchFamily="18" charset="0"/>
                    <a:sym typeface="Symbol" panose="05050102010706020507" pitchFamily="18" charset="2"/>
                  </a:rPr>
                  <a:t>: expected return of risky asset </a:t>
                </a:r>
                <a14:m>
                  <m:oMath xmlns:m="http://schemas.openxmlformats.org/officeDocument/2006/math">
                    <m:r>
                      <a:rPr lang="en-US" altLang="en-US" sz="2600" i="1">
                        <a:latin typeface="Cambria Math"/>
                        <a:sym typeface="Symbol" panose="05050102010706020507" pitchFamily="18" charset="2"/>
                      </a:rPr>
                      <m:t>𝑖</m:t>
                    </m:r>
                  </m:oMath>
                </a14:m>
                <a:endParaRPr lang="en-US" altLang="en-US" sz="2600" dirty="0">
                  <a:latin typeface="Cambria" panose="02040503050406030204" pitchFamily="18" charset="0"/>
                  <a:ea typeface="Cambria" panose="02040503050406030204" pitchFamily="18" charset="0"/>
                  <a:sym typeface="Symbol" panose="05050102010706020507" pitchFamily="18" charset="2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sz="26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  <a:ea typeface="Cambria" panose="02040503050406030204" pitchFamily="18" charset="0"/>
                    <a:sym typeface="Symbol" panose="05050102010706020507" pitchFamily="18" charset="2"/>
                  </a:rPr>
                  <a:t>: beta of risk asset </a:t>
                </a:r>
                <a14:m>
                  <m:oMath xmlns:m="http://schemas.openxmlformats.org/officeDocument/2006/math">
                    <m:r>
                      <a:rPr lang="en-US" altLang="en-US" sz="2600" i="1">
                        <a:latin typeface="Cambria Math"/>
                        <a:sym typeface="Symbol" panose="05050102010706020507" pitchFamily="18" charset="2"/>
                      </a:rPr>
                      <m:t>𝑖</m:t>
                    </m:r>
                  </m:oMath>
                </a14:m>
                <a:endParaRPr lang="en-US" altLang="en-US" sz="2600" dirty="0">
                  <a:latin typeface="Cambria" panose="02040503050406030204" pitchFamily="18" charset="0"/>
                  <a:ea typeface="Cambria" panose="02040503050406030204" pitchFamily="18" charset="0"/>
                  <a:sym typeface="Symbol" panose="05050102010706020507" pitchFamily="18" charset="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sz="26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market portfolio’s expected return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risk-free interest rate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1059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2831856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 stock has a beta of 1.13, the expected return on the market is 10.7%, and the risk-free rate is 4.6%. What must the expected return on this stock be?</a:t>
            </a:r>
            <a:endParaRPr lang="en-US" alt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46051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Understanding the components of return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Stock prices (as a result, return) is determined by the new information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Source of new information???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Announcement: the release of information not previously available.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8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4196752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E(</a:t>
            </a:r>
            <a:r>
              <a:rPr lang="it-IT" sz="2800" i="1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i) = .0460 + (.1070 – .0460)(1.13)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= .1149, or 11.49%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233193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Reward-to-Risk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Reward-to-Risk Ratio</a:t>
                </a: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 indent="-342900"/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Risky asset </a:t>
                </a:r>
                <a:r>
                  <a:rPr lang="en-US" alt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’s expected return</a:t>
                </a:r>
              </a:p>
              <a:p>
                <a:pPr lvl="1" indent="-342900"/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Return from riskless assets</a:t>
                </a:r>
              </a:p>
              <a:p>
                <a:pPr lvl="1" indent="-342900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Risky asset </a:t>
                </a:r>
                <a:r>
                  <a:rPr lang="en-US" alt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’s beta</a:t>
                </a:r>
                <a:endParaRPr lang="en-US" alt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eaLnBrk="1" hangingPunct="1"/>
                <a:endParaRPr lang="en-US" alt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eaLnBrk="1" hangingPunct="1"/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 a well-organized, active market, the reward-to-risk ratio should be the same across all risky assets in equilibrium</a:t>
                </a:r>
              </a:p>
              <a:p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 a well-organized, active market, the reward-to-risk ratio should be the same as market risk premium in equilibrium</a:t>
                </a: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688" t="-1639" r="-1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751019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Stock Y has a beta of 1.25 and an expected return of 12.6%. Stock Z has a beta of 0.8 and an expected return of 9.9%. </a:t>
            </a:r>
          </a:p>
          <a:p>
            <a:pPr marL="514350" lvl="0" indent="-514350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the market is now in equilibrium, what would the risk-free rate have to be?</a:t>
            </a:r>
          </a:p>
          <a:p>
            <a:pPr marL="514350" indent="-514350">
              <a:buFontTx/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the risk free rate is 4.1% and market risk premium is 7%, are these stocks correctly priced? Why?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2689685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12.6%−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1.25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9.9%−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0.8</m:t>
                        </m:r>
                      </m:den>
                    </m:f>
                  </m:oMath>
                </a14:m>
                <a:endParaRPr lang="en-US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→0.64×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12.6%−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800" i="1">
                        <a:latin typeface="Cambria Math"/>
                      </a:rPr>
                      <m:t>=9.9%−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→8.064%−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0.64</m:t>
                        </m:r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=9.9%−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0.36</m:t>
                        </m:r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=1.836%</m:t>
                    </m:r>
                  </m:oMath>
                </a14:m>
                <a:endParaRPr lang="en-US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=5.1%</m:t>
                    </m:r>
                  </m:oMath>
                </a14:m>
                <a:endParaRPr lang="en-US" sz="2800" dirty="0"/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3547576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Security Market 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926AD-54EE-46B0-9B1E-BC454FC56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696" y="1721548"/>
            <a:ext cx="7604546" cy="36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97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Cambria" panose="02040503050406030204" pitchFamily="18" charset="0"/>
              </a:rPr>
              <a:t>Example 4</a:t>
            </a: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You are examining two stocks – Bassett Inc and Hound Corporation. The risk-free rate is 3% and the return of market portfolio is 8%. The following table provides some information.</a:t>
            </a:r>
          </a:p>
          <a:p>
            <a:endParaRPr lang="en-US" dirty="0"/>
          </a:p>
          <a:p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en-US" sz="2000" dirty="0"/>
              <a:t>According to the CAPM, what is the expected return of the stock of Bassett Inc and Hound Corporation?</a:t>
            </a:r>
          </a:p>
          <a:p>
            <a:pPr marL="457200" lvl="0" indent="-457200">
              <a:buFontTx/>
              <a:buAutoNum type="alphaLcParenR"/>
            </a:pPr>
            <a:r>
              <a:rPr lang="en-US" sz="2000" dirty="0"/>
              <a:t>What is the actual percent return of the stock of Bassett Inc and Hound Corporation?</a:t>
            </a:r>
          </a:p>
          <a:p>
            <a:pPr marL="457200" lvl="0" indent="-457200">
              <a:buFontTx/>
              <a:buAutoNum type="alphaLcParenR"/>
            </a:pPr>
            <a:r>
              <a:rPr lang="en-US" sz="2000" dirty="0"/>
              <a:t>Draw the Security Market Line (SML), label axes, identify risk free asset and market portfolio. Identify where Bassett and Hound </a:t>
            </a:r>
            <a:r>
              <a:rPr lang="en-US" sz="2000" b="1" dirty="0"/>
              <a:t>actually</a:t>
            </a:r>
            <a:r>
              <a:rPr lang="en-US" sz="2000" dirty="0"/>
              <a:t> lie on this graph.</a:t>
            </a:r>
          </a:p>
          <a:p>
            <a:pPr marL="457200" indent="-457200">
              <a:buFontTx/>
              <a:buAutoNum type="alphaLcParenR"/>
            </a:pPr>
            <a:r>
              <a:rPr lang="en-US" sz="2000" dirty="0"/>
              <a:t>If you buy 200 shares of Bassett and 200 shares of Hound and $5,000 in Treasury bills, what would the portfolio beta be? 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CFCD36-2C7E-46E7-AAAF-B804C391EC3D}"/>
              </a:ext>
            </a:extLst>
          </p:cNvPr>
          <p:cNvGraphicFramePr>
            <a:graphicFrameLocks noGrp="1"/>
          </p:cNvGraphicFramePr>
          <p:nvPr/>
        </p:nvGraphicFramePr>
        <p:xfrm>
          <a:off x="2379250" y="2058721"/>
          <a:ext cx="6959959" cy="1831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Next year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Beta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Current Price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Dividends (D1)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Price (P1)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Bassett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$25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$1.00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$26.13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Hound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0.8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$30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$1.20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$34.00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537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lphaLcParenR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B: 3+1.1*(8-3)=8.5 , H: 3+0.8*(8-3)=7%</a:t>
            </a:r>
          </a:p>
          <a:p>
            <a:pPr marL="228600" indent="-228600">
              <a:buAutoNum type="alphaLcParenR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B: (26.13+1-25)/25=8.52% , H: (34+1.20-30)/30=17.33%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654785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37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23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Announcement and News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5000"/>
              </a:lnSpc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Announcement = Predicted part + Surprise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Predicted part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information that the market uses to form the expectation of the return on the stock</a:t>
            </a:r>
          </a:p>
          <a:p>
            <a:pPr lvl="1"/>
            <a:r>
              <a:rPr lang="en-US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Discounted information is information that is already included in the expected return (and the price).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Surprise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news that influences the unanticipated return on the stock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194410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Predicted Part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GDP growth rate is one important factor that can affect almost every stock in the capital market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Before the government announces GDP figures, the whole market will have a prediction of GDP growth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The effect of this prediction on stock return is reflected in its expected return and current price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378213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Surprises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Possible sources: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Government figures released on gross domestic product (GDP) different from prediction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sudden, unexpected drop in interest rate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News research projects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Sales figure are higher than that expected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Unexpected release of new product by competitors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288518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Component of Risk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If we can decompose return, then we can decompose risk.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Total Risk = Systematic risk + Unsystematic risk</a:t>
            </a:r>
          </a:p>
          <a:p>
            <a:endParaRPr lang="en-US" alt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Systematic risk (Market risk)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Fluctuations that are due to market-wide news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Systematic risk affects a large number of assets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Unsystematic risk (Asset-specific risk)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Fluctuations that are due to firm-specific news </a:t>
            </a:r>
          </a:p>
          <a:p>
            <a:pPr lvl="1"/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Unsystematic risk affects a limited number of assets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350281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Examples of Two Types of Risk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Systematic risk </a:t>
            </a:r>
          </a:p>
          <a:p>
            <a:pPr lvl="1"/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Oil price rise, increasing production costs</a:t>
            </a:r>
          </a:p>
          <a:p>
            <a:pPr lvl="1"/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The economy slows, reducing demand for the firm’s products</a:t>
            </a:r>
          </a:p>
          <a:p>
            <a:pPr marL="0" lvl="1" indent="0">
              <a:buNone/>
            </a:pPr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Unsystematic risk </a:t>
            </a:r>
          </a:p>
          <a:p>
            <a:pPr lvl="1"/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The founder and CEO retires</a:t>
            </a:r>
          </a:p>
          <a:p>
            <a:pPr lvl="1"/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A product design is faulty and the product must be recalled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</p:spTree>
    <p:extLst>
      <p:ext uri="{BB962C8B-B14F-4D97-AF65-F5344CB8AC3E}">
        <p14:creationId xmlns:p14="http://schemas.microsoft.com/office/powerpoint/2010/main" val="306202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What happens to Risk in a portfolio?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Risk and Return - II</a:t>
            </a:r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77194FB8-F15D-4D89-A130-822F26EC7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430" y="1438353"/>
            <a:ext cx="7769318" cy="450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7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22325</TotalTime>
  <Words>2211</Words>
  <Application>Microsoft Office PowerPoint</Application>
  <PresentationFormat>Widescreen</PresentationFormat>
  <Paragraphs>440</Paragraphs>
  <Slides>37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zafer yuksel</cp:lastModifiedBy>
  <cp:revision>314</cp:revision>
  <cp:lastPrinted>2020-03-07T23:40:00Z</cp:lastPrinted>
  <dcterms:created xsi:type="dcterms:W3CDTF">2019-07-03T18:31:29Z</dcterms:created>
  <dcterms:modified xsi:type="dcterms:W3CDTF">2020-10-30T06:54:47Z</dcterms:modified>
</cp:coreProperties>
</file>