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327" r:id="rId4"/>
    <p:sldId id="323" r:id="rId5"/>
    <p:sldId id="304" r:id="rId6"/>
    <p:sldId id="322" r:id="rId7"/>
    <p:sldId id="305" r:id="rId8"/>
    <p:sldId id="324" r:id="rId9"/>
    <p:sldId id="321" r:id="rId10"/>
    <p:sldId id="306" r:id="rId11"/>
    <p:sldId id="319" r:id="rId12"/>
    <p:sldId id="312" r:id="rId13"/>
    <p:sldId id="320" r:id="rId14"/>
    <p:sldId id="307" r:id="rId15"/>
    <p:sldId id="308" r:id="rId16"/>
    <p:sldId id="309" r:id="rId17"/>
    <p:sldId id="310" r:id="rId18"/>
    <p:sldId id="311" r:id="rId19"/>
    <p:sldId id="316" r:id="rId20"/>
    <p:sldId id="317" r:id="rId21"/>
    <p:sldId id="313" r:id="rId22"/>
    <p:sldId id="314" r:id="rId23"/>
    <p:sldId id="315" r:id="rId24"/>
    <p:sldId id="318" r:id="rId25"/>
    <p:sldId id="303" r:id="rId26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4" autoAdjust="0"/>
    <p:restoredTop sz="84518" autoAdjust="0"/>
  </p:normalViewPr>
  <p:slideViewPr>
    <p:cSldViewPr snapToGrid="0">
      <p:cViewPr>
        <p:scale>
          <a:sx n="75" d="100"/>
          <a:sy n="75" d="100"/>
        </p:scale>
        <p:origin x="165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F4BC0-C457-45AA-9397-04FDFC1ABE6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F65A63-FD2D-4CA2-A5F8-C61DE9EED0B7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Equity long-short</a:t>
          </a:r>
        </a:p>
      </dgm:t>
    </dgm:pt>
    <dgm:pt modelId="{DCDBF7D8-5BC7-4222-A512-14927E82DD7B}" type="parTrans" cxnId="{383B7F83-6AD0-478C-87EF-D68580089E25}">
      <dgm:prSet/>
      <dgm:spPr/>
      <dgm:t>
        <a:bodyPr/>
        <a:lstStyle/>
        <a:p>
          <a:endParaRPr lang="en-US"/>
        </a:p>
      </dgm:t>
    </dgm:pt>
    <dgm:pt modelId="{F477A54E-3480-4862-8452-2CFA4F496A15}" type="sibTrans" cxnId="{383B7F83-6AD0-478C-87EF-D68580089E25}">
      <dgm:prSet/>
      <dgm:spPr/>
      <dgm:t>
        <a:bodyPr/>
        <a:lstStyle/>
        <a:p>
          <a:endParaRPr lang="en-US"/>
        </a:p>
      </dgm:t>
    </dgm:pt>
    <dgm:pt modelId="{7F021B8F-9F1C-433C-B8B2-356F4AA1B9B1}">
      <dgm:prSet phldrT="[Text]"/>
      <dgm:spPr/>
      <dgm:t>
        <a:bodyPr/>
        <a:lstStyle/>
        <a:p>
          <a:r>
            <a:rPr lang="en-US" dirty="0"/>
            <a:t>Buy undervalued stocks and sell overvalued stocks short at the same time.</a:t>
          </a:r>
        </a:p>
      </dgm:t>
    </dgm:pt>
    <dgm:pt modelId="{A27DEBB6-F8F8-44D1-AEEE-A2E3F4DFB847}" type="parTrans" cxnId="{D07F19C9-2993-4D51-BD78-840797D75E18}">
      <dgm:prSet/>
      <dgm:spPr/>
      <dgm:t>
        <a:bodyPr/>
        <a:lstStyle/>
        <a:p>
          <a:endParaRPr lang="en-US"/>
        </a:p>
      </dgm:t>
    </dgm:pt>
    <dgm:pt modelId="{408BEE79-958A-480D-A933-05F23A39F41D}" type="sibTrans" cxnId="{D07F19C9-2993-4D51-BD78-840797D75E18}">
      <dgm:prSet/>
      <dgm:spPr/>
      <dgm:t>
        <a:bodyPr/>
        <a:lstStyle/>
        <a:p>
          <a:endParaRPr lang="en-US"/>
        </a:p>
      </dgm:t>
    </dgm:pt>
    <dgm:pt modelId="{EDEF9F42-065B-4B59-AF69-2AD3A4EB635A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Relative value or arbitrage</a:t>
          </a:r>
        </a:p>
      </dgm:t>
    </dgm:pt>
    <dgm:pt modelId="{5D71F770-5981-4AEA-A675-7D64FDD8DE7A}" type="parTrans" cxnId="{5DE52DD5-578E-4E6D-A611-CAC2F2F30E71}">
      <dgm:prSet/>
      <dgm:spPr/>
      <dgm:t>
        <a:bodyPr/>
        <a:lstStyle/>
        <a:p>
          <a:endParaRPr lang="en-US"/>
        </a:p>
      </dgm:t>
    </dgm:pt>
    <dgm:pt modelId="{157EE070-B123-451F-81FD-BA66DD761986}" type="sibTrans" cxnId="{5DE52DD5-578E-4E6D-A611-CAC2F2F30E71}">
      <dgm:prSet/>
      <dgm:spPr/>
      <dgm:t>
        <a:bodyPr/>
        <a:lstStyle/>
        <a:p>
          <a:endParaRPr lang="en-US"/>
        </a:p>
      </dgm:t>
    </dgm:pt>
    <dgm:pt modelId="{7490EF7B-A55E-4980-B5FE-2038C438E08C}">
      <dgm:prSet phldrT="[Text]"/>
      <dgm:spPr/>
      <dgm:t>
        <a:bodyPr/>
        <a:lstStyle/>
        <a:p>
          <a:r>
            <a:rPr lang="en-US" dirty="0"/>
            <a:t>Look at the relationship between two securities, and trade when they appear out of line.</a:t>
          </a:r>
        </a:p>
      </dgm:t>
    </dgm:pt>
    <dgm:pt modelId="{FF27CAEE-007F-42F7-8C73-9611804BFF79}" type="parTrans" cxnId="{38C8A987-09C6-4578-ADAA-A5FC86A25A34}">
      <dgm:prSet/>
      <dgm:spPr/>
      <dgm:t>
        <a:bodyPr/>
        <a:lstStyle/>
        <a:p>
          <a:endParaRPr lang="en-US"/>
        </a:p>
      </dgm:t>
    </dgm:pt>
    <dgm:pt modelId="{1D54D489-58FB-4BA0-9203-0760776702E2}" type="sibTrans" cxnId="{38C8A987-09C6-4578-ADAA-A5FC86A25A34}">
      <dgm:prSet/>
      <dgm:spPr/>
      <dgm:t>
        <a:bodyPr/>
        <a:lstStyle/>
        <a:p>
          <a:endParaRPr lang="en-US"/>
        </a:p>
      </dgm:t>
    </dgm:pt>
    <dgm:pt modelId="{BEB7A62A-73D0-47E2-9DC1-ED29FC62ACE6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Distressed securities</a:t>
          </a:r>
        </a:p>
      </dgm:t>
    </dgm:pt>
    <dgm:pt modelId="{6DF41A7C-C7BB-450C-8F9B-60BFD004DB9C}" type="parTrans" cxnId="{628F03D3-9469-4B94-93F2-510DD62F5402}">
      <dgm:prSet/>
      <dgm:spPr/>
      <dgm:t>
        <a:bodyPr/>
        <a:lstStyle/>
        <a:p>
          <a:endParaRPr lang="en-US"/>
        </a:p>
      </dgm:t>
    </dgm:pt>
    <dgm:pt modelId="{5236DCF6-D0FE-4841-894D-143992523060}" type="sibTrans" cxnId="{628F03D3-9469-4B94-93F2-510DD62F5402}">
      <dgm:prSet/>
      <dgm:spPr/>
      <dgm:t>
        <a:bodyPr/>
        <a:lstStyle/>
        <a:p>
          <a:endParaRPr lang="en-US"/>
        </a:p>
      </dgm:t>
    </dgm:pt>
    <dgm:pt modelId="{91A8539A-BC5D-4771-A65F-E1B8FAEDDCE8}">
      <dgm:prSet phldrT="[Text]"/>
      <dgm:spPr/>
      <dgm:t>
        <a:bodyPr/>
        <a:lstStyle/>
        <a:p>
          <a:r>
            <a:rPr lang="en-US" dirty="0"/>
            <a:t>Buy securities of companies near bankruptcy.</a:t>
          </a:r>
        </a:p>
      </dgm:t>
    </dgm:pt>
    <dgm:pt modelId="{AFEA2D26-F219-4872-941A-FBC932A4A6FB}" type="parTrans" cxnId="{685EA530-1492-4487-BADD-D1B39545CACB}">
      <dgm:prSet/>
      <dgm:spPr/>
      <dgm:t>
        <a:bodyPr/>
        <a:lstStyle/>
        <a:p>
          <a:endParaRPr lang="en-US"/>
        </a:p>
      </dgm:t>
    </dgm:pt>
    <dgm:pt modelId="{8E9862C1-3EA6-4044-8C2B-0F1F9F68AFE8}" type="sibTrans" cxnId="{685EA530-1492-4487-BADD-D1B39545CACB}">
      <dgm:prSet/>
      <dgm:spPr/>
      <dgm:t>
        <a:bodyPr/>
        <a:lstStyle/>
        <a:p>
          <a:endParaRPr lang="en-US"/>
        </a:p>
      </dgm:t>
    </dgm:pt>
    <dgm:pt modelId="{B27AC19C-5B1E-4A0E-AB48-56B183ACD23F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Shareholder activism</a:t>
          </a:r>
        </a:p>
      </dgm:t>
    </dgm:pt>
    <dgm:pt modelId="{057F76D7-DB38-4124-BBB8-0A8234BD01F7}" type="parTrans" cxnId="{8FB3101C-7D64-4AB8-BD45-BEE07E9F8A6B}">
      <dgm:prSet/>
      <dgm:spPr/>
      <dgm:t>
        <a:bodyPr/>
        <a:lstStyle/>
        <a:p>
          <a:endParaRPr lang="en-US"/>
        </a:p>
      </dgm:t>
    </dgm:pt>
    <dgm:pt modelId="{D32FE586-2EFA-4D33-9C7D-8162CCE045A3}" type="sibTrans" cxnId="{8FB3101C-7D64-4AB8-BD45-BEE07E9F8A6B}">
      <dgm:prSet/>
      <dgm:spPr/>
      <dgm:t>
        <a:bodyPr/>
        <a:lstStyle/>
        <a:p>
          <a:endParaRPr lang="en-US"/>
        </a:p>
      </dgm:t>
    </dgm:pt>
    <dgm:pt modelId="{FC7D20C7-0288-4D76-AC02-451A65006F7B}">
      <dgm:prSet phldrT="[Text]"/>
      <dgm:spPr/>
      <dgm:t>
        <a:bodyPr/>
        <a:lstStyle/>
        <a:p>
          <a:r>
            <a:rPr lang="en-US" dirty="0"/>
            <a:t>Buy securities and press for corporate change.</a:t>
          </a:r>
        </a:p>
      </dgm:t>
    </dgm:pt>
    <dgm:pt modelId="{5869F203-85DA-4965-BA68-8195F180292B}" type="parTrans" cxnId="{1D33FC4B-556B-4316-BE76-A6A1F9090159}">
      <dgm:prSet/>
      <dgm:spPr/>
      <dgm:t>
        <a:bodyPr/>
        <a:lstStyle/>
        <a:p>
          <a:endParaRPr lang="en-US"/>
        </a:p>
      </dgm:t>
    </dgm:pt>
    <dgm:pt modelId="{3C9D2222-F851-49A0-A3EA-7FFBC13EAD05}" type="sibTrans" cxnId="{1D33FC4B-556B-4316-BE76-A6A1F9090159}">
      <dgm:prSet/>
      <dgm:spPr/>
      <dgm:t>
        <a:bodyPr/>
        <a:lstStyle/>
        <a:p>
          <a:endParaRPr lang="en-US"/>
        </a:p>
      </dgm:t>
    </dgm:pt>
    <dgm:pt modelId="{E584A758-24CC-40F2-ADAD-C56CBD95C8D0}" type="pres">
      <dgm:prSet presAssocID="{31AF4BC0-C457-45AA-9397-04FDFC1ABE6F}" presName="Name0" presStyleCnt="0">
        <dgm:presLayoutVars>
          <dgm:dir/>
          <dgm:animLvl val="lvl"/>
          <dgm:resizeHandles val="exact"/>
        </dgm:presLayoutVars>
      </dgm:prSet>
      <dgm:spPr/>
    </dgm:pt>
    <dgm:pt modelId="{62618CB3-4DFD-4B6D-81ED-E889E16E9E17}" type="pres">
      <dgm:prSet presAssocID="{87F65A63-FD2D-4CA2-A5F8-C61DE9EED0B7}" presName="linNode" presStyleCnt="0"/>
      <dgm:spPr/>
    </dgm:pt>
    <dgm:pt modelId="{DE1CBE61-F05B-4481-AE93-47B12B787552}" type="pres">
      <dgm:prSet presAssocID="{87F65A63-FD2D-4CA2-A5F8-C61DE9EED0B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E5989E14-C94B-40D7-A353-5654A6270229}" type="pres">
      <dgm:prSet presAssocID="{87F65A63-FD2D-4CA2-A5F8-C61DE9EED0B7}" presName="descendantText" presStyleLbl="alignAccFollowNode1" presStyleIdx="0" presStyleCnt="4">
        <dgm:presLayoutVars>
          <dgm:bulletEnabled val="1"/>
        </dgm:presLayoutVars>
      </dgm:prSet>
      <dgm:spPr/>
    </dgm:pt>
    <dgm:pt modelId="{13C844F2-9EFA-4EF6-9F53-1CF380966279}" type="pres">
      <dgm:prSet presAssocID="{F477A54E-3480-4862-8452-2CFA4F496A15}" presName="sp" presStyleCnt="0"/>
      <dgm:spPr/>
    </dgm:pt>
    <dgm:pt modelId="{513BA0D6-ADBF-435A-AA60-3D949872C0CE}" type="pres">
      <dgm:prSet presAssocID="{EDEF9F42-065B-4B59-AF69-2AD3A4EB635A}" presName="linNode" presStyleCnt="0"/>
      <dgm:spPr/>
    </dgm:pt>
    <dgm:pt modelId="{FF2FA66B-FE61-48F1-8B93-93C6D715924F}" type="pres">
      <dgm:prSet presAssocID="{EDEF9F42-065B-4B59-AF69-2AD3A4EB635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43D04E0-5FA7-4081-98E1-F2EE90E1E5A3}" type="pres">
      <dgm:prSet presAssocID="{EDEF9F42-065B-4B59-AF69-2AD3A4EB635A}" presName="descendantText" presStyleLbl="alignAccFollowNode1" presStyleIdx="1" presStyleCnt="4">
        <dgm:presLayoutVars>
          <dgm:bulletEnabled val="1"/>
        </dgm:presLayoutVars>
      </dgm:prSet>
      <dgm:spPr/>
    </dgm:pt>
    <dgm:pt modelId="{ECD3F028-BCD3-48DF-8AE2-53CB5E12BE81}" type="pres">
      <dgm:prSet presAssocID="{157EE070-B123-451F-81FD-BA66DD761986}" presName="sp" presStyleCnt="0"/>
      <dgm:spPr/>
    </dgm:pt>
    <dgm:pt modelId="{BC2094B3-B07D-4B69-A1AC-EEA23C9F833F}" type="pres">
      <dgm:prSet presAssocID="{BEB7A62A-73D0-47E2-9DC1-ED29FC62ACE6}" presName="linNode" presStyleCnt="0"/>
      <dgm:spPr/>
    </dgm:pt>
    <dgm:pt modelId="{E7CEA8DF-692A-45D7-B310-B921D0132663}" type="pres">
      <dgm:prSet presAssocID="{BEB7A62A-73D0-47E2-9DC1-ED29FC62ACE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713F5A-4443-4C40-BB17-BE950BB0B7BB}" type="pres">
      <dgm:prSet presAssocID="{BEB7A62A-73D0-47E2-9DC1-ED29FC62ACE6}" presName="descendantText" presStyleLbl="alignAccFollowNode1" presStyleIdx="2" presStyleCnt="4">
        <dgm:presLayoutVars>
          <dgm:bulletEnabled val="1"/>
        </dgm:presLayoutVars>
      </dgm:prSet>
      <dgm:spPr/>
    </dgm:pt>
    <dgm:pt modelId="{B5F15CD1-FE9A-41A9-AB1F-00282D91C85B}" type="pres">
      <dgm:prSet presAssocID="{5236DCF6-D0FE-4841-894D-143992523060}" presName="sp" presStyleCnt="0"/>
      <dgm:spPr/>
    </dgm:pt>
    <dgm:pt modelId="{BEBE6DEB-25E3-4CDC-AF9A-E520A05746DD}" type="pres">
      <dgm:prSet presAssocID="{B27AC19C-5B1E-4A0E-AB48-56B183ACD23F}" presName="linNode" presStyleCnt="0"/>
      <dgm:spPr/>
    </dgm:pt>
    <dgm:pt modelId="{5AC7DB93-AF2C-4591-9877-50E050F4781A}" type="pres">
      <dgm:prSet presAssocID="{B27AC19C-5B1E-4A0E-AB48-56B183ACD23F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5D65EF26-99A7-4E0B-9866-0B7EA43EEF28}" type="pres">
      <dgm:prSet presAssocID="{B27AC19C-5B1E-4A0E-AB48-56B183ACD23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8FB3101C-7D64-4AB8-BD45-BEE07E9F8A6B}" srcId="{31AF4BC0-C457-45AA-9397-04FDFC1ABE6F}" destId="{B27AC19C-5B1E-4A0E-AB48-56B183ACD23F}" srcOrd="3" destOrd="0" parTransId="{057F76D7-DB38-4124-BBB8-0A8234BD01F7}" sibTransId="{D32FE586-2EFA-4D33-9C7D-8162CCE045A3}"/>
    <dgm:cxn modelId="{14A47E2B-97E3-4E18-AC8F-4BD4C0462789}" type="presOf" srcId="{B27AC19C-5B1E-4A0E-AB48-56B183ACD23F}" destId="{5AC7DB93-AF2C-4591-9877-50E050F4781A}" srcOrd="0" destOrd="0" presId="urn:microsoft.com/office/officeart/2005/8/layout/vList5"/>
    <dgm:cxn modelId="{685EA530-1492-4487-BADD-D1B39545CACB}" srcId="{BEB7A62A-73D0-47E2-9DC1-ED29FC62ACE6}" destId="{91A8539A-BC5D-4771-A65F-E1B8FAEDDCE8}" srcOrd="0" destOrd="0" parTransId="{AFEA2D26-F219-4872-941A-FBC932A4A6FB}" sibTransId="{8E9862C1-3EA6-4044-8C2B-0F1F9F68AFE8}"/>
    <dgm:cxn modelId="{6A663B3C-5F27-4943-8959-9B28E321253E}" type="presOf" srcId="{87F65A63-FD2D-4CA2-A5F8-C61DE9EED0B7}" destId="{DE1CBE61-F05B-4481-AE93-47B12B787552}" srcOrd="0" destOrd="0" presId="urn:microsoft.com/office/officeart/2005/8/layout/vList5"/>
    <dgm:cxn modelId="{BBA6F767-B430-4519-8B40-BE2102E67BCB}" type="presOf" srcId="{BEB7A62A-73D0-47E2-9DC1-ED29FC62ACE6}" destId="{E7CEA8DF-692A-45D7-B310-B921D0132663}" srcOrd="0" destOrd="0" presId="urn:microsoft.com/office/officeart/2005/8/layout/vList5"/>
    <dgm:cxn modelId="{1D33FC4B-556B-4316-BE76-A6A1F9090159}" srcId="{B27AC19C-5B1E-4A0E-AB48-56B183ACD23F}" destId="{FC7D20C7-0288-4D76-AC02-451A65006F7B}" srcOrd="0" destOrd="0" parTransId="{5869F203-85DA-4965-BA68-8195F180292B}" sibTransId="{3C9D2222-F851-49A0-A3EA-7FFBC13EAD05}"/>
    <dgm:cxn modelId="{B3552776-0FD5-47FD-8177-94D390ABD31F}" type="presOf" srcId="{7F021B8F-9F1C-433C-B8B2-356F4AA1B9B1}" destId="{E5989E14-C94B-40D7-A353-5654A6270229}" srcOrd="0" destOrd="0" presId="urn:microsoft.com/office/officeart/2005/8/layout/vList5"/>
    <dgm:cxn modelId="{BD902779-05CF-4E34-8758-B083CA411D5D}" type="presOf" srcId="{EDEF9F42-065B-4B59-AF69-2AD3A4EB635A}" destId="{FF2FA66B-FE61-48F1-8B93-93C6D715924F}" srcOrd="0" destOrd="0" presId="urn:microsoft.com/office/officeart/2005/8/layout/vList5"/>
    <dgm:cxn modelId="{383B7F83-6AD0-478C-87EF-D68580089E25}" srcId="{31AF4BC0-C457-45AA-9397-04FDFC1ABE6F}" destId="{87F65A63-FD2D-4CA2-A5F8-C61DE9EED0B7}" srcOrd="0" destOrd="0" parTransId="{DCDBF7D8-5BC7-4222-A512-14927E82DD7B}" sibTransId="{F477A54E-3480-4862-8452-2CFA4F496A15}"/>
    <dgm:cxn modelId="{38C8A987-09C6-4578-ADAA-A5FC86A25A34}" srcId="{EDEF9F42-065B-4B59-AF69-2AD3A4EB635A}" destId="{7490EF7B-A55E-4980-B5FE-2038C438E08C}" srcOrd="0" destOrd="0" parTransId="{FF27CAEE-007F-42F7-8C73-9611804BFF79}" sibTransId="{1D54D489-58FB-4BA0-9203-0760776702E2}"/>
    <dgm:cxn modelId="{D84528A0-B4B7-4E75-B364-05854F521AA4}" type="presOf" srcId="{31AF4BC0-C457-45AA-9397-04FDFC1ABE6F}" destId="{E584A758-24CC-40F2-ADAD-C56CBD95C8D0}" srcOrd="0" destOrd="0" presId="urn:microsoft.com/office/officeart/2005/8/layout/vList5"/>
    <dgm:cxn modelId="{D07F19C9-2993-4D51-BD78-840797D75E18}" srcId="{87F65A63-FD2D-4CA2-A5F8-C61DE9EED0B7}" destId="{7F021B8F-9F1C-433C-B8B2-356F4AA1B9B1}" srcOrd="0" destOrd="0" parTransId="{A27DEBB6-F8F8-44D1-AEEE-A2E3F4DFB847}" sibTransId="{408BEE79-958A-480D-A933-05F23A39F41D}"/>
    <dgm:cxn modelId="{11EF11CE-A371-45F5-A030-17A2CF52DB17}" type="presOf" srcId="{FC7D20C7-0288-4D76-AC02-451A65006F7B}" destId="{5D65EF26-99A7-4E0B-9866-0B7EA43EEF28}" srcOrd="0" destOrd="0" presId="urn:microsoft.com/office/officeart/2005/8/layout/vList5"/>
    <dgm:cxn modelId="{628F03D3-9469-4B94-93F2-510DD62F5402}" srcId="{31AF4BC0-C457-45AA-9397-04FDFC1ABE6F}" destId="{BEB7A62A-73D0-47E2-9DC1-ED29FC62ACE6}" srcOrd="2" destOrd="0" parTransId="{6DF41A7C-C7BB-450C-8F9B-60BFD004DB9C}" sibTransId="{5236DCF6-D0FE-4841-894D-143992523060}"/>
    <dgm:cxn modelId="{C42249D3-E418-43B3-AF92-215B6438A399}" type="presOf" srcId="{7490EF7B-A55E-4980-B5FE-2038C438E08C}" destId="{943D04E0-5FA7-4081-98E1-F2EE90E1E5A3}" srcOrd="0" destOrd="0" presId="urn:microsoft.com/office/officeart/2005/8/layout/vList5"/>
    <dgm:cxn modelId="{5DE52DD5-578E-4E6D-A611-CAC2F2F30E71}" srcId="{31AF4BC0-C457-45AA-9397-04FDFC1ABE6F}" destId="{EDEF9F42-065B-4B59-AF69-2AD3A4EB635A}" srcOrd="1" destOrd="0" parTransId="{5D71F770-5981-4AEA-A675-7D64FDD8DE7A}" sibTransId="{157EE070-B123-451F-81FD-BA66DD761986}"/>
    <dgm:cxn modelId="{7B4EACE3-0C92-4158-AD61-A252D43F9C4B}" type="presOf" srcId="{91A8539A-BC5D-4771-A65F-E1B8FAEDDCE8}" destId="{E9713F5A-4443-4C40-BB17-BE950BB0B7BB}" srcOrd="0" destOrd="0" presId="urn:microsoft.com/office/officeart/2005/8/layout/vList5"/>
    <dgm:cxn modelId="{B9F40199-CFED-4C13-8E20-0C2958891E95}" type="presParOf" srcId="{E584A758-24CC-40F2-ADAD-C56CBD95C8D0}" destId="{62618CB3-4DFD-4B6D-81ED-E889E16E9E17}" srcOrd="0" destOrd="0" presId="urn:microsoft.com/office/officeart/2005/8/layout/vList5"/>
    <dgm:cxn modelId="{AF826F9C-C10D-4390-91A8-85966537C4F7}" type="presParOf" srcId="{62618CB3-4DFD-4B6D-81ED-E889E16E9E17}" destId="{DE1CBE61-F05B-4481-AE93-47B12B787552}" srcOrd="0" destOrd="0" presId="urn:microsoft.com/office/officeart/2005/8/layout/vList5"/>
    <dgm:cxn modelId="{6BD4AB75-8584-4F50-ACEB-ACE8EB3570AC}" type="presParOf" srcId="{62618CB3-4DFD-4B6D-81ED-E889E16E9E17}" destId="{E5989E14-C94B-40D7-A353-5654A6270229}" srcOrd="1" destOrd="0" presId="urn:microsoft.com/office/officeart/2005/8/layout/vList5"/>
    <dgm:cxn modelId="{A5C542DE-0C09-42BF-8C69-B35DF4512D42}" type="presParOf" srcId="{E584A758-24CC-40F2-ADAD-C56CBD95C8D0}" destId="{13C844F2-9EFA-4EF6-9F53-1CF380966279}" srcOrd="1" destOrd="0" presId="urn:microsoft.com/office/officeart/2005/8/layout/vList5"/>
    <dgm:cxn modelId="{C12BDF7B-1750-466C-A2D3-1ABD8C006BE6}" type="presParOf" srcId="{E584A758-24CC-40F2-ADAD-C56CBD95C8D0}" destId="{513BA0D6-ADBF-435A-AA60-3D949872C0CE}" srcOrd="2" destOrd="0" presId="urn:microsoft.com/office/officeart/2005/8/layout/vList5"/>
    <dgm:cxn modelId="{36B97E30-0828-4E27-8634-40DFC681D568}" type="presParOf" srcId="{513BA0D6-ADBF-435A-AA60-3D949872C0CE}" destId="{FF2FA66B-FE61-48F1-8B93-93C6D715924F}" srcOrd="0" destOrd="0" presId="urn:microsoft.com/office/officeart/2005/8/layout/vList5"/>
    <dgm:cxn modelId="{80D8BCD2-33DF-4DEE-A8A5-3D401F23685A}" type="presParOf" srcId="{513BA0D6-ADBF-435A-AA60-3D949872C0CE}" destId="{943D04E0-5FA7-4081-98E1-F2EE90E1E5A3}" srcOrd="1" destOrd="0" presId="urn:microsoft.com/office/officeart/2005/8/layout/vList5"/>
    <dgm:cxn modelId="{F825B5E4-ECC7-4378-A0B3-D6149B835017}" type="presParOf" srcId="{E584A758-24CC-40F2-ADAD-C56CBD95C8D0}" destId="{ECD3F028-BCD3-48DF-8AE2-53CB5E12BE81}" srcOrd="3" destOrd="0" presId="urn:microsoft.com/office/officeart/2005/8/layout/vList5"/>
    <dgm:cxn modelId="{552D91EA-C38C-4B05-BDB0-A34EDB838ED7}" type="presParOf" srcId="{E584A758-24CC-40F2-ADAD-C56CBD95C8D0}" destId="{BC2094B3-B07D-4B69-A1AC-EEA23C9F833F}" srcOrd="4" destOrd="0" presId="urn:microsoft.com/office/officeart/2005/8/layout/vList5"/>
    <dgm:cxn modelId="{738A0F4F-5060-4E49-801A-089206CE7A49}" type="presParOf" srcId="{BC2094B3-B07D-4B69-A1AC-EEA23C9F833F}" destId="{E7CEA8DF-692A-45D7-B310-B921D0132663}" srcOrd="0" destOrd="0" presId="urn:microsoft.com/office/officeart/2005/8/layout/vList5"/>
    <dgm:cxn modelId="{D8947A55-4213-44A5-AB3A-6D61126594F7}" type="presParOf" srcId="{BC2094B3-B07D-4B69-A1AC-EEA23C9F833F}" destId="{E9713F5A-4443-4C40-BB17-BE950BB0B7BB}" srcOrd="1" destOrd="0" presId="urn:microsoft.com/office/officeart/2005/8/layout/vList5"/>
    <dgm:cxn modelId="{C99E4C02-C2D2-4BB7-B421-86AB040FC922}" type="presParOf" srcId="{E584A758-24CC-40F2-ADAD-C56CBD95C8D0}" destId="{B5F15CD1-FE9A-41A9-AB1F-00282D91C85B}" srcOrd="5" destOrd="0" presId="urn:microsoft.com/office/officeart/2005/8/layout/vList5"/>
    <dgm:cxn modelId="{24E9B749-E473-4BFB-A098-7A5FB86AD191}" type="presParOf" srcId="{E584A758-24CC-40F2-ADAD-C56CBD95C8D0}" destId="{BEBE6DEB-25E3-4CDC-AF9A-E520A05746DD}" srcOrd="6" destOrd="0" presId="urn:microsoft.com/office/officeart/2005/8/layout/vList5"/>
    <dgm:cxn modelId="{7966E004-F690-44EC-A9A7-8BF98E41A21F}" type="presParOf" srcId="{BEBE6DEB-25E3-4CDC-AF9A-E520A05746DD}" destId="{5AC7DB93-AF2C-4591-9877-50E050F4781A}" srcOrd="0" destOrd="0" presId="urn:microsoft.com/office/officeart/2005/8/layout/vList5"/>
    <dgm:cxn modelId="{FC4C65E7-5D04-4015-AB6C-61FC231B2916}" type="presParOf" srcId="{BEBE6DEB-25E3-4CDC-AF9A-E520A05746DD}" destId="{5D65EF26-99A7-4E0B-9866-0B7EA43EEF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F4BC0-C457-45AA-9397-04FDFC1ABE6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F65A63-FD2D-4CA2-A5F8-C61DE9EED0B7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Global macro</a:t>
          </a:r>
        </a:p>
      </dgm:t>
    </dgm:pt>
    <dgm:pt modelId="{DCDBF7D8-5BC7-4222-A512-14927E82DD7B}" type="parTrans" cxnId="{383B7F83-6AD0-478C-87EF-D68580089E25}">
      <dgm:prSet/>
      <dgm:spPr/>
      <dgm:t>
        <a:bodyPr/>
        <a:lstStyle/>
        <a:p>
          <a:endParaRPr lang="en-US"/>
        </a:p>
      </dgm:t>
    </dgm:pt>
    <dgm:pt modelId="{F477A54E-3480-4862-8452-2CFA4F496A15}" type="sibTrans" cxnId="{383B7F83-6AD0-478C-87EF-D68580089E25}">
      <dgm:prSet/>
      <dgm:spPr/>
      <dgm:t>
        <a:bodyPr/>
        <a:lstStyle/>
        <a:p>
          <a:endParaRPr lang="en-US"/>
        </a:p>
      </dgm:t>
    </dgm:pt>
    <dgm:pt modelId="{7F021B8F-9F1C-433C-B8B2-356F4AA1B9B1}">
      <dgm:prSet phldrT="[Text]"/>
      <dgm:spPr/>
      <dgm:t>
        <a:bodyPr/>
        <a:lstStyle/>
        <a:p>
          <a:r>
            <a:rPr lang="en-US" dirty="0"/>
            <a:t>Invest based on a macroeconomic outlook.</a:t>
          </a:r>
        </a:p>
      </dgm:t>
    </dgm:pt>
    <dgm:pt modelId="{A27DEBB6-F8F8-44D1-AEEE-A2E3F4DFB847}" type="parTrans" cxnId="{D07F19C9-2993-4D51-BD78-840797D75E18}">
      <dgm:prSet/>
      <dgm:spPr/>
      <dgm:t>
        <a:bodyPr/>
        <a:lstStyle/>
        <a:p>
          <a:endParaRPr lang="en-US"/>
        </a:p>
      </dgm:t>
    </dgm:pt>
    <dgm:pt modelId="{408BEE79-958A-480D-A933-05F23A39F41D}" type="sibTrans" cxnId="{D07F19C9-2993-4D51-BD78-840797D75E18}">
      <dgm:prSet/>
      <dgm:spPr/>
      <dgm:t>
        <a:bodyPr/>
        <a:lstStyle/>
        <a:p>
          <a:endParaRPr lang="en-US"/>
        </a:p>
      </dgm:t>
    </dgm:pt>
    <dgm:pt modelId="{EDEF9F42-065B-4B59-AF69-2AD3A4EB635A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Managed futures</a:t>
          </a:r>
        </a:p>
      </dgm:t>
    </dgm:pt>
    <dgm:pt modelId="{5D71F770-5981-4AEA-A675-7D64FDD8DE7A}" type="parTrans" cxnId="{5DE52DD5-578E-4E6D-A611-CAC2F2F30E71}">
      <dgm:prSet/>
      <dgm:spPr/>
      <dgm:t>
        <a:bodyPr/>
        <a:lstStyle/>
        <a:p>
          <a:endParaRPr lang="en-US"/>
        </a:p>
      </dgm:t>
    </dgm:pt>
    <dgm:pt modelId="{157EE070-B123-451F-81FD-BA66DD761986}" type="sibTrans" cxnId="{5DE52DD5-578E-4E6D-A611-CAC2F2F30E71}">
      <dgm:prSet/>
      <dgm:spPr/>
      <dgm:t>
        <a:bodyPr/>
        <a:lstStyle/>
        <a:p>
          <a:endParaRPr lang="en-US"/>
        </a:p>
      </dgm:t>
    </dgm:pt>
    <dgm:pt modelId="{7490EF7B-A55E-4980-B5FE-2038C438E08C}">
      <dgm:prSet phldrT="[Text]"/>
      <dgm:spPr/>
      <dgm:t>
        <a:bodyPr/>
        <a:lstStyle/>
        <a:p>
          <a:r>
            <a:rPr lang="en-US" dirty="0"/>
            <a:t>Trade futures contracts.</a:t>
          </a:r>
        </a:p>
      </dgm:t>
    </dgm:pt>
    <dgm:pt modelId="{FF27CAEE-007F-42F7-8C73-9611804BFF79}" type="parTrans" cxnId="{38C8A987-09C6-4578-ADAA-A5FC86A25A34}">
      <dgm:prSet/>
      <dgm:spPr/>
      <dgm:t>
        <a:bodyPr/>
        <a:lstStyle/>
        <a:p>
          <a:endParaRPr lang="en-US"/>
        </a:p>
      </dgm:t>
    </dgm:pt>
    <dgm:pt modelId="{1D54D489-58FB-4BA0-9203-0760776702E2}" type="sibTrans" cxnId="{38C8A987-09C6-4578-ADAA-A5FC86A25A34}">
      <dgm:prSet/>
      <dgm:spPr/>
      <dgm:t>
        <a:bodyPr/>
        <a:lstStyle/>
        <a:p>
          <a:endParaRPr lang="en-US"/>
        </a:p>
      </dgm:t>
    </dgm:pt>
    <dgm:pt modelId="{BEB7A62A-73D0-47E2-9DC1-ED29FC62ACE6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 err="1"/>
            <a:t>Multistrategy</a:t>
          </a:r>
          <a:endParaRPr lang="en-US" sz="2000" dirty="0"/>
        </a:p>
      </dgm:t>
    </dgm:pt>
    <dgm:pt modelId="{6DF41A7C-C7BB-450C-8F9B-60BFD004DB9C}" type="parTrans" cxnId="{628F03D3-9469-4B94-93F2-510DD62F5402}">
      <dgm:prSet/>
      <dgm:spPr/>
      <dgm:t>
        <a:bodyPr/>
        <a:lstStyle/>
        <a:p>
          <a:endParaRPr lang="en-US"/>
        </a:p>
      </dgm:t>
    </dgm:pt>
    <dgm:pt modelId="{5236DCF6-D0FE-4841-894D-143992523060}" type="sibTrans" cxnId="{628F03D3-9469-4B94-93F2-510DD62F5402}">
      <dgm:prSet/>
      <dgm:spPr/>
      <dgm:t>
        <a:bodyPr/>
        <a:lstStyle/>
        <a:p>
          <a:endParaRPr lang="en-US"/>
        </a:p>
      </dgm:t>
    </dgm:pt>
    <dgm:pt modelId="{91A8539A-BC5D-4771-A65F-E1B8FAEDDCE8}">
      <dgm:prSet phldrT="[Text]"/>
      <dgm:spPr/>
      <dgm:t>
        <a:bodyPr/>
        <a:lstStyle/>
        <a:p>
          <a:r>
            <a:rPr lang="en-US" dirty="0"/>
            <a:t>Invest using a range of strategies.</a:t>
          </a:r>
        </a:p>
      </dgm:t>
    </dgm:pt>
    <dgm:pt modelId="{AFEA2D26-F219-4872-941A-FBC932A4A6FB}" type="parTrans" cxnId="{685EA530-1492-4487-BADD-D1B39545CACB}">
      <dgm:prSet/>
      <dgm:spPr/>
      <dgm:t>
        <a:bodyPr/>
        <a:lstStyle/>
        <a:p>
          <a:endParaRPr lang="en-US"/>
        </a:p>
      </dgm:t>
    </dgm:pt>
    <dgm:pt modelId="{8E9862C1-3EA6-4044-8C2B-0F1F9F68AFE8}" type="sibTrans" cxnId="{685EA530-1492-4487-BADD-D1B39545CACB}">
      <dgm:prSet/>
      <dgm:spPr/>
      <dgm:t>
        <a:bodyPr/>
        <a:lstStyle/>
        <a:p>
          <a:endParaRPr lang="en-US"/>
        </a:p>
      </dgm:t>
    </dgm:pt>
    <dgm:pt modelId="{B27AC19C-5B1E-4A0E-AB48-56B183ACD23F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Leverage</a:t>
          </a:r>
        </a:p>
      </dgm:t>
    </dgm:pt>
    <dgm:pt modelId="{057F76D7-DB38-4124-BBB8-0A8234BD01F7}" type="parTrans" cxnId="{8FB3101C-7D64-4AB8-BD45-BEE07E9F8A6B}">
      <dgm:prSet/>
      <dgm:spPr/>
      <dgm:t>
        <a:bodyPr/>
        <a:lstStyle/>
        <a:p>
          <a:endParaRPr lang="en-US"/>
        </a:p>
      </dgm:t>
    </dgm:pt>
    <dgm:pt modelId="{D32FE586-2EFA-4D33-9C7D-8162CCE045A3}" type="sibTrans" cxnId="{8FB3101C-7D64-4AB8-BD45-BEE07E9F8A6B}">
      <dgm:prSet/>
      <dgm:spPr/>
      <dgm:t>
        <a:bodyPr/>
        <a:lstStyle/>
        <a:p>
          <a:endParaRPr lang="en-US"/>
        </a:p>
      </dgm:t>
    </dgm:pt>
    <dgm:pt modelId="{FC7D20C7-0288-4D76-AC02-451A65006F7B}">
      <dgm:prSet phldrT="[Text]"/>
      <dgm:spPr/>
      <dgm:t>
        <a:bodyPr/>
        <a:lstStyle/>
        <a:p>
          <a:r>
            <a:rPr lang="en-US" dirty="0"/>
            <a:t>Used with many of the preceding strategies.</a:t>
          </a:r>
        </a:p>
      </dgm:t>
    </dgm:pt>
    <dgm:pt modelId="{5869F203-85DA-4965-BA68-8195F180292B}" type="parTrans" cxnId="{1D33FC4B-556B-4316-BE76-A6A1F9090159}">
      <dgm:prSet/>
      <dgm:spPr/>
      <dgm:t>
        <a:bodyPr/>
        <a:lstStyle/>
        <a:p>
          <a:endParaRPr lang="en-US"/>
        </a:p>
      </dgm:t>
    </dgm:pt>
    <dgm:pt modelId="{3C9D2222-F851-49A0-A3EA-7FFBC13EAD05}" type="sibTrans" cxnId="{1D33FC4B-556B-4316-BE76-A6A1F9090159}">
      <dgm:prSet/>
      <dgm:spPr/>
      <dgm:t>
        <a:bodyPr/>
        <a:lstStyle/>
        <a:p>
          <a:endParaRPr lang="en-US"/>
        </a:p>
      </dgm:t>
    </dgm:pt>
    <dgm:pt modelId="{BF79ED45-22B5-40B2-9F7B-5F9DAFD9CB39}">
      <dgm:prSet phldrT="[Text]"/>
      <dgm:spPr/>
      <dgm:t>
        <a:bodyPr/>
        <a:lstStyle/>
        <a:p>
          <a:r>
            <a:rPr lang="en-US" dirty="0"/>
            <a:t>Borrow money or use derivatives to boost returns.</a:t>
          </a:r>
        </a:p>
      </dgm:t>
    </dgm:pt>
    <dgm:pt modelId="{EE6EEAD7-E761-4A64-98CE-293E7D646956}" type="parTrans" cxnId="{E11B8211-8C7F-49E2-BE76-ADF36EB3540C}">
      <dgm:prSet/>
      <dgm:spPr/>
      <dgm:t>
        <a:bodyPr/>
        <a:lstStyle/>
        <a:p>
          <a:endParaRPr lang="en-US"/>
        </a:p>
      </dgm:t>
    </dgm:pt>
    <dgm:pt modelId="{D79CA870-28B0-4F40-AF79-A3B9199FA695}" type="sibTrans" cxnId="{E11B8211-8C7F-49E2-BE76-ADF36EB3540C}">
      <dgm:prSet/>
      <dgm:spPr/>
      <dgm:t>
        <a:bodyPr/>
        <a:lstStyle/>
        <a:p>
          <a:endParaRPr lang="en-US"/>
        </a:p>
      </dgm:t>
    </dgm:pt>
    <dgm:pt modelId="{E584A758-24CC-40F2-ADAD-C56CBD95C8D0}" type="pres">
      <dgm:prSet presAssocID="{31AF4BC0-C457-45AA-9397-04FDFC1ABE6F}" presName="Name0" presStyleCnt="0">
        <dgm:presLayoutVars>
          <dgm:dir/>
          <dgm:animLvl val="lvl"/>
          <dgm:resizeHandles val="exact"/>
        </dgm:presLayoutVars>
      </dgm:prSet>
      <dgm:spPr/>
    </dgm:pt>
    <dgm:pt modelId="{62618CB3-4DFD-4B6D-81ED-E889E16E9E17}" type="pres">
      <dgm:prSet presAssocID="{87F65A63-FD2D-4CA2-A5F8-C61DE9EED0B7}" presName="linNode" presStyleCnt="0"/>
      <dgm:spPr/>
    </dgm:pt>
    <dgm:pt modelId="{DE1CBE61-F05B-4481-AE93-47B12B787552}" type="pres">
      <dgm:prSet presAssocID="{87F65A63-FD2D-4CA2-A5F8-C61DE9EED0B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E5989E14-C94B-40D7-A353-5654A6270229}" type="pres">
      <dgm:prSet presAssocID="{87F65A63-FD2D-4CA2-A5F8-C61DE9EED0B7}" presName="descendantText" presStyleLbl="alignAccFollowNode1" presStyleIdx="0" presStyleCnt="4">
        <dgm:presLayoutVars>
          <dgm:bulletEnabled val="1"/>
        </dgm:presLayoutVars>
      </dgm:prSet>
      <dgm:spPr/>
    </dgm:pt>
    <dgm:pt modelId="{13C844F2-9EFA-4EF6-9F53-1CF380966279}" type="pres">
      <dgm:prSet presAssocID="{F477A54E-3480-4862-8452-2CFA4F496A15}" presName="sp" presStyleCnt="0"/>
      <dgm:spPr/>
    </dgm:pt>
    <dgm:pt modelId="{513BA0D6-ADBF-435A-AA60-3D949872C0CE}" type="pres">
      <dgm:prSet presAssocID="{EDEF9F42-065B-4B59-AF69-2AD3A4EB635A}" presName="linNode" presStyleCnt="0"/>
      <dgm:spPr/>
    </dgm:pt>
    <dgm:pt modelId="{FF2FA66B-FE61-48F1-8B93-93C6D715924F}" type="pres">
      <dgm:prSet presAssocID="{EDEF9F42-065B-4B59-AF69-2AD3A4EB635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43D04E0-5FA7-4081-98E1-F2EE90E1E5A3}" type="pres">
      <dgm:prSet presAssocID="{EDEF9F42-065B-4B59-AF69-2AD3A4EB635A}" presName="descendantText" presStyleLbl="alignAccFollowNode1" presStyleIdx="1" presStyleCnt="4">
        <dgm:presLayoutVars>
          <dgm:bulletEnabled val="1"/>
        </dgm:presLayoutVars>
      </dgm:prSet>
      <dgm:spPr/>
    </dgm:pt>
    <dgm:pt modelId="{ECD3F028-BCD3-48DF-8AE2-53CB5E12BE81}" type="pres">
      <dgm:prSet presAssocID="{157EE070-B123-451F-81FD-BA66DD761986}" presName="sp" presStyleCnt="0"/>
      <dgm:spPr/>
    </dgm:pt>
    <dgm:pt modelId="{BC2094B3-B07D-4B69-A1AC-EEA23C9F833F}" type="pres">
      <dgm:prSet presAssocID="{BEB7A62A-73D0-47E2-9DC1-ED29FC62ACE6}" presName="linNode" presStyleCnt="0"/>
      <dgm:spPr/>
    </dgm:pt>
    <dgm:pt modelId="{E7CEA8DF-692A-45D7-B310-B921D0132663}" type="pres">
      <dgm:prSet presAssocID="{BEB7A62A-73D0-47E2-9DC1-ED29FC62ACE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713F5A-4443-4C40-BB17-BE950BB0B7BB}" type="pres">
      <dgm:prSet presAssocID="{BEB7A62A-73D0-47E2-9DC1-ED29FC62ACE6}" presName="descendantText" presStyleLbl="alignAccFollowNode1" presStyleIdx="2" presStyleCnt="4">
        <dgm:presLayoutVars>
          <dgm:bulletEnabled val="1"/>
        </dgm:presLayoutVars>
      </dgm:prSet>
      <dgm:spPr/>
    </dgm:pt>
    <dgm:pt modelId="{B5F15CD1-FE9A-41A9-AB1F-00282D91C85B}" type="pres">
      <dgm:prSet presAssocID="{5236DCF6-D0FE-4841-894D-143992523060}" presName="sp" presStyleCnt="0"/>
      <dgm:spPr/>
    </dgm:pt>
    <dgm:pt modelId="{BEBE6DEB-25E3-4CDC-AF9A-E520A05746DD}" type="pres">
      <dgm:prSet presAssocID="{B27AC19C-5B1E-4A0E-AB48-56B183ACD23F}" presName="linNode" presStyleCnt="0"/>
      <dgm:spPr/>
    </dgm:pt>
    <dgm:pt modelId="{5AC7DB93-AF2C-4591-9877-50E050F4781A}" type="pres">
      <dgm:prSet presAssocID="{B27AC19C-5B1E-4A0E-AB48-56B183ACD23F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5D65EF26-99A7-4E0B-9866-0B7EA43EEF28}" type="pres">
      <dgm:prSet presAssocID="{B27AC19C-5B1E-4A0E-AB48-56B183ACD23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E11B8211-8C7F-49E2-BE76-ADF36EB3540C}" srcId="{B27AC19C-5B1E-4A0E-AB48-56B183ACD23F}" destId="{BF79ED45-22B5-40B2-9F7B-5F9DAFD9CB39}" srcOrd="0" destOrd="0" parTransId="{EE6EEAD7-E761-4A64-98CE-293E7D646956}" sibTransId="{D79CA870-28B0-4F40-AF79-A3B9199FA695}"/>
    <dgm:cxn modelId="{2282D015-5B30-4912-BE55-59714D8D1C40}" type="presOf" srcId="{7F021B8F-9F1C-433C-B8B2-356F4AA1B9B1}" destId="{E5989E14-C94B-40D7-A353-5654A6270229}" srcOrd="0" destOrd="0" presId="urn:microsoft.com/office/officeart/2005/8/layout/vList5"/>
    <dgm:cxn modelId="{8FB3101C-7D64-4AB8-BD45-BEE07E9F8A6B}" srcId="{31AF4BC0-C457-45AA-9397-04FDFC1ABE6F}" destId="{B27AC19C-5B1E-4A0E-AB48-56B183ACD23F}" srcOrd="3" destOrd="0" parTransId="{057F76D7-DB38-4124-BBB8-0A8234BD01F7}" sibTransId="{D32FE586-2EFA-4D33-9C7D-8162CCE045A3}"/>
    <dgm:cxn modelId="{685EA530-1492-4487-BADD-D1B39545CACB}" srcId="{BEB7A62A-73D0-47E2-9DC1-ED29FC62ACE6}" destId="{91A8539A-BC5D-4771-A65F-E1B8FAEDDCE8}" srcOrd="0" destOrd="0" parTransId="{AFEA2D26-F219-4872-941A-FBC932A4A6FB}" sibTransId="{8E9862C1-3EA6-4044-8C2B-0F1F9F68AFE8}"/>
    <dgm:cxn modelId="{78F56E34-00DE-4BE4-A202-7C4D703B62E2}" type="presOf" srcId="{B27AC19C-5B1E-4A0E-AB48-56B183ACD23F}" destId="{5AC7DB93-AF2C-4591-9877-50E050F4781A}" srcOrd="0" destOrd="0" presId="urn:microsoft.com/office/officeart/2005/8/layout/vList5"/>
    <dgm:cxn modelId="{55C10C37-D390-4114-A936-925B9296DDFD}" type="presOf" srcId="{BEB7A62A-73D0-47E2-9DC1-ED29FC62ACE6}" destId="{E7CEA8DF-692A-45D7-B310-B921D0132663}" srcOrd="0" destOrd="0" presId="urn:microsoft.com/office/officeart/2005/8/layout/vList5"/>
    <dgm:cxn modelId="{B72AB140-2AAA-4E91-A677-08F0F518AB5B}" type="presOf" srcId="{87F65A63-FD2D-4CA2-A5F8-C61DE9EED0B7}" destId="{DE1CBE61-F05B-4481-AE93-47B12B787552}" srcOrd="0" destOrd="0" presId="urn:microsoft.com/office/officeart/2005/8/layout/vList5"/>
    <dgm:cxn modelId="{1D33FC4B-556B-4316-BE76-A6A1F9090159}" srcId="{B27AC19C-5B1E-4A0E-AB48-56B183ACD23F}" destId="{FC7D20C7-0288-4D76-AC02-451A65006F7B}" srcOrd="1" destOrd="0" parTransId="{5869F203-85DA-4965-BA68-8195F180292B}" sibTransId="{3C9D2222-F851-49A0-A3EA-7FFBC13EAD05}"/>
    <dgm:cxn modelId="{F9E8576D-79EE-4323-A7BB-A44BB7BAF372}" type="presOf" srcId="{EDEF9F42-065B-4B59-AF69-2AD3A4EB635A}" destId="{FF2FA66B-FE61-48F1-8B93-93C6D715924F}" srcOrd="0" destOrd="0" presId="urn:microsoft.com/office/officeart/2005/8/layout/vList5"/>
    <dgm:cxn modelId="{08E40D82-F5E4-4852-AB39-076788C8F377}" type="presOf" srcId="{FC7D20C7-0288-4D76-AC02-451A65006F7B}" destId="{5D65EF26-99A7-4E0B-9866-0B7EA43EEF28}" srcOrd="0" destOrd="1" presId="urn:microsoft.com/office/officeart/2005/8/layout/vList5"/>
    <dgm:cxn modelId="{383B7F83-6AD0-478C-87EF-D68580089E25}" srcId="{31AF4BC0-C457-45AA-9397-04FDFC1ABE6F}" destId="{87F65A63-FD2D-4CA2-A5F8-C61DE9EED0B7}" srcOrd="0" destOrd="0" parTransId="{DCDBF7D8-5BC7-4222-A512-14927E82DD7B}" sibTransId="{F477A54E-3480-4862-8452-2CFA4F496A15}"/>
    <dgm:cxn modelId="{38C8A987-09C6-4578-ADAA-A5FC86A25A34}" srcId="{EDEF9F42-065B-4B59-AF69-2AD3A4EB635A}" destId="{7490EF7B-A55E-4980-B5FE-2038C438E08C}" srcOrd="0" destOrd="0" parTransId="{FF27CAEE-007F-42F7-8C73-9611804BFF79}" sibTransId="{1D54D489-58FB-4BA0-9203-0760776702E2}"/>
    <dgm:cxn modelId="{36779797-16B4-474F-B3F9-518093B09F7E}" type="presOf" srcId="{91A8539A-BC5D-4771-A65F-E1B8FAEDDCE8}" destId="{E9713F5A-4443-4C40-BB17-BE950BB0B7BB}" srcOrd="0" destOrd="0" presId="urn:microsoft.com/office/officeart/2005/8/layout/vList5"/>
    <dgm:cxn modelId="{150F04C3-D5B9-4F59-BF00-70F27DF1A81B}" type="presOf" srcId="{7490EF7B-A55E-4980-B5FE-2038C438E08C}" destId="{943D04E0-5FA7-4081-98E1-F2EE90E1E5A3}" srcOrd="0" destOrd="0" presId="urn:microsoft.com/office/officeart/2005/8/layout/vList5"/>
    <dgm:cxn modelId="{D07F19C9-2993-4D51-BD78-840797D75E18}" srcId="{87F65A63-FD2D-4CA2-A5F8-C61DE9EED0B7}" destId="{7F021B8F-9F1C-433C-B8B2-356F4AA1B9B1}" srcOrd="0" destOrd="0" parTransId="{A27DEBB6-F8F8-44D1-AEEE-A2E3F4DFB847}" sibTransId="{408BEE79-958A-480D-A933-05F23A39F41D}"/>
    <dgm:cxn modelId="{5E6960C9-19C4-44BD-BD70-541AEEF169E8}" type="presOf" srcId="{BF79ED45-22B5-40B2-9F7B-5F9DAFD9CB39}" destId="{5D65EF26-99A7-4E0B-9866-0B7EA43EEF28}" srcOrd="0" destOrd="0" presId="urn:microsoft.com/office/officeart/2005/8/layout/vList5"/>
    <dgm:cxn modelId="{628F03D3-9469-4B94-93F2-510DD62F5402}" srcId="{31AF4BC0-C457-45AA-9397-04FDFC1ABE6F}" destId="{BEB7A62A-73D0-47E2-9DC1-ED29FC62ACE6}" srcOrd="2" destOrd="0" parTransId="{6DF41A7C-C7BB-450C-8F9B-60BFD004DB9C}" sibTransId="{5236DCF6-D0FE-4841-894D-143992523060}"/>
    <dgm:cxn modelId="{5DE52DD5-578E-4E6D-A611-CAC2F2F30E71}" srcId="{31AF4BC0-C457-45AA-9397-04FDFC1ABE6F}" destId="{EDEF9F42-065B-4B59-AF69-2AD3A4EB635A}" srcOrd="1" destOrd="0" parTransId="{5D71F770-5981-4AEA-A675-7D64FDD8DE7A}" sibTransId="{157EE070-B123-451F-81FD-BA66DD761986}"/>
    <dgm:cxn modelId="{9D3A6EDD-10BF-4D90-A6D4-0F9A5C65705B}" type="presOf" srcId="{31AF4BC0-C457-45AA-9397-04FDFC1ABE6F}" destId="{E584A758-24CC-40F2-ADAD-C56CBD95C8D0}" srcOrd="0" destOrd="0" presId="urn:microsoft.com/office/officeart/2005/8/layout/vList5"/>
    <dgm:cxn modelId="{F928AFD8-0D8C-4748-9A87-F9C9FAC3E4E9}" type="presParOf" srcId="{E584A758-24CC-40F2-ADAD-C56CBD95C8D0}" destId="{62618CB3-4DFD-4B6D-81ED-E889E16E9E17}" srcOrd="0" destOrd="0" presId="urn:microsoft.com/office/officeart/2005/8/layout/vList5"/>
    <dgm:cxn modelId="{82CB1F9B-0308-4B9A-96D8-09ED4F6E649F}" type="presParOf" srcId="{62618CB3-4DFD-4B6D-81ED-E889E16E9E17}" destId="{DE1CBE61-F05B-4481-AE93-47B12B787552}" srcOrd="0" destOrd="0" presId="urn:microsoft.com/office/officeart/2005/8/layout/vList5"/>
    <dgm:cxn modelId="{813CB096-8ECA-411D-B2C5-ED312C6BD9C3}" type="presParOf" srcId="{62618CB3-4DFD-4B6D-81ED-E889E16E9E17}" destId="{E5989E14-C94B-40D7-A353-5654A6270229}" srcOrd="1" destOrd="0" presId="urn:microsoft.com/office/officeart/2005/8/layout/vList5"/>
    <dgm:cxn modelId="{DBAAB3A6-1BCA-4B5D-BED7-6EF5BB1584E8}" type="presParOf" srcId="{E584A758-24CC-40F2-ADAD-C56CBD95C8D0}" destId="{13C844F2-9EFA-4EF6-9F53-1CF380966279}" srcOrd="1" destOrd="0" presId="urn:microsoft.com/office/officeart/2005/8/layout/vList5"/>
    <dgm:cxn modelId="{5D2493E2-7336-4720-901C-55484C3DB21D}" type="presParOf" srcId="{E584A758-24CC-40F2-ADAD-C56CBD95C8D0}" destId="{513BA0D6-ADBF-435A-AA60-3D949872C0CE}" srcOrd="2" destOrd="0" presId="urn:microsoft.com/office/officeart/2005/8/layout/vList5"/>
    <dgm:cxn modelId="{7E0B8776-BF46-430C-9396-EBA78881FDBF}" type="presParOf" srcId="{513BA0D6-ADBF-435A-AA60-3D949872C0CE}" destId="{FF2FA66B-FE61-48F1-8B93-93C6D715924F}" srcOrd="0" destOrd="0" presId="urn:microsoft.com/office/officeart/2005/8/layout/vList5"/>
    <dgm:cxn modelId="{C845FDC1-19BA-4C1C-8276-33FAAC950037}" type="presParOf" srcId="{513BA0D6-ADBF-435A-AA60-3D949872C0CE}" destId="{943D04E0-5FA7-4081-98E1-F2EE90E1E5A3}" srcOrd="1" destOrd="0" presId="urn:microsoft.com/office/officeart/2005/8/layout/vList5"/>
    <dgm:cxn modelId="{CAEC502C-2028-444D-885A-E01D09AAB001}" type="presParOf" srcId="{E584A758-24CC-40F2-ADAD-C56CBD95C8D0}" destId="{ECD3F028-BCD3-48DF-8AE2-53CB5E12BE81}" srcOrd="3" destOrd="0" presId="urn:microsoft.com/office/officeart/2005/8/layout/vList5"/>
    <dgm:cxn modelId="{6D9BD099-F3B3-445F-AAAA-C3A4D91EA3F8}" type="presParOf" srcId="{E584A758-24CC-40F2-ADAD-C56CBD95C8D0}" destId="{BC2094B3-B07D-4B69-A1AC-EEA23C9F833F}" srcOrd="4" destOrd="0" presId="urn:microsoft.com/office/officeart/2005/8/layout/vList5"/>
    <dgm:cxn modelId="{EC347AA4-B819-4191-AB32-67944195BBD5}" type="presParOf" srcId="{BC2094B3-B07D-4B69-A1AC-EEA23C9F833F}" destId="{E7CEA8DF-692A-45D7-B310-B921D0132663}" srcOrd="0" destOrd="0" presId="urn:microsoft.com/office/officeart/2005/8/layout/vList5"/>
    <dgm:cxn modelId="{9F52E0B4-18E2-4596-9CB6-EB160B817115}" type="presParOf" srcId="{BC2094B3-B07D-4B69-A1AC-EEA23C9F833F}" destId="{E9713F5A-4443-4C40-BB17-BE950BB0B7BB}" srcOrd="1" destOrd="0" presId="urn:microsoft.com/office/officeart/2005/8/layout/vList5"/>
    <dgm:cxn modelId="{E60683A5-DDBA-4164-B08A-4A2F214E44E4}" type="presParOf" srcId="{E584A758-24CC-40F2-ADAD-C56CBD95C8D0}" destId="{B5F15CD1-FE9A-41A9-AB1F-00282D91C85B}" srcOrd="5" destOrd="0" presId="urn:microsoft.com/office/officeart/2005/8/layout/vList5"/>
    <dgm:cxn modelId="{47A25C22-C15C-4190-AD1A-DAE70926458B}" type="presParOf" srcId="{E584A758-24CC-40F2-ADAD-C56CBD95C8D0}" destId="{BEBE6DEB-25E3-4CDC-AF9A-E520A05746DD}" srcOrd="6" destOrd="0" presId="urn:microsoft.com/office/officeart/2005/8/layout/vList5"/>
    <dgm:cxn modelId="{8C31C04B-7C6A-4327-A4CB-94394AFA8077}" type="presParOf" srcId="{BEBE6DEB-25E3-4CDC-AF9A-E520A05746DD}" destId="{5AC7DB93-AF2C-4591-9877-50E050F4781A}" srcOrd="0" destOrd="0" presId="urn:microsoft.com/office/officeart/2005/8/layout/vList5"/>
    <dgm:cxn modelId="{B4BB5FA2-1E17-4141-AA1C-40B89018E57F}" type="presParOf" srcId="{BEBE6DEB-25E3-4CDC-AF9A-E520A05746DD}" destId="{5D65EF26-99A7-4E0B-9866-0B7EA43EEF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AF4BC0-C457-45AA-9397-04FDFC1ABE6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F65A63-FD2D-4CA2-A5F8-C61DE9EED0B7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Alpha (above-market returns)</a:t>
          </a:r>
        </a:p>
      </dgm:t>
    </dgm:pt>
    <dgm:pt modelId="{DCDBF7D8-5BC7-4222-A512-14927E82DD7B}" type="parTrans" cxnId="{383B7F83-6AD0-478C-87EF-D68580089E25}">
      <dgm:prSet/>
      <dgm:spPr/>
      <dgm:t>
        <a:bodyPr/>
        <a:lstStyle/>
        <a:p>
          <a:endParaRPr lang="en-US"/>
        </a:p>
      </dgm:t>
    </dgm:pt>
    <dgm:pt modelId="{F477A54E-3480-4862-8452-2CFA4F496A15}" type="sibTrans" cxnId="{383B7F83-6AD0-478C-87EF-D68580089E25}">
      <dgm:prSet/>
      <dgm:spPr/>
      <dgm:t>
        <a:bodyPr/>
        <a:lstStyle/>
        <a:p>
          <a:endParaRPr lang="en-US"/>
        </a:p>
      </dgm:t>
    </dgm:pt>
    <dgm:pt modelId="{7F021B8F-9F1C-433C-B8B2-356F4AA1B9B1}">
      <dgm:prSet phldrT="[Text]"/>
      <dgm:spPr/>
      <dgm:t>
        <a:bodyPr/>
        <a:lstStyle/>
        <a:p>
          <a:r>
            <a:rPr lang="en-US" dirty="0"/>
            <a:t>Investors believe that managers can generate returns with positive alpha.</a:t>
          </a:r>
        </a:p>
      </dgm:t>
    </dgm:pt>
    <dgm:pt modelId="{A27DEBB6-F8F8-44D1-AEEE-A2E3F4DFB847}" type="parTrans" cxnId="{D07F19C9-2993-4D51-BD78-840797D75E18}">
      <dgm:prSet/>
      <dgm:spPr/>
      <dgm:t>
        <a:bodyPr/>
        <a:lstStyle/>
        <a:p>
          <a:endParaRPr lang="en-US"/>
        </a:p>
      </dgm:t>
    </dgm:pt>
    <dgm:pt modelId="{408BEE79-958A-480D-A933-05F23A39F41D}" type="sibTrans" cxnId="{D07F19C9-2993-4D51-BD78-840797D75E18}">
      <dgm:prSet/>
      <dgm:spPr/>
      <dgm:t>
        <a:bodyPr/>
        <a:lstStyle/>
        <a:p>
          <a:endParaRPr lang="en-US"/>
        </a:p>
      </dgm:t>
    </dgm:pt>
    <dgm:pt modelId="{EDEF9F42-065B-4B59-AF69-2AD3A4EB635A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Absolute returns</a:t>
          </a:r>
        </a:p>
      </dgm:t>
    </dgm:pt>
    <dgm:pt modelId="{5D71F770-5981-4AEA-A675-7D64FDD8DE7A}" type="parTrans" cxnId="{5DE52DD5-578E-4E6D-A611-CAC2F2F30E71}">
      <dgm:prSet/>
      <dgm:spPr/>
      <dgm:t>
        <a:bodyPr/>
        <a:lstStyle/>
        <a:p>
          <a:endParaRPr lang="en-US"/>
        </a:p>
      </dgm:t>
    </dgm:pt>
    <dgm:pt modelId="{157EE070-B123-451F-81FD-BA66DD761986}" type="sibTrans" cxnId="{5DE52DD5-578E-4E6D-A611-CAC2F2F30E71}">
      <dgm:prSet/>
      <dgm:spPr/>
      <dgm:t>
        <a:bodyPr/>
        <a:lstStyle/>
        <a:p>
          <a:endParaRPr lang="en-US"/>
        </a:p>
      </dgm:t>
    </dgm:pt>
    <dgm:pt modelId="{7490EF7B-A55E-4980-B5FE-2038C438E08C}">
      <dgm:prSet phldrT="[Text]"/>
      <dgm:spPr/>
      <dgm:t>
        <a:bodyPr/>
        <a:lstStyle/>
        <a:p>
          <a:r>
            <a:rPr lang="en-US" dirty="0"/>
            <a:t>Hedge funds are intended to provide positive returns in any market environment.</a:t>
          </a:r>
        </a:p>
      </dgm:t>
    </dgm:pt>
    <dgm:pt modelId="{FF27CAEE-007F-42F7-8C73-9611804BFF79}" type="parTrans" cxnId="{38C8A987-09C6-4578-ADAA-A5FC86A25A34}">
      <dgm:prSet/>
      <dgm:spPr/>
      <dgm:t>
        <a:bodyPr/>
        <a:lstStyle/>
        <a:p>
          <a:endParaRPr lang="en-US"/>
        </a:p>
      </dgm:t>
    </dgm:pt>
    <dgm:pt modelId="{1D54D489-58FB-4BA0-9203-0760776702E2}" type="sibTrans" cxnId="{38C8A987-09C6-4578-ADAA-A5FC86A25A34}">
      <dgm:prSet/>
      <dgm:spPr/>
      <dgm:t>
        <a:bodyPr/>
        <a:lstStyle/>
        <a:p>
          <a:endParaRPr lang="en-US"/>
        </a:p>
      </dgm:t>
    </dgm:pt>
    <dgm:pt modelId="{BEB7A62A-73D0-47E2-9DC1-ED29FC62ACE6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Lower volatility</a:t>
          </a:r>
        </a:p>
      </dgm:t>
    </dgm:pt>
    <dgm:pt modelId="{6DF41A7C-C7BB-450C-8F9B-60BFD004DB9C}" type="parTrans" cxnId="{628F03D3-9469-4B94-93F2-510DD62F5402}">
      <dgm:prSet/>
      <dgm:spPr/>
      <dgm:t>
        <a:bodyPr/>
        <a:lstStyle/>
        <a:p>
          <a:endParaRPr lang="en-US"/>
        </a:p>
      </dgm:t>
    </dgm:pt>
    <dgm:pt modelId="{5236DCF6-D0FE-4841-894D-143992523060}" type="sibTrans" cxnId="{628F03D3-9469-4B94-93F2-510DD62F5402}">
      <dgm:prSet/>
      <dgm:spPr/>
      <dgm:t>
        <a:bodyPr/>
        <a:lstStyle/>
        <a:p>
          <a:endParaRPr lang="en-US"/>
        </a:p>
      </dgm:t>
    </dgm:pt>
    <dgm:pt modelId="{91A8539A-BC5D-4771-A65F-E1B8FAEDDCE8}">
      <dgm:prSet phldrT="[Text]"/>
      <dgm:spPr/>
      <dgm:t>
        <a:bodyPr/>
        <a:lstStyle/>
        <a:p>
          <a:r>
            <a:rPr lang="en-US" dirty="0"/>
            <a:t>Hedge funds are intended to provide lower variations in returns.</a:t>
          </a:r>
        </a:p>
      </dgm:t>
    </dgm:pt>
    <dgm:pt modelId="{AFEA2D26-F219-4872-941A-FBC932A4A6FB}" type="parTrans" cxnId="{685EA530-1492-4487-BADD-D1B39545CACB}">
      <dgm:prSet/>
      <dgm:spPr/>
      <dgm:t>
        <a:bodyPr/>
        <a:lstStyle/>
        <a:p>
          <a:endParaRPr lang="en-US"/>
        </a:p>
      </dgm:t>
    </dgm:pt>
    <dgm:pt modelId="{8E9862C1-3EA6-4044-8C2B-0F1F9F68AFE8}" type="sibTrans" cxnId="{685EA530-1492-4487-BADD-D1B39545CACB}">
      <dgm:prSet/>
      <dgm:spPr/>
      <dgm:t>
        <a:bodyPr/>
        <a:lstStyle/>
        <a:p>
          <a:endParaRPr lang="en-US"/>
        </a:p>
      </dgm:t>
    </dgm:pt>
    <dgm:pt modelId="{B27AC19C-5B1E-4A0E-AB48-56B183ACD23F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Low correlation</a:t>
          </a:r>
        </a:p>
      </dgm:t>
    </dgm:pt>
    <dgm:pt modelId="{057F76D7-DB38-4124-BBB8-0A8234BD01F7}" type="parTrans" cxnId="{8FB3101C-7D64-4AB8-BD45-BEE07E9F8A6B}">
      <dgm:prSet/>
      <dgm:spPr/>
      <dgm:t>
        <a:bodyPr/>
        <a:lstStyle/>
        <a:p>
          <a:endParaRPr lang="en-US"/>
        </a:p>
      </dgm:t>
    </dgm:pt>
    <dgm:pt modelId="{D32FE586-2EFA-4D33-9C7D-8162CCE045A3}" type="sibTrans" cxnId="{8FB3101C-7D64-4AB8-BD45-BEE07E9F8A6B}">
      <dgm:prSet/>
      <dgm:spPr/>
      <dgm:t>
        <a:bodyPr/>
        <a:lstStyle/>
        <a:p>
          <a:endParaRPr lang="en-US"/>
        </a:p>
      </dgm:t>
    </dgm:pt>
    <dgm:pt modelId="{FC7D20C7-0288-4D76-AC02-451A65006F7B}">
      <dgm:prSet phldrT="[Text]"/>
      <dgm:spPr/>
      <dgm:t>
        <a:bodyPr/>
        <a:lstStyle/>
        <a:p>
          <a:r>
            <a:rPr lang="en-US" dirty="0"/>
            <a:t>Returns are intended to have low correlations with traditional investments.</a:t>
          </a:r>
        </a:p>
      </dgm:t>
    </dgm:pt>
    <dgm:pt modelId="{5869F203-85DA-4965-BA68-8195F180292B}" type="parTrans" cxnId="{1D33FC4B-556B-4316-BE76-A6A1F9090159}">
      <dgm:prSet/>
      <dgm:spPr/>
      <dgm:t>
        <a:bodyPr/>
        <a:lstStyle/>
        <a:p>
          <a:endParaRPr lang="en-US"/>
        </a:p>
      </dgm:t>
    </dgm:pt>
    <dgm:pt modelId="{3C9D2222-F851-49A0-A3EA-7FFBC13EAD05}" type="sibTrans" cxnId="{1D33FC4B-556B-4316-BE76-A6A1F9090159}">
      <dgm:prSet/>
      <dgm:spPr/>
      <dgm:t>
        <a:bodyPr/>
        <a:lstStyle/>
        <a:p>
          <a:endParaRPr lang="en-US"/>
        </a:p>
      </dgm:t>
    </dgm:pt>
    <dgm:pt modelId="{6C2B417F-CEED-4F4C-87EC-7FE58B1D35E7}">
      <dgm:prSet phldrT="[Text]"/>
      <dgm:spPr/>
      <dgm:t>
        <a:bodyPr/>
        <a:lstStyle/>
        <a:p>
          <a:r>
            <a:rPr lang="en-US" dirty="0"/>
            <a:t>They take offsetting positions to reduce volatility.</a:t>
          </a:r>
        </a:p>
      </dgm:t>
    </dgm:pt>
    <dgm:pt modelId="{700E4399-ADEF-4F2E-AC4A-404DB7FBA130}" type="parTrans" cxnId="{B5CB48AB-8BB8-454E-9C5A-94E4286503E4}">
      <dgm:prSet/>
      <dgm:spPr/>
      <dgm:t>
        <a:bodyPr/>
        <a:lstStyle/>
        <a:p>
          <a:endParaRPr lang="en-US"/>
        </a:p>
      </dgm:t>
    </dgm:pt>
    <dgm:pt modelId="{A7DACF60-AACB-4E8F-A99D-844AE15CD49F}" type="sibTrans" cxnId="{B5CB48AB-8BB8-454E-9C5A-94E4286503E4}">
      <dgm:prSet/>
      <dgm:spPr/>
      <dgm:t>
        <a:bodyPr/>
        <a:lstStyle/>
        <a:p>
          <a:endParaRPr lang="en-US"/>
        </a:p>
      </dgm:t>
    </dgm:pt>
    <dgm:pt modelId="{E584A758-24CC-40F2-ADAD-C56CBD95C8D0}" type="pres">
      <dgm:prSet presAssocID="{31AF4BC0-C457-45AA-9397-04FDFC1ABE6F}" presName="Name0" presStyleCnt="0">
        <dgm:presLayoutVars>
          <dgm:dir/>
          <dgm:animLvl val="lvl"/>
          <dgm:resizeHandles val="exact"/>
        </dgm:presLayoutVars>
      </dgm:prSet>
      <dgm:spPr/>
    </dgm:pt>
    <dgm:pt modelId="{62618CB3-4DFD-4B6D-81ED-E889E16E9E17}" type="pres">
      <dgm:prSet presAssocID="{87F65A63-FD2D-4CA2-A5F8-C61DE9EED0B7}" presName="linNode" presStyleCnt="0"/>
      <dgm:spPr/>
    </dgm:pt>
    <dgm:pt modelId="{DE1CBE61-F05B-4481-AE93-47B12B787552}" type="pres">
      <dgm:prSet presAssocID="{87F65A63-FD2D-4CA2-A5F8-C61DE9EED0B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E5989E14-C94B-40D7-A353-5654A6270229}" type="pres">
      <dgm:prSet presAssocID="{87F65A63-FD2D-4CA2-A5F8-C61DE9EED0B7}" presName="descendantText" presStyleLbl="alignAccFollowNode1" presStyleIdx="0" presStyleCnt="4">
        <dgm:presLayoutVars>
          <dgm:bulletEnabled val="1"/>
        </dgm:presLayoutVars>
      </dgm:prSet>
      <dgm:spPr/>
    </dgm:pt>
    <dgm:pt modelId="{13C844F2-9EFA-4EF6-9F53-1CF380966279}" type="pres">
      <dgm:prSet presAssocID="{F477A54E-3480-4862-8452-2CFA4F496A15}" presName="sp" presStyleCnt="0"/>
      <dgm:spPr/>
    </dgm:pt>
    <dgm:pt modelId="{513BA0D6-ADBF-435A-AA60-3D949872C0CE}" type="pres">
      <dgm:prSet presAssocID="{EDEF9F42-065B-4B59-AF69-2AD3A4EB635A}" presName="linNode" presStyleCnt="0"/>
      <dgm:spPr/>
    </dgm:pt>
    <dgm:pt modelId="{FF2FA66B-FE61-48F1-8B93-93C6D715924F}" type="pres">
      <dgm:prSet presAssocID="{EDEF9F42-065B-4B59-AF69-2AD3A4EB635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43D04E0-5FA7-4081-98E1-F2EE90E1E5A3}" type="pres">
      <dgm:prSet presAssocID="{EDEF9F42-065B-4B59-AF69-2AD3A4EB635A}" presName="descendantText" presStyleLbl="alignAccFollowNode1" presStyleIdx="1" presStyleCnt="4">
        <dgm:presLayoutVars>
          <dgm:bulletEnabled val="1"/>
        </dgm:presLayoutVars>
      </dgm:prSet>
      <dgm:spPr/>
    </dgm:pt>
    <dgm:pt modelId="{ECD3F028-BCD3-48DF-8AE2-53CB5E12BE81}" type="pres">
      <dgm:prSet presAssocID="{157EE070-B123-451F-81FD-BA66DD761986}" presName="sp" presStyleCnt="0"/>
      <dgm:spPr/>
    </dgm:pt>
    <dgm:pt modelId="{BC2094B3-B07D-4B69-A1AC-EEA23C9F833F}" type="pres">
      <dgm:prSet presAssocID="{BEB7A62A-73D0-47E2-9DC1-ED29FC62ACE6}" presName="linNode" presStyleCnt="0"/>
      <dgm:spPr/>
    </dgm:pt>
    <dgm:pt modelId="{E7CEA8DF-692A-45D7-B310-B921D0132663}" type="pres">
      <dgm:prSet presAssocID="{BEB7A62A-73D0-47E2-9DC1-ED29FC62ACE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713F5A-4443-4C40-BB17-BE950BB0B7BB}" type="pres">
      <dgm:prSet presAssocID="{BEB7A62A-73D0-47E2-9DC1-ED29FC62ACE6}" presName="descendantText" presStyleLbl="alignAccFollowNode1" presStyleIdx="2" presStyleCnt="4">
        <dgm:presLayoutVars>
          <dgm:bulletEnabled val="1"/>
        </dgm:presLayoutVars>
      </dgm:prSet>
      <dgm:spPr/>
    </dgm:pt>
    <dgm:pt modelId="{B5F15CD1-FE9A-41A9-AB1F-00282D91C85B}" type="pres">
      <dgm:prSet presAssocID="{5236DCF6-D0FE-4841-894D-143992523060}" presName="sp" presStyleCnt="0"/>
      <dgm:spPr/>
    </dgm:pt>
    <dgm:pt modelId="{BEBE6DEB-25E3-4CDC-AF9A-E520A05746DD}" type="pres">
      <dgm:prSet presAssocID="{B27AC19C-5B1E-4A0E-AB48-56B183ACD23F}" presName="linNode" presStyleCnt="0"/>
      <dgm:spPr/>
    </dgm:pt>
    <dgm:pt modelId="{5AC7DB93-AF2C-4591-9877-50E050F4781A}" type="pres">
      <dgm:prSet presAssocID="{B27AC19C-5B1E-4A0E-AB48-56B183ACD23F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5D65EF26-99A7-4E0B-9866-0B7EA43EEF28}" type="pres">
      <dgm:prSet presAssocID="{B27AC19C-5B1E-4A0E-AB48-56B183ACD23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8FB3101C-7D64-4AB8-BD45-BEE07E9F8A6B}" srcId="{31AF4BC0-C457-45AA-9397-04FDFC1ABE6F}" destId="{B27AC19C-5B1E-4A0E-AB48-56B183ACD23F}" srcOrd="3" destOrd="0" parTransId="{057F76D7-DB38-4124-BBB8-0A8234BD01F7}" sibTransId="{D32FE586-2EFA-4D33-9C7D-8162CCE045A3}"/>
    <dgm:cxn modelId="{64CB3F30-8CC4-42AD-BA45-8CCC9F371B0F}" type="presOf" srcId="{B27AC19C-5B1E-4A0E-AB48-56B183ACD23F}" destId="{5AC7DB93-AF2C-4591-9877-50E050F4781A}" srcOrd="0" destOrd="0" presId="urn:microsoft.com/office/officeart/2005/8/layout/vList5"/>
    <dgm:cxn modelId="{685EA530-1492-4487-BADD-D1B39545CACB}" srcId="{BEB7A62A-73D0-47E2-9DC1-ED29FC62ACE6}" destId="{91A8539A-BC5D-4771-A65F-E1B8FAEDDCE8}" srcOrd="0" destOrd="0" parTransId="{AFEA2D26-F219-4872-941A-FBC932A4A6FB}" sibTransId="{8E9862C1-3EA6-4044-8C2B-0F1F9F68AFE8}"/>
    <dgm:cxn modelId="{0DBD5B3A-DBCF-474A-9D68-E96D73DE7553}" type="presOf" srcId="{91A8539A-BC5D-4771-A65F-E1B8FAEDDCE8}" destId="{E9713F5A-4443-4C40-BB17-BE950BB0B7BB}" srcOrd="0" destOrd="0" presId="urn:microsoft.com/office/officeart/2005/8/layout/vList5"/>
    <dgm:cxn modelId="{ED46BE62-5735-4456-AFB7-3EA67B5A63E3}" type="presOf" srcId="{7490EF7B-A55E-4980-B5FE-2038C438E08C}" destId="{943D04E0-5FA7-4081-98E1-F2EE90E1E5A3}" srcOrd="0" destOrd="0" presId="urn:microsoft.com/office/officeart/2005/8/layout/vList5"/>
    <dgm:cxn modelId="{B50CD244-81AA-48F9-8E4C-C9AFD861AEB6}" type="presOf" srcId="{6C2B417F-CEED-4F4C-87EC-7FE58B1D35E7}" destId="{E9713F5A-4443-4C40-BB17-BE950BB0B7BB}" srcOrd="0" destOrd="1" presId="urn:microsoft.com/office/officeart/2005/8/layout/vList5"/>
    <dgm:cxn modelId="{1D33FC4B-556B-4316-BE76-A6A1F9090159}" srcId="{B27AC19C-5B1E-4A0E-AB48-56B183ACD23F}" destId="{FC7D20C7-0288-4D76-AC02-451A65006F7B}" srcOrd="0" destOrd="0" parTransId="{5869F203-85DA-4965-BA68-8195F180292B}" sibTransId="{3C9D2222-F851-49A0-A3EA-7FFBC13EAD05}"/>
    <dgm:cxn modelId="{CB984352-FA80-4A0E-B750-B641C26A17F3}" type="presOf" srcId="{EDEF9F42-065B-4B59-AF69-2AD3A4EB635A}" destId="{FF2FA66B-FE61-48F1-8B93-93C6D715924F}" srcOrd="0" destOrd="0" presId="urn:microsoft.com/office/officeart/2005/8/layout/vList5"/>
    <dgm:cxn modelId="{383B7F83-6AD0-478C-87EF-D68580089E25}" srcId="{31AF4BC0-C457-45AA-9397-04FDFC1ABE6F}" destId="{87F65A63-FD2D-4CA2-A5F8-C61DE9EED0B7}" srcOrd="0" destOrd="0" parTransId="{DCDBF7D8-5BC7-4222-A512-14927E82DD7B}" sibTransId="{F477A54E-3480-4862-8452-2CFA4F496A15}"/>
    <dgm:cxn modelId="{38C8A987-09C6-4578-ADAA-A5FC86A25A34}" srcId="{EDEF9F42-065B-4B59-AF69-2AD3A4EB635A}" destId="{7490EF7B-A55E-4980-B5FE-2038C438E08C}" srcOrd="0" destOrd="0" parTransId="{FF27CAEE-007F-42F7-8C73-9611804BFF79}" sibTransId="{1D54D489-58FB-4BA0-9203-0760776702E2}"/>
    <dgm:cxn modelId="{45A982A4-6B6B-4444-8E02-9769D09A0EBD}" type="presOf" srcId="{31AF4BC0-C457-45AA-9397-04FDFC1ABE6F}" destId="{E584A758-24CC-40F2-ADAD-C56CBD95C8D0}" srcOrd="0" destOrd="0" presId="urn:microsoft.com/office/officeart/2005/8/layout/vList5"/>
    <dgm:cxn modelId="{CE9354AA-35A7-4E00-8455-8B360AD9B26B}" type="presOf" srcId="{87F65A63-FD2D-4CA2-A5F8-C61DE9EED0B7}" destId="{DE1CBE61-F05B-4481-AE93-47B12B787552}" srcOrd="0" destOrd="0" presId="urn:microsoft.com/office/officeart/2005/8/layout/vList5"/>
    <dgm:cxn modelId="{B5CB48AB-8BB8-454E-9C5A-94E4286503E4}" srcId="{BEB7A62A-73D0-47E2-9DC1-ED29FC62ACE6}" destId="{6C2B417F-CEED-4F4C-87EC-7FE58B1D35E7}" srcOrd="1" destOrd="0" parTransId="{700E4399-ADEF-4F2E-AC4A-404DB7FBA130}" sibTransId="{A7DACF60-AACB-4E8F-A99D-844AE15CD49F}"/>
    <dgm:cxn modelId="{D07F19C9-2993-4D51-BD78-840797D75E18}" srcId="{87F65A63-FD2D-4CA2-A5F8-C61DE9EED0B7}" destId="{7F021B8F-9F1C-433C-B8B2-356F4AA1B9B1}" srcOrd="0" destOrd="0" parTransId="{A27DEBB6-F8F8-44D1-AEEE-A2E3F4DFB847}" sibTransId="{408BEE79-958A-480D-A933-05F23A39F41D}"/>
    <dgm:cxn modelId="{628F03D3-9469-4B94-93F2-510DD62F5402}" srcId="{31AF4BC0-C457-45AA-9397-04FDFC1ABE6F}" destId="{BEB7A62A-73D0-47E2-9DC1-ED29FC62ACE6}" srcOrd="2" destOrd="0" parTransId="{6DF41A7C-C7BB-450C-8F9B-60BFD004DB9C}" sibTransId="{5236DCF6-D0FE-4841-894D-143992523060}"/>
    <dgm:cxn modelId="{5DE52DD5-578E-4E6D-A611-CAC2F2F30E71}" srcId="{31AF4BC0-C457-45AA-9397-04FDFC1ABE6F}" destId="{EDEF9F42-065B-4B59-AF69-2AD3A4EB635A}" srcOrd="1" destOrd="0" parTransId="{5D71F770-5981-4AEA-A675-7D64FDD8DE7A}" sibTransId="{157EE070-B123-451F-81FD-BA66DD761986}"/>
    <dgm:cxn modelId="{227245E2-E0B5-42B9-93A7-EE99B2F6383D}" type="presOf" srcId="{FC7D20C7-0288-4D76-AC02-451A65006F7B}" destId="{5D65EF26-99A7-4E0B-9866-0B7EA43EEF28}" srcOrd="0" destOrd="0" presId="urn:microsoft.com/office/officeart/2005/8/layout/vList5"/>
    <dgm:cxn modelId="{7EED2FEF-19F6-46A6-A4A6-EED378FF61EE}" type="presOf" srcId="{7F021B8F-9F1C-433C-B8B2-356F4AA1B9B1}" destId="{E5989E14-C94B-40D7-A353-5654A6270229}" srcOrd="0" destOrd="0" presId="urn:microsoft.com/office/officeart/2005/8/layout/vList5"/>
    <dgm:cxn modelId="{08FC4BFC-4549-4E1E-A4EF-7D480DE646F2}" type="presOf" srcId="{BEB7A62A-73D0-47E2-9DC1-ED29FC62ACE6}" destId="{E7CEA8DF-692A-45D7-B310-B921D0132663}" srcOrd="0" destOrd="0" presId="urn:microsoft.com/office/officeart/2005/8/layout/vList5"/>
    <dgm:cxn modelId="{A2F85594-24C3-4D81-B3B7-476F44B82B24}" type="presParOf" srcId="{E584A758-24CC-40F2-ADAD-C56CBD95C8D0}" destId="{62618CB3-4DFD-4B6D-81ED-E889E16E9E17}" srcOrd="0" destOrd="0" presId="urn:microsoft.com/office/officeart/2005/8/layout/vList5"/>
    <dgm:cxn modelId="{A843A624-E461-4A16-814E-3DCCD627AB6A}" type="presParOf" srcId="{62618CB3-4DFD-4B6D-81ED-E889E16E9E17}" destId="{DE1CBE61-F05B-4481-AE93-47B12B787552}" srcOrd="0" destOrd="0" presId="urn:microsoft.com/office/officeart/2005/8/layout/vList5"/>
    <dgm:cxn modelId="{2D13BCC4-FD62-409C-8750-B9393972DE5F}" type="presParOf" srcId="{62618CB3-4DFD-4B6D-81ED-E889E16E9E17}" destId="{E5989E14-C94B-40D7-A353-5654A6270229}" srcOrd="1" destOrd="0" presId="urn:microsoft.com/office/officeart/2005/8/layout/vList5"/>
    <dgm:cxn modelId="{2932FBA6-3AD6-41EC-AF34-BC9B4C3BC98D}" type="presParOf" srcId="{E584A758-24CC-40F2-ADAD-C56CBD95C8D0}" destId="{13C844F2-9EFA-4EF6-9F53-1CF380966279}" srcOrd="1" destOrd="0" presId="urn:microsoft.com/office/officeart/2005/8/layout/vList5"/>
    <dgm:cxn modelId="{56091D76-75D5-4012-AE49-FE3131AA184E}" type="presParOf" srcId="{E584A758-24CC-40F2-ADAD-C56CBD95C8D0}" destId="{513BA0D6-ADBF-435A-AA60-3D949872C0CE}" srcOrd="2" destOrd="0" presId="urn:microsoft.com/office/officeart/2005/8/layout/vList5"/>
    <dgm:cxn modelId="{484226AD-9ECB-4BDF-A108-77C6512A5ADC}" type="presParOf" srcId="{513BA0D6-ADBF-435A-AA60-3D949872C0CE}" destId="{FF2FA66B-FE61-48F1-8B93-93C6D715924F}" srcOrd="0" destOrd="0" presId="urn:microsoft.com/office/officeart/2005/8/layout/vList5"/>
    <dgm:cxn modelId="{306153BC-F039-424E-8031-465722412EEC}" type="presParOf" srcId="{513BA0D6-ADBF-435A-AA60-3D949872C0CE}" destId="{943D04E0-5FA7-4081-98E1-F2EE90E1E5A3}" srcOrd="1" destOrd="0" presId="urn:microsoft.com/office/officeart/2005/8/layout/vList5"/>
    <dgm:cxn modelId="{331378F9-430D-452B-84C9-67F5F65898D5}" type="presParOf" srcId="{E584A758-24CC-40F2-ADAD-C56CBD95C8D0}" destId="{ECD3F028-BCD3-48DF-8AE2-53CB5E12BE81}" srcOrd="3" destOrd="0" presId="urn:microsoft.com/office/officeart/2005/8/layout/vList5"/>
    <dgm:cxn modelId="{B7CF1276-1CC8-403A-B3EB-8F9C36D9F490}" type="presParOf" srcId="{E584A758-24CC-40F2-ADAD-C56CBD95C8D0}" destId="{BC2094B3-B07D-4B69-A1AC-EEA23C9F833F}" srcOrd="4" destOrd="0" presId="urn:microsoft.com/office/officeart/2005/8/layout/vList5"/>
    <dgm:cxn modelId="{3F8F8820-72C6-4811-B8EB-5465A1244A99}" type="presParOf" srcId="{BC2094B3-B07D-4B69-A1AC-EEA23C9F833F}" destId="{E7CEA8DF-692A-45D7-B310-B921D0132663}" srcOrd="0" destOrd="0" presId="urn:microsoft.com/office/officeart/2005/8/layout/vList5"/>
    <dgm:cxn modelId="{6EF04D38-F032-43D3-A721-80CDD82C86C3}" type="presParOf" srcId="{BC2094B3-B07D-4B69-A1AC-EEA23C9F833F}" destId="{E9713F5A-4443-4C40-BB17-BE950BB0B7BB}" srcOrd="1" destOrd="0" presId="urn:microsoft.com/office/officeart/2005/8/layout/vList5"/>
    <dgm:cxn modelId="{DE7B0C72-C377-4749-B9A4-016F0D775622}" type="presParOf" srcId="{E584A758-24CC-40F2-ADAD-C56CBD95C8D0}" destId="{B5F15CD1-FE9A-41A9-AB1F-00282D91C85B}" srcOrd="5" destOrd="0" presId="urn:microsoft.com/office/officeart/2005/8/layout/vList5"/>
    <dgm:cxn modelId="{5ECC2E06-70B3-4543-B0EB-ECBCDFAC6D40}" type="presParOf" srcId="{E584A758-24CC-40F2-ADAD-C56CBD95C8D0}" destId="{BEBE6DEB-25E3-4CDC-AF9A-E520A05746DD}" srcOrd="6" destOrd="0" presId="urn:microsoft.com/office/officeart/2005/8/layout/vList5"/>
    <dgm:cxn modelId="{E90852DB-322D-4ADF-B587-18BBA3484959}" type="presParOf" srcId="{BEBE6DEB-25E3-4CDC-AF9A-E520A05746DD}" destId="{5AC7DB93-AF2C-4591-9877-50E050F4781A}" srcOrd="0" destOrd="0" presId="urn:microsoft.com/office/officeart/2005/8/layout/vList5"/>
    <dgm:cxn modelId="{43EF96EA-604B-405D-B9E2-F0D0990252BB}" type="presParOf" srcId="{BEBE6DEB-25E3-4CDC-AF9A-E520A05746DD}" destId="{5D65EF26-99A7-4E0B-9866-0B7EA43EEF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AF4BC0-C457-45AA-9397-04FDFC1ABE6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F65A63-FD2D-4CA2-A5F8-C61DE9EED0B7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Unique strategies and assets</a:t>
          </a:r>
        </a:p>
      </dgm:t>
    </dgm:pt>
    <dgm:pt modelId="{DCDBF7D8-5BC7-4222-A512-14927E82DD7B}" type="parTrans" cxnId="{383B7F83-6AD0-478C-87EF-D68580089E25}">
      <dgm:prSet/>
      <dgm:spPr/>
      <dgm:t>
        <a:bodyPr/>
        <a:lstStyle/>
        <a:p>
          <a:endParaRPr lang="en-US"/>
        </a:p>
      </dgm:t>
    </dgm:pt>
    <dgm:pt modelId="{F477A54E-3480-4862-8452-2CFA4F496A15}" type="sibTrans" cxnId="{383B7F83-6AD0-478C-87EF-D68580089E25}">
      <dgm:prSet/>
      <dgm:spPr/>
      <dgm:t>
        <a:bodyPr/>
        <a:lstStyle/>
        <a:p>
          <a:endParaRPr lang="en-US"/>
        </a:p>
      </dgm:t>
    </dgm:pt>
    <dgm:pt modelId="{7F021B8F-9F1C-433C-B8B2-356F4AA1B9B1}">
      <dgm:prSet phldrT="[Text]" custT="1"/>
      <dgm:spPr/>
      <dgm:t>
        <a:bodyPr/>
        <a:lstStyle/>
        <a:p>
          <a:r>
            <a:rPr lang="en-US" sz="1800" dirty="0"/>
            <a:t>Because they are exempt from regulatory restrictions, hedge funds can invest in many kinds of assets.</a:t>
          </a:r>
        </a:p>
      </dgm:t>
    </dgm:pt>
    <dgm:pt modelId="{A27DEBB6-F8F8-44D1-AEEE-A2E3F4DFB847}" type="parTrans" cxnId="{D07F19C9-2993-4D51-BD78-840797D75E18}">
      <dgm:prSet/>
      <dgm:spPr/>
      <dgm:t>
        <a:bodyPr/>
        <a:lstStyle/>
        <a:p>
          <a:endParaRPr lang="en-US"/>
        </a:p>
      </dgm:t>
    </dgm:pt>
    <dgm:pt modelId="{408BEE79-958A-480D-A933-05F23A39F41D}" type="sibTrans" cxnId="{D07F19C9-2993-4D51-BD78-840797D75E18}">
      <dgm:prSet/>
      <dgm:spPr/>
      <dgm:t>
        <a:bodyPr/>
        <a:lstStyle/>
        <a:p>
          <a:endParaRPr lang="en-US"/>
        </a:p>
      </dgm:t>
    </dgm:pt>
    <dgm:pt modelId="{EDEF9F42-065B-4B59-AF69-2AD3A4EB635A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Star management talent</a:t>
          </a:r>
        </a:p>
      </dgm:t>
    </dgm:pt>
    <dgm:pt modelId="{5D71F770-5981-4AEA-A675-7D64FDD8DE7A}" type="parTrans" cxnId="{5DE52DD5-578E-4E6D-A611-CAC2F2F30E71}">
      <dgm:prSet/>
      <dgm:spPr/>
      <dgm:t>
        <a:bodyPr/>
        <a:lstStyle/>
        <a:p>
          <a:endParaRPr lang="en-US"/>
        </a:p>
      </dgm:t>
    </dgm:pt>
    <dgm:pt modelId="{157EE070-B123-451F-81FD-BA66DD761986}" type="sibTrans" cxnId="{5DE52DD5-578E-4E6D-A611-CAC2F2F30E71}">
      <dgm:prSet/>
      <dgm:spPr/>
      <dgm:t>
        <a:bodyPr/>
        <a:lstStyle/>
        <a:p>
          <a:endParaRPr lang="en-US"/>
        </a:p>
      </dgm:t>
    </dgm:pt>
    <dgm:pt modelId="{7490EF7B-A55E-4980-B5FE-2038C438E08C}">
      <dgm:prSet phldrT="[Text]" custT="1"/>
      <dgm:spPr/>
      <dgm:t>
        <a:bodyPr/>
        <a:lstStyle/>
        <a:p>
          <a:r>
            <a:rPr lang="en-US" sz="1800" dirty="0"/>
            <a:t>Hedge funds are thought to attract high-caliber investment talent.</a:t>
          </a:r>
        </a:p>
      </dgm:t>
    </dgm:pt>
    <dgm:pt modelId="{FF27CAEE-007F-42F7-8C73-9611804BFF79}" type="parTrans" cxnId="{38C8A987-09C6-4578-ADAA-A5FC86A25A34}">
      <dgm:prSet/>
      <dgm:spPr/>
      <dgm:t>
        <a:bodyPr/>
        <a:lstStyle/>
        <a:p>
          <a:endParaRPr lang="en-US"/>
        </a:p>
      </dgm:t>
    </dgm:pt>
    <dgm:pt modelId="{1D54D489-58FB-4BA0-9203-0760776702E2}" type="sibTrans" cxnId="{38C8A987-09C6-4578-ADAA-A5FC86A25A34}">
      <dgm:prSet/>
      <dgm:spPr/>
      <dgm:t>
        <a:bodyPr/>
        <a:lstStyle/>
        <a:p>
          <a:endParaRPr lang="en-US"/>
        </a:p>
      </dgm:t>
    </dgm:pt>
    <dgm:pt modelId="{BEB7A62A-73D0-47E2-9DC1-ED29FC62ACE6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Manager co-investment</a:t>
          </a:r>
        </a:p>
      </dgm:t>
    </dgm:pt>
    <dgm:pt modelId="{6DF41A7C-C7BB-450C-8F9B-60BFD004DB9C}" type="parTrans" cxnId="{628F03D3-9469-4B94-93F2-510DD62F5402}">
      <dgm:prSet/>
      <dgm:spPr/>
      <dgm:t>
        <a:bodyPr/>
        <a:lstStyle/>
        <a:p>
          <a:endParaRPr lang="en-US"/>
        </a:p>
      </dgm:t>
    </dgm:pt>
    <dgm:pt modelId="{5236DCF6-D0FE-4841-894D-143992523060}" type="sibTrans" cxnId="{628F03D3-9469-4B94-93F2-510DD62F5402}">
      <dgm:prSet/>
      <dgm:spPr/>
      <dgm:t>
        <a:bodyPr/>
        <a:lstStyle/>
        <a:p>
          <a:endParaRPr lang="en-US"/>
        </a:p>
      </dgm:t>
    </dgm:pt>
    <dgm:pt modelId="{91A8539A-BC5D-4771-A65F-E1B8FAEDDCE8}">
      <dgm:prSet phldrT="[Text]" custT="1"/>
      <dgm:spPr/>
      <dgm:t>
        <a:bodyPr/>
        <a:lstStyle/>
        <a:p>
          <a:r>
            <a:rPr lang="en-US" sz="1800" dirty="0"/>
            <a:t>Hedge fund managers often invest substantial personal assets in their funds.</a:t>
          </a:r>
        </a:p>
      </dgm:t>
    </dgm:pt>
    <dgm:pt modelId="{AFEA2D26-F219-4872-941A-FBC932A4A6FB}" type="parTrans" cxnId="{685EA530-1492-4487-BADD-D1B39545CACB}">
      <dgm:prSet/>
      <dgm:spPr/>
      <dgm:t>
        <a:bodyPr/>
        <a:lstStyle/>
        <a:p>
          <a:endParaRPr lang="en-US"/>
        </a:p>
      </dgm:t>
    </dgm:pt>
    <dgm:pt modelId="{8E9862C1-3EA6-4044-8C2B-0F1F9F68AFE8}" type="sibTrans" cxnId="{685EA530-1492-4487-BADD-D1B39545CACB}">
      <dgm:prSet/>
      <dgm:spPr/>
      <dgm:t>
        <a:bodyPr/>
        <a:lstStyle/>
        <a:p>
          <a:endParaRPr lang="en-US"/>
        </a:p>
      </dgm:t>
    </dgm:pt>
    <dgm:pt modelId="{E584A758-24CC-40F2-ADAD-C56CBD95C8D0}" type="pres">
      <dgm:prSet presAssocID="{31AF4BC0-C457-45AA-9397-04FDFC1ABE6F}" presName="Name0" presStyleCnt="0">
        <dgm:presLayoutVars>
          <dgm:dir/>
          <dgm:animLvl val="lvl"/>
          <dgm:resizeHandles val="exact"/>
        </dgm:presLayoutVars>
      </dgm:prSet>
      <dgm:spPr/>
    </dgm:pt>
    <dgm:pt modelId="{62618CB3-4DFD-4B6D-81ED-E889E16E9E17}" type="pres">
      <dgm:prSet presAssocID="{87F65A63-FD2D-4CA2-A5F8-C61DE9EED0B7}" presName="linNode" presStyleCnt="0"/>
      <dgm:spPr/>
    </dgm:pt>
    <dgm:pt modelId="{DE1CBE61-F05B-4481-AE93-47B12B787552}" type="pres">
      <dgm:prSet presAssocID="{87F65A63-FD2D-4CA2-A5F8-C61DE9EED0B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5989E14-C94B-40D7-A353-5654A6270229}" type="pres">
      <dgm:prSet presAssocID="{87F65A63-FD2D-4CA2-A5F8-C61DE9EED0B7}" presName="descendantText" presStyleLbl="alignAccFollowNode1" presStyleIdx="0" presStyleCnt="3">
        <dgm:presLayoutVars>
          <dgm:bulletEnabled val="1"/>
        </dgm:presLayoutVars>
      </dgm:prSet>
      <dgm:spPr/>
    </dgm:pt>
    <dgm:pt modelId="{13C844F2-9EFA-4EF6-9F53-1CF380966279}" type="pres">
      <dgm:prSet presAssocID="{F477A54E-3480-4862-8452-2CFA4F496A15}" presName="sp" presStyleCnt="0"/>
      <dgm:spPr/>
    </dgm:pt>
    <dgm:pt modelId="{513BA0D6-ADBF-435A-AA60-3D949872C0CE}" type="pres">
      <dgm:prSet presAssocID="{EDEF9F42-065B-4B59-AF69-2AD3A4EB635A}" presName="linNode" presStyleCnt="0"/>
      <dgm:spPr/>
    </dgm:pt>
    <dgm:pt modelId="{FF2FA66B-FE61-48F1-8B93-93C6D715924F}" type="pres">
      <dgm:prSet presAssocID="{EDEF9F42-065B-4B59-AF69-2AD3A4EB635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43D04E0-5FA7-4081-98E1-F2EE90E1E5A3}" type="pres">
      <dgm:prSet presAssocID="{EDEF9F42-065B-4B59-AF69-2AD3A4EB635A}" presName="descendantText" presStyleLbl="alignAccFollowNode1" presStyleIdx="1" presStyleCnt="3">
        <dgm:presLayoutVars>
          <dgm:bulletEnabled val="1"/>
        </dgm:presLayoutVars>
      </dgm:prSet>
      <dgm:spPr/>
    </dgm:pt>
    <dgm:pt modelId="{ECD3F028-BCD3-48DF-8AE2-53CB5E12BE81}" type="pres">
      <dgm:prSet presAssocID="{157EE070-B123-451F-81FD-BA66DD761986}" presName="sp" presStyleCnt="0"/>
      <dgm:spPr/>
    </dgm:pt>
    <dgm:pt modelId="{BC2094B3-B07D-4B69-A1AC-EEA23C9F833F}" type="pres">
      <dgm:prSet presAssocID="{BEB7A62A-73D0-47E2-9DC1-ED29FC62ACE6}" presName="linNode" presStyleCnt="0"/>
      <dgm:spPr/>
    </dgm:pt>
    <dgm:pt modelId="{E7CEA8DF-692A-45D7-B310-B921D0132663}" type="pres">
      <dgm:prSet presAssocID="{BEB7A62A-73D0-47E2-9DC1-ED29FC62ACE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9713F5A-4443-4C40-BB17-BE950BB0B7BB}" type="pres">
      <dgm:prSet presAssocID="{BEB7A62A-73D0-47E2-9DC1-ED29FC62ACE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0FB8511-54AC-463C-A06F-AB02798FEBA2}" type="presOf" srcId="{31AF4BC0-C457-45AA-9397-04FDFC1ABE6F}" destId="{E584A758-24CC-40F2-ADAD-C56CBD95C8D0}" srcOrd="0" destOrd="0" presId="urn:microsoft.com/office/officeart/2005/8/layout/vList5"/>
    <dgm:cxn modelId="{51FDF82C-651F-48B5-BC14-388A96A0E189}" type="presOf" srcId="{EDEF9F42-065B-4B59-AF69-2AD3A4EB635A}" destId="{FF2FA66B-FE61-48F1-8B93-93C6D715924F}" srcOrd="0" destOrd="0" presId="urn:microsoft.com/office/officeart/2005/8/layout/vList5"/>
    <dgm:cxn modelId="{685EA530-1492-4487-BADD-D1B39545CACB}" srcId="{BEB7A62A-73D0-47E2-9DC1-ED29FC62ACE6}" destId="{91A8539A-BC5D-4771-A65F-E1B8FAEDDCE8}" srcOrd="0" destOrd="0" parTransId="{AFEA2D26-F219-4872-941A-FBC932A4A6FB}" sibTransId="{8E9862C1-3EA6-4044-8C2B-0F1F9F68AFE8}"/>
    <dgm:cxn modelId="{8502E845-4916-4933-8165-AB752874AD9A}" type="presOf" srcId="{BEB7A62A-73D0-47E2-9DC1-ED29FC62ACE6}" destId="{E7CEA8DF-692A-45D7-B310-B921D0132663}" srcOrd="0" destOrd="0" presId="urn:microsoft.com/office/officeart/2005/8/layout/vList5"/>
    <dgm:cxn modelId="{F769614E-A420-4C88-8002-00A14DA87A58}" type="presOf" srcId="{87F65A63-FD2D-4CA2-A5F8-C61DE9EED0B7}" destId="{DE1CBE61-F05B-4481-AE93-47B12B787552}" srcOrd="0" destOrd="0" presId="urn:microsoft.com/office/officeart/2005/8/layout/vList5"/>
    <dgm:cxn modelId="{383B7F83-6AD0-478C-87EF-D68580089E25}" srcId="{31AF4BC0-C457-45AA-9397-04FDFC1ABE6F}" destId="{87F65A63-FD2D-4CA2-A5F8-C61DE9EED0B7}" srcOrd="0" destOrd="0" parTransId="{DCDBF7D8-5BC7-4222-A512-14927E82DD7B}" sibTransId="{F477A54E-3480-4862-8452-2CFA4F496A15}"/>
    <dgm:cxn modelId="{38C8A987-09C6-4578-ADAA-A5FC86A25A34}" srcId="{EDEF9F42-065B-4B59-AF69-2AD3A4EB635A}" destId="{7490EF7B-A55E-4980-B5FE-2038C438E08C}" srcOrd="0" destOrd="0" parTransId="{FF27CAEE-007F-42F7-8C73-9611804BFF79}" sibTransId="{1D54D489-58FB-4BA0-9203-0760776702E2}"/>
    <dgm:cxn modelId="{D84B0BB0-B827-4DF2-ABE3-8376D649DBDD}" type="presOf" srcId="{91A8539A-BC5D-4771-A65F-E1B8FAEDDCE8}" destId="{E9713F5A-4443-4C40-BB17-BE950BB0B7BB}" srcOrd="0" destOrd="0" presId="urn:microsoft.com/office/officeart/2005/8/layout/vList5"/>
    <dgm:cxn modelId="{D07F19C9-2993-4D51-BD78-840797D75E18}" srcId="{87F65A63-FD2D-4CA2-A5F8-C61DE9EED0B7}" destId="{7F021B8F-9F1C-433C-B8B2-356F4AA1B9B1}" srcOrd="0" destOrd="0" parTransId="{A27DEBB6-F8F8-44D1-AEEE-A2E3F4DFB847}" sibTransId="{408BEE79-958A-480D-A933-05F23A39F41D}"/>
    <dgm:cxn modelId="{628F03D3-9469-4B94-93F2-510DD62F5402}" srcId="{31AF4BC0-C457-45AA-9397-04FDFC1ABE6F}" destId="{BEB7A62A-73D0-47E2-9DC1-ED29FC62ACE6}" srcOrd="2" destOrd="0" parTransId="{6DF41A7C-C7BB-450C-8F9B-60BFD004DB9C}" sibTransId="{5236DCF6-D0FE-4841-894D-143992523060}"/>
    <dgm:cxn modelId="{5DE52DD5-578E-4E6D-A611-CAC2F2F30E71}" srcId="{31AF4BC0-C457-45AA-9397-04FDFC1ABE6F}" destId="{EDEF9F42-065B-4B59-AF69-2AD3A4EB635A}" srcOrd="1" destOrd="0" parTransId="{5D71F770-5981-4AEA-A675-7D64FDD8DE7A}" sibTransId="{157EE070-B123-451F-81FD-BA66DD761986}"/>
    <dgm:cxn modelId="{E798A5EE-739C-48C8-B495-F993E7EE9906}" type="presOf" srcId="{7490EF7B-A55E-4980-B5FE-2038C438E08C}" destId="{943D04E0-5FA7-4081-98E1-F2EE90E1E5A3}" srcOrd="0" destOrd="0" presId="urn:microsoft.com/office/officeart/2005/8/layout/vList5"/>
    <dgm:cxn modelId="{1B71A4FE-FE3D-4329-916F-1F385D972641}" type="presOf" srcId="{7F021B8F-9F1C-433C-B8B2-356F4AA1B9B1}" destId="{E5989E14-C94B-40D7-A353-5654A6270229}" srcOrd="0" destOrd="0" presId="urn:microsoft.com/office/officeart/2005/8/layout/vList5"/>
    <dgm:cxn modelId="{ACAB211A-E3DB-48DF-9820-26D164CAF147}" type="presParOf" srcId="{E584A758-24CC-40F2-ADAD-C56CBD95C8D0}" destId="{62618CB3-4DFD-4B6D-81ED-E889E16E9E17}" srcOrd="0" destOrd="0" presId="urn:microsoft.com/office/officeart/2005/8/layout/vList5"/>
    <dgm:cxn modelId="{38018E0E-640A-4255-BF92-C62593E4A4D1}" type="presParOf" srcId="{62618CB3-4DFD-4B6D-81ED-E889E16E9E17}" destId="{DE1CBE61-F05B-4481-AE93-47B12B787552}" srcOrd="0" destOrd="0" presId="urn:microsoft.com/office/officeart/2005/8/layout/vList5"/>
    <dgm:cxn modelId="{424FC8B1-9A58-4617-BD5B-29EA5FFCB5D8}" type="presParOf" srcId="{62618CB3-4DFD-4B6D-81ED-E889E16E9E17}" destId="{E5989E14-C94B-40D7-A353-5654A6270229}" srcOrd="1" destOrd="0" presId="urn:microsoft.com/office/officeart/2005/8/layout/vList5"/>
    <dgm:cxn modelId="{6783EA70-FECD-4B5A-90E6-BCFFD314FD5F}" type="presParOf" srcId="{E584A758-24CC-40F2-ADAD-C56CBD95C8D0}" destId="{13C844F2-9EFA-4EF6-9F53-1CF380966279}" srcOrd="1" destOrd="0" presId="urn:microsoft.com/office/officeart/2005/8/layout/vList5"/>
    <dgm:cxn modelId="{978E16F3-ADA0-48CD-B37A-4667085682D2}" type="presParOf" srcId="{E584A758-24CC-40F2-ADAD-C56CBD95C8D0}" destId="{513BA0D6-ADBF-435A-AA60-3D949872C0CE}" srcOrd="2" destOrd="0" presId="urn:microsoft.com/office/officeart/2005/8/layout/vList5"/>
    <dgm:cxn modelId="{EA6D0D39-7C3E-4E47-BA9C-5EC9BE91E830}" type="presParOf" srcId="{513BA0D6-ADBF-435A-AA60-3D949872C0CE}" destId="{FF2FA66B-FE61-48F1-8B93-93C6D715924F}" srcOrd="0" destOrd="0" presId="urn:microsoft.com/office/officeart/2005/8/layout/vList5"/>
    <dgm:cxn modelId="{62057629-1766-43A1-82F0-F2CCA4E2A12B}" type="presParOf" srcId="{513BA0D6-ADBF-435A-AA60-3D949872C0CE}" destId="{943D04E0-5FA7-4081-98E1-F2EE90E1E5A3}" srcOrd="1" destOrd="0" presId="urn:microsoft.com/office/officeart/2005/8/layout/vList5"/>
    <dgm:cxn modelId="{8C73F845-745F-45FE-8230-F5BDBD814C70}" type="presParOf" srcId="{E584A758-24CC-40F2-ADAD-C56CBD95C8D0}" destId="{ECD3F028-BCD3-48DF-8AE2-53CB5E12BE81}" srcOrd="3" destOrd="0" presId="urn:microsoft.com/office/officeart/2005/8/layout/vList5"/>
    <dgm:cxn modelId="{DC7D69EE-AA05-4CBF-B0D7-0157CA979F9C}" type="presParOf" srcId="{E584A758-24CC-40F2-ADAD-C56CBD95C8D0}" destId="{BC2094B3-B07D-4B69-A1AC-EEA23C9F833F}" srcOrd="4" destOrd="0" presId="urn:microsoft.com/office/officeart/2005/8/layout/vList5"/>
    <dgm:cxn modelId="{CF250735-6F50-4815-8CDC-778B511E8BF3}" type="presParOf" srcId="{BC2094B3-B07D-4B69-A1AC-EEA23C9F833F}" destId="{E7CEA8DF-692A-45D7-B310-B921D0132663}" srcOrd="0" destOrd="0" presId="urn:microsoft.com/office/officeart/2005/8/layout/vList5"/>
    <dgm:cxn modelId="{1C21992F-D946-46F3-9915-58763EBECD17}" type="presParOf" srcId="{BC2094B3-B07D-4B69-A1AC-EEA23C9F833F}" destId="{E9713F5A-4443-4C40-BB17-BE950BB0B7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AF4BC0-C457-45AA-9397-04FDFC1ABE6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F65A63-FD2D-4CA2-A5F8-C61DE9EED0B7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Advantages reconsidered</a:t>
          </a:r>
        </a:p>
      </dgm:t>
    </dgm:pt>
    <dgm:pt modelId="{DCDBF7D8-5BC7-4222-A512-14927E82DD7B}" type="parTrans" cxnId="{383B7F83-6AD0-478C-87EF-D68580089E25}">
      <dgm:prSet/>
      <dgm:spPr/>
      <dgm:t>
        <a:bodyPr/>
        <a:lstStyle/>
        <a:p>
          <a:endParaRPr lang="en-US"/>
        </a:p>
      </dgm:t>
    </dgm:pt>
    <dgm:pt modelId="{F477A54E-3480-4862-8452-2CFA4F496A15}" type="sibTrans" cxnId="{383B7F83-6AD0-478C-87EF-D68580089E25}">
      <dgm:prSet/>
      <dgm:spPr/>
      <dgm:t>
        <a:bodyPr/>
        <a:lstStyle/>
        <a:p>
          <a:endParaRPr lang="en-US"/>
        </a:p>
      </dgm:t>
    </dgm:pt>
    <dgm:pt modelId="{7F021B8F-9F1C-433C-B8B2-356F4AA1B9B1}">
      <dgm:prSet phldrT="[Text]"/>
      <dgm:spPr/>
      <dgm:t>
        <a:bodyPr/>
        <a:lstStyle/>
        <a:p>
          <a:r>
            <a:rPr lang="en-US" dirty="0"/>
            <a:t>Hedge funds have often failed to deliver on their promises.</a:t>
          </a:r>
        </a:p>
      </dgm:t>
    </dgm:pt>
    <dgm:pt modelId="{A27DEBB6-F8F8-44D1-AEEE-A2E3F4DFB847}" type="parTrans" cxnId="{D07F19C9-2993-4D51-BD78-840797D75E18}">
      <dgm:prSet/>
      <dgm:spPr/>
      <dgm:t>
        <a:bodyPr/>
        <a:lstStyle/>
        <a:p>
          <a:endParaRPr lang="en-US"/>
        </a:p>
      </dgm:t>
    </dgm:pt>
    <dgm:pt modelId="{408BEE79-958A-480D-A933-05F23A39F41D}" type="sibTrans" cxnId="{D07F19C9-2993-4D51-BD78-840797D75E18}">
      <dgm:prSet/>
      <dgm:spPr/>
      <dgm:t>
        <a:bodyPr/>
        <a:lstStyle/>
        <a:p>
          <a:endParaRPr lang="en-US"/>
        </a:p>
      </dgm:t>
    </dgm:pt>
    <dgm:pt modelId="{EDEF9F42-065B-4B59-AF69-2AD3A4EB635A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High fees</a:t>
          </a:r>
        </a:p>
      </dgm:t>
    </dgm:pt>
    <dgm:pt modelId="{5D71F770-5981-4AEA-A675-7D64FDD8DE7A}" type="parTrans" cxnId="{5DE52DD5-578E-4E6D-A611-CAC2F2F30E71}">
      <dgm:prSet/>
      <dgm:spPr/>
      <dgm:t>
        <a:bodyPr/>
        <a:lstStyle/>
        <a:p>
          <a:endParaRPr lang="en-US"/>
        </a:p>
      </dgm:t>
    </dgm:pt>
    <dgm:pt modelId="{157EE070-B123-451F-81FD-BA66DD761986}" type="sibTrans" cxnId="{5DE52DD5-578E-4E6D-A611-CAC2F2F30E71}">
      <dgm:prSet/>
      <dgm:spPr/>
      <dgm:t>
        <a:bodyPr/>
        <a:lstStyle/>
        <a:p>
          <a:endParaRPr lang="en-US"/>
        </a:p>
      </dgm:t>
    </dgm:pt>
    <dgm:pt modelId="{7490EF7B-A55E-4980-B5FE-2038C438E08C}">
      <dgm:prSet phldrT="[Text]"/>
      <dgm:spPr/>
      <dgm:t>
        <a:bodyPr/>
        <a:lstStyle/>
        <a:p>
          <a:r>
            <a:rPr lang="en-US" dirty="0"/>
            <a:t>Hedge fund fees are much higher than mutual fund fees.</a:t>
          </a:r>
        </a:p>
      </dgm:t>
    </dgm:pt>
    <dgm:pt modelId="{FF27CAEE-007F-42F7-8C73-9611804BFF79}" type="parTrans" cxnId="{38C8A987-09C6-4578-ADAA-A5FC86A25A34}">
      <dgm:prSet/>
      <dgm:spPr/>
      <dgm:t>
        <a:bodyPr/>
        <a:lstStyle/>
        <a:p>
          <a:endParaRPr lang="en-US"/>
        </a:p>
      </dgm:t>
    </dgm:pt>
    <dgm:pt modelId="{1D54D489-58FB-4BA0-9203-0760776702E2}" type="sibTrans" cxnId="{38C8A987-09C6-4578-ADAA-A5FC86A25A34}">
      <dgm:prSet/>
      <dgm:spPr/>
      <dgm:t>
        <a:bodyPr/>
        <a:lstStyle/>
        <a:p>
          <a:endParaRPr lang="en-US"/>
        </a:p>
      </dgm:t>
    </dgm:pt>
    <dgm:pt modelId="{BEB7A62A-73D0-47E2-9DC1-ED29FC62ACE6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Lack of liquidity</a:t>
          </a:r>
        </a:p>
      </dgm:t>
    </dgm:pt>
    <dgm:pt modelId="{6DF41A7C-C7BB-450C-8F9B-60BFD004DB9C}" type="parTrans" cxnId="{628F03D3-9469-4B94-93F2-510DD62F5402}">
      <dgm:prSet/>
      <dgm:spPr/>
      <dgm:t>
        <a:bodyPr/>
        <a:lstStyle/>
        <a:p>
          <a:endParaRPr lang="en-US"/>
        </a:p>
      </dgm:t>
    </dgm:pt>
    <dgm:pt modelId="{5236DCF6-D0FE-4841-894D-143992523060}" type="sibTrans" cxnId="{628F03D3-9469-4B94-93F2-510DD62F5402}">
      <dgm:prSet/>
      <dgm:spPr/>
      <dgm:t>
        <a:bodyPr/>
        <a:lstStyle/>
        <a:p>
          <a:endParaRPr lang="en-US"/>
        </a:p>
      </dgm:t>
    </dgm:pt>
    <dgm:pt modelId="{91A8539A-BC5D-4771-A65F-E1B8FAEDDCE8}">
      <dgm:prSet phldrT="[Text]"/>
      <dgm:spPr/>
      <dgm:t>
        <a:bodyPr/>
        <a:lstStyle/>
        <a:p>
          <a:r>
            <a:rPr lang="en-US" dirty="0"/>
            <a:t>Investors have limited ability to redeem from a hedge fund.</a:t>
          </a:r>
        </a:p>
      </dgm:t>
    </dgm:pt>
    <dgm:pt modelId="{AFEA2D26-F219-4872-941A-FBC932A4A6FB}" type="parTrans" cxnId="{685EA530-1492-4487-BADD-D1B39545CACB}">
      <dgm:prSet/>
      <dgm:spPr/>
      <dgm:t>
        <a:bodyPr/>
        <a:lstStyle/>
        <a:p>
          <a:endParaRPr lang="en-US"/>
        </a:p>
      </dgm:t>
    </dgm:pt>
    <dgm:pt modelId="{8E9862C1-3EA6-4044-8C2B-0F1F9F68AFE8}" type="sibTrans" cxnId="{685EA530-1492-4487-BADD-D1B39545CACB}">
      <dgm:prSet/>
      <dgm:spPr/>
      <dgm:t>
        <a:bodyPr/>
        <a:lstStyle/>
        <a:p>
          <a:endParaRPr lang="en-US"/>
        </a:p>
      </dgm:t>
    </dgm:pt>
    <dgm:pt modelId="{B27AC19C-5B1E-4A0E-AB48-56B183ACD23F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Transparency</a:t>
          </a:r>
        </a:p>
      </dgm:t>
    </dgm:pt>
    <dgm:pt modelId="{057F76D7-DB38-4124-BBB8-0A8234BD01F7}" type="parTrans" cxnId="{8FB3101C-7D64-4AB8-BD45-BEE07E9F8A6B}">
      <dgm:prSet/>
      <dgm:spPr/>
      <dgm:t>
        <a:bodyPr/>
        <a:lstStyle/>
        <a:p>
          <a:endParaRPr lang="en-US"/>
        </a:p>
      </dgm:t>
    </dgm:pt>
    <dgm:pt modelId="{D32FE586-2EFA-4D33-9C7D-8162CCE045A3}" type="sibTrans" cxnId="{8FB3101C-7D64-4AB8-BD45-BEE07E9F8A6B}">
      <dgm:prSet/>
      <dgm:spPr/>
      <dgm:t>
        <a:bodyPr/>
        <a:lstStyle/>
        <a:p>
          <a:endParaRPr lang="en-US"/>
        </a:p>
      </dgm:t>
    </dgm:pt>
    <dgm:pt modelId="{FC7D20C7-0288-4D76-AC02-451A65006F7B}">
      <dgm:prSet phldrT="[Text]"/>
      <dgm:spPr/>
      <dgm:t>
        <a:bodyPr/>
        <a:lstStyle/>
        <a:p>
          <a:r>
            <a:rPr lang="en-US" dirty="0"/>
            <a:t>Hedge funds generally don’t provide much information about their investments.</a:t>
          </a:r>
        </a:p>
      </dgm:t>
    </dgm:pt>
    <dgm:pt modelId="{5869F203-85DA-4965-BA68-8195F180292B}" type="parTrans" cxnId="{1D33FC4B-556B-4316-BE76-A6A1F9090159}">
      <dgm:prSet/>
      <dgm:spPr/>
      <dgm:t>
        <a:bodyPr/>
        <a:lstStyle/>
        <a:p>
          <a:endParaRPr lang="en-US"/>
        </a:p>
      </dgm:t>
    </dgm:pt>
    <dgm:pt modelId="{3C9D2222-F851-49A0-A3EA-7FFBC13EAD05}" type="sibTrans" cxnId="{1D33FC4B-556B-4316-BE76-A6A1F9090159}">
      <dgm:prSet/>
      <dgm:spPr/>
      <dgm:t>
        <a:bodyPr/>
        <a:lstStyle/>
        <a:p>
          <a:endParaRPr lang="en-US"/>
        </a:p>
      </dgm:t>
    </dgm:pt>
    <dgm:pt modelId="{994C0D45-5656-459F-999E-2E628D95AF1B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2000" dirty="0"/>
            <a:t>Overstatement of performance results</a:t>
          </a:r>
        </a:p>
      </dgm:t>
    </dgm:pt>
    <dgm:pt modelId="{DE9DF755-F9F7-4B0E-8579-8F83F986F407}" type="parTrans" cxnId="{8977182A-361D-4D21-9555-A551B5E35870}">
      <dgm:prSet/>
      <dgm:spPr/>
      <dgm:t>
        <a:bodyPr/>
        <a:lstStyle/>
        <a:p>
          <a:endParaRPr lang="en-US"/>
        </a:p>
      </dgm:t>
    </dgm:pt>
    <dgm:pt modelId="{3A8B666C-282F-41D9-92FA-5FABE190398F}" type="sibTrans" cxnId="{8977182A-361D-4D21-9555-A551B5E35870}">
      <dgm:prSet/>
      <dgm:spPr/>
      <dgm:t>
        <a:bodyPr/>
        <a:lstStyle/>
        <a:p>
          <a:endParaRPr lang="en-US"/>
        </a:p>
      </dgm:t>
    </dgm:pt>
    <dgm:pt modelId="{9776E9EF-5456-43EE-A195-1556486DEDD9}">
      <dgm:prSet phldrT="[Text]"/>
      <dgm:spPr/>
      <dgm:t>
        <a:bodyPr/>
        <a:lstStyle/>
        <a:p>
          <a:r>
            <a:rPr lang="en-US" dirty="0"/>
            <a:t>Studies have shown that average hedge fund returns are substantially overstated.</a:t>
          </a:r>
        </a:p>
      </dgm:t>
    </dgm:pt>
    <dgm:pt modelId="{BB28B09C-CCB0-4C28-8E82-4DF53DAA71A5}" type="parTrans" cxnId="{E7CCF140-4A92-4365-B027-46C1BAA22204}">
      <dgm:prSet/>
      <dgm:spPr/>
      <dgm:t>
        <a:bodyPr/>
        <a:lstStyle/>
        <a:p>
          <a:endParaRPr lang="en-US"/>
        </a:p>
      </dgm:t>
    </dgm:pt>
    <dgm:pt modelId="{5EABDB31-7B18-4778-9024-E35CE72DF71F}" type="sibTrans" cxnId="{E7CCF140-4A92-4365-B027-46C1BAA22204}">
      <dgm:prSet/>
      <dgm:spPr/>
      <dgm:t>
        <a:bodyPr/>
        <a:lstStyle/>
        <a:p>
          <a:endParaRPr lang="en-US"/>
        </a:p>
      </dgm:t>
    </dgm:pt>
    <dgm:pt modelId="{E584A758-24CC-40F2-ADAD-C56CBD95C8D0}" type="pres">
      <dgm:prSet presAssocID="{31AF4BC0-C457-45AA-9397-04FDFC1ABE6F}" presName="Name0" presStyleCnt="0">
        <dgm:presLayoutVars>
          <dgm:dir/>
          <dgm:animLvl val="lvl"/>
          <dgm:resizeHandles val="exact"/>
        </dgm:presLayoutVars>
      </dgm:prSet>
      <dgm:spPr/>
    </dgm:pt>
    <dgm:pt modelId="{62618CB3-4DFD-4B6D-81ED-E889E16E9E17}" type="pres">
      <dgm:prSet presAssocID="{87F65A63-FD2D-4CA2-A5F8-C61DE9EED0B7}" presName="linNode" presStyleCnt="0"/>
      <dgm:spPr/>
    </dgm:pt>
    <dgm:pt modelId="{DE1CBE61-F05B-4481-AE93-47B12B787552}" type="pres">
      <dgm:prSet presAssocID="{87F65A63-FD2D-4CA2-A5F8-C61DE9EED0B7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E5989E14-C94B-40D7-A353-5654A6270229}" type="pres">
      <dgm:prSet presAssocID="{87F65A63-FD2D-4CA2-A5F8-C61DE9EED0B7}" presName="descendantText" presStyleLbl="alignAccFollowNode1" presStyleIdx="0" presStyleCnt="5">
        <dgm:presLayoutVars>
          <dgm:bulletEnabled val="1"/>
        </dgm:presLayoutVars>
      </dgm:prSet>
      <dgm:spPr/>
    </dgm:pt>
    <dgm:pt modelId="{13C844F2-9EFA-4EF6-9F53-1CF380966279}" type="pres">
      <dgm:prSet presAssocID="{F477A54E-3480-4862-8452-2CFA4F496A15}" presName="sp" presStyleCnt="0"/>
      <dgm:spPr/>
    </dgm:pt>
    <dgm:pt modelId="{513BA0D6-ADBF-435A-AA60-3D949872C0CE}" type="pres">
      <dgm:prSet presAssocID="{EDEF9F42-065B-4B59-AF69-2AD3A4EB635A}" presName="linNode" presStyleCnt="0"/>
      <dgm:spPr/>
    </dgm:pt>
    <dgm:pt modelId="{FF2FA66B-FE61-48F1-8B93-93C6D715924F}" type="pres">
      <dgm:prSet presAssocID="{EDEF9F42-065B-4B59-AF69-2AD3A4EB635A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943D04E0-5FA7-4081-98E1-F2EE90E1E5A3}" type="pres">
      <dgm:prSet presAssocID="{EDEF9F42-065B-4B59-AF69-2AD3A4EB635A}" presName="descendantText" presStyleLbl="alignAccFollowNode1" presStyleIdx="1" presStyleCnt="5">
        <dgm:presLayoutVars>
          <dgm:bulletEnabled val="1"/>
        </dgm:presLayoutVars>
      </dgm:prSet>
      <dgm:spPr/>
    </dgm:pt>
    <dgm:pt modelId="{ECD3F028-BCD3-48DF-8AE2-53CB5E12BE81}" type="pres">
      <dgm:prSet presAssocID="{157EE070-B123-451F-81FD-BA66DD761986}" presName="sp" presStyleCnt="0"/>
      <dgm:spPr/>
    </dgm:pt>
    <dgm:pt modelId="{BC2094B3-B07D-4B69-A1AC-EEA23C9F833F}" type="pres">
      <dgm:prSet presAssocID="{BEB7A62A-73D0-47E2-9DC1-ED29FC62ACE6}" presName="linNode" presStyleCnt="0"/>
      <dgm:spPr/>
    </dgm:pt>
    <dgm:pt modelId="{E7CEA8DF-692A-45D7-B310-B921D0132663}" type="pres">
      <dgm:prSet presAssocID="{BEB7A62A-73D0-47E2-9DC1-ED29FC62ACE6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E9713F5A-4443-4C40-BB17-BE950BB0B7BB}" type="pres">
      <dgm:prSet presAssocID="{BEB7A62A-73D0-47E2-9DC1-ED29FC62ACE6}" presName="descendantText" presStyleLbl="alignAccFollowNode1" presStyleIdx="2" presStyleCnt="5">
        <dgm:presLayoutVars>
          <dgm:bulletEnabled val="1"/>
        </dgm:presLayoutVars>
      </dgm:prSet>
      <dgm:spPr/>
    </dgm:pt>
    <dgm:pt modelId="{B5F15CD1-FE9A-41A9-AB1F-00282D91C85B}" type="pres">
      <dgm:prSet presAssocID="{5236DCF6-D0FE-4841-894D-143992523060}" presName="sp" presStyleCnt="0"/>
      <dgm:spPr/>
    </dgm:pt>
    <dgm:pt modelId="{BEBE6DEB-25E3-4CDC-AF9A-E520A05746DD}" type="pres">
      <dgm:prSet presAssocID="{B27AC19C-5B1E-4A0E-AB48-56B183ACD23F}" presName="linNode" presStyleCnt="0"/>
      <dgm:spPr/>
    </dgm:pt>
    <dgm:pt modelId="{5AC7DB93-AF2C-4591-9877-50E050F4781A}" type="pres">
      <dgm:prSet presAssocID="{B27AC19C-5B1E-4A0E-AB48-56B183ACD23F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D65EF26-99A7-4E0B-9866-0B7EA43EEF28}" type="pres">
      <dgm:prSet presAssocID="{B27AC19C-5B1E-4A0E-AB48-56B183ACD23F}" presName="descendantText" presStyleLbl="alignAccFollowNode1" presStyleIdx="3" presStyleCnt="5">
        <dgm:presLayoutVars>
          <dgm:bulletEnabled val="1"/>
        </dgm:presLayoutVars>
      </dgm:prSet>
      <dgm:spPr/>
    </dgm:pt>
    <dgm:pt modelId="{73D3321A-8847-40CA-B6FB-BF8F80558FEB}" type="pres">
      <dgm:prSet presAssocID="{D32FE586-2EFA-4D33-9C7D-8162CCE045A3}" presName="sp" presStyleCnt="0"/>
      <dgm:spPr/>
    </dgm:pt>
    <dgm:pt modelId="{64115E91-4183-41B3-9083-F24AEF901DEA}" type="pres">
      <dgm:prSet presAssocID="{994C0D45-5656-459F-999E-2E628D95AF1B}" presName="linNode" presStyleCnt="0"/>
      <dgm:spPr/>
    </dgm:pt>
    <dgm:pt modelId="{15B07D7A-5B63-4CC8-AF3F-CEF1154DC61A}" type="pres">
      <dgm:prSet presAssocID="{994C0D45-5656-459F-999E-2E628D95AF1B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BFE72206-DD1C-4BA9-93D9-86813B8B966F}" type="pres">
      <dgm:prSet presAssocID="{994C0D45-5656-459F-999E-2E628D95AF1B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8FB3101C-7D64-4AB8-BD45-BEE07E9F8A6B}" srcId="{31AF4BC0-C457-45AA-9397-04FDFC1ABE6F}" destId="{B27AC19C-5B1E-4A0E-AB48-56B183ACD23F}" srcOrd="3" destOrd="0" parTransId="{057F76D7-DB38-4124-BBB8-0A8234BD01F7}" sibTransId="{D32FE586-2EFA-4D33-9C7D-8162CCE045A3}"/>
    <dgm:cxn modelId="{F867FB27-CB89-40A0-8974-76D873BD8882}" type="presOf" srcId="{7F021B8F-9F1C-433C-B8B2-356F4AA1B9B1}" destId="{E5989E14-C94B-40D7-A353-5654A6270229}" srcOrd="0" destOrd="0" presId="urn:microsoft.com/office/officeart/2005/8/layout/vList5"/>
    <dgm:cxn modelId="{8977182A-361D-4D21-9555-A551B5E35870}" srcId="{31AF4BC0-C457-45AA-9397-04FDFC1ABE6F}" destId="{994C0D45-5656-459F-999E-2E628D95AF1B}" srcOrd="4" destOrd="0" parTransId="{DE9DF755-F9F7-4B0E-8579-8F83F986F407}" sibTransId="{3A8B666C-282F-41D9-92FA-5FABE190398F}"/>
    <dgm:cxn modelId="{685EA530-1492-4487-BADD-D1B39545CACB}" srcId="{BEB7A62A-73D0-47E2-9DC1-ED29FC62ACE6}" destId="{91A8539A-BC5D-4771-A65F-E1B8FAEDDCE8}" srcOrd="0" destOrd="0" parTransId="{AFEA2D26-F219-4872-941A-FBC932A4A6FB}" sibTransId="{8E9862C1-3EA6-4044-8C2B-0F1F9F68AFE8}"/>
    <dgm:cxn modelId="{54839339-6ADD-4253-9EEB-A10F21DB4339}" type="presOf" srcId="{31AF4BC0-C457-45AA-9397-04FDFC1ABE6F}" destId="{E584A758-24CC-40F2-ADAD-C56CBD95C8D0}" srcOrd="0" destOrd="0" presId="urn:microsoft.com/office/officeart/2005/8/layout/vList5"/>
    <dgm:cxn modelId="{E7CCF140-4A92-4365-B027-46C1BAA22204}" srcId="{994C0D45-5656-459F-999E-2E628D95AF1B}" destId="{9776E9EF-5456-43EE-A195-1556486DEDD9}" srcOrd="0" destOrd="0" parTransId="{BB28B09C-CCB0-4C28-8E82-4DF53DAA71A5}" sibTransId="{5EABDB31-7B18-4778-9024-E35CE72DF71F}"/>
    <dgm:cxn modelId="{1D33FC4B-556B-4316-BE76-A6A1F9090159}" srcId="{B27AC19C-5B1E-4A0E-AB48-56B183ACD23F}" destId="{FC7D20C7-0288-4D76-AC02-451A65006F7B}" srcOrd="0" destOrd="0" parTransId="{5869F203-85DA-4965-BA68-8195F180292B}" sibTransId="{3C9D2222-F851-49A0-A3EA-7FFBC13EAD05}"/>
    <dgm:cxn modelId="{944FA06D-F289-45C3-8F66-83AB1BCCA56F}" type="presOf" srcId="{EDEF9F42-065B-4B59-AF69-2AD3A4EB635A}" destId="{FF2FA66B-FE61-48F1-8B93-93C6D715924F}" srcOrd="0" destOrd="0" presId="urn:microsoft.com/office/officeart/2005/8/layout/vList5"/>
    <dgm:cxn modelId="{2148994F-B269-4EE3-A561-A559B7681FE2}" type="presOf" srcId="{87F65A63-FD2D-4CA2-A5F8-C61DE9EED0B7}" destId="{DE1CBE61-F05B-4481-AE93-47B12B787552}" srcOrd="0" destOrd="0" presId="urn:microsoft.com/office/officeart/2005/8/layout/vList5"/>
    <dgm:cxn modelId="{24474B74-8A15-4745-8558-AADFAA490C8A}" type="presOf" srcId="{91A8539A-BC5D-4771-A65F-E1B8FAEDDCE8}" destId="{E9713F5A-4443-4C40-BB17-BE950BB0B7BB}" srcOrd="0" destOrd="0" presId="urn:microsoft.com/office/officeart/2005/8/layout/vList5"/>
    <dgm:cxn modelId="{14024175-036A-4A94-A265-AE9A27809CF5}" type="presOf" srcId="{9776E9EF-5456-43EE-A195-1556486DEDD9}" destId="{BFE72206-DD1C-4BA9-93D9-86813B8B966F}" srcOrd="0" destOrd="0" presId="urn:microsoft.com/office/officeart/2005/8/layout/vList5"/>
    <dgm:cxn modelId="{383B7F83-6AD0-478C-87EF-D68580089E25}" srcId="{31AF4BC0-C457-45AA-9397-04FDFC1ABE6F}" destId="{87F65A63-FD2D-4CA2-A5F8-C61DE9EED0B7}" srcOrd="0" destOrd="0" parTransId="{DCDBF7D8-5BC7-4222-A512-14927E82DD7B}" sibTransId="{F477A54E-3480-4862-8452-2CFA4F496A15}"/>
    <dgm:cxn modelId="{38C8A987-09C6-4578-ADAA-A5FC86A25A34}" srcId="{EDEF9F42-065B-4B59-AF69-2AD3A4EB635A}" destId="{7490EF7B-A55E-4980-B5FE-2038C438E08C}" srcOrd="0" destOrd="0" parTransId="{FF27CAEE-007F-42F7-8C73-9611804BFF79}" sibTransId="{1D54D489-58FB-4BA0-9203-0760776702E2}"/>
    <dgm:cxn modelId="{EDA9ED87-9083-4F4B-A075-BF638DA26DFE}" type="presOf" srcId="{994C0D45-5656-459F-999E-2E628D95AF1B}" destId="{15B07D7A-5B63-4CC8-AF3F-CEF1154DC61A}" srcOrd="0" destOrd="0" presId="urn:microsoft.com/office/officeart/2005/8/layout/vList5"/>
    <dgm:cxn modelId="{A2FC078F-7352-4DE7-8E8E-4504C55CB3A1}" type="presOf" srcId="{B27AC19C-5B1E-4A0E-AB48-56B183ACD23F}" destId="{5AC7DB93-AF2C-4591-9877-50E050F4781A}" srcOrd="0" destOrd="0" presId="urn:microsoft.com/office/officeart/2005/8/layout/vList5"/>
    <dgm:cxn modelId="{66F9A8A5-9549-41CD-A226-54CFCC2B1130}" type="presOf" srcId="{FC7D20C7-0288-4D76-AC02-451A65006F7B}" destId="{5D65EF26-99A7-4E0B-9866-0B7EA43EEF28}" srcOrd="0" destOrd="0" presId="urn:microsoft.com/office/officeart/2005/8/layout/vList5"/>
    <dgm:cxn modelId="{135A38B2-3B19-4620-88AC-48F5EF2F0F99}" type="presOf" srcId="{BEB7A62A-73D0-47E2-9DC1-ED29FC62ACE6}" destId="{E7CEA8DF-692A-45D7-B310-B921D0132663}" srcOrd="0" destOrd="0" presId="urn:microsoft.com/office/officeart/2005/8/layout/vList5"/>
    <dgm:cxn modelId="{26569EBA-3D71-4873-BA4F-224AB7ED75C9}" type="presOf" srcId="{7490EF7B-A55E-4980-B5FE-2038C438E08C}" destId="{943D04E0-5FA7-4081-98E1-F2EE90E1E5A3}" srcOrd="0" destOrd="0" presId="urn:microsoft.com/office/officeart/2005/8/layout/vList5"/>
    <dgm:cxn modelId="{D07F19C9-2993-4D51-BD78-840797D75E18}" srcId="{87F65A63-FD2D-4CA2-A5F8-C61DE9EED0B7}" destId="{7F021B8F-9F1C-433C-B8B2-356F4AA1B9B1}" srcOrd="0" destOrd="0" parTransId="{A27DEBB6-F8F8-44D1-AEEE-A2E3F4DFB847}" sibTransId="{408BEE79-958A-480D-A933-05F23A39F41D}"/>
    <dgm:cxn modelId="{628F03D3-9469-4B94-93F2-510DD62F5402}" srcId="{31AF4BC0-C457-45AA-9397-04FDFC1ABE6F}" destId="{BEB7A62A-73D0-47E2-9DC1-ED29FC62ACE6}" srcOrd="2" destOrd="0" parTransId="{6DF41A7C-C7BB-450C-8F9B-60BFD004DB9C}" sibTransId="{5236DCF6-D0FE-4841-894D-143992523060}"/>
    <dgm:cxn modelId="{5DE52DD5-578E-4E6D-A611-CAC2F2F30E71}" srcId="{31AF4BC0-C457-45AA-9397-04FDFC1ABE6F}" destId="{EDEF9F42-065B-4B59-AF69-2AD3A4EB635A}" srcOrd="1" destOrd="0" parTransId="{5D71F770-5981-4AEA-A675-7D64FDD8DE7A}" sibTransId="{157EE070-B123-451F-81FD-BA66DD761986}"/>
    <dgm:cxn modelId="{3B7C102A-901F-4698-A9A7-0FABDF999FA9}" type="presParOf" srcId="{E584A758-24CC-40F2-ADAD-C56CBD95C8D0}" destId="{62618CB3-4DFD-4B6D-81ED-E889E16E9E17}" srcOrd="0" destOrd="0" presId="urn:microsoft.com/office/officeart/2005/8/layout/vList5"/>
    <dgm:cxn modelId="{71B261C4-476E-414C-A2F4-2524F7091CED}" type="presParOf" srcId="{62618CB3-4DFD-4B6D-81ED-E889E16E9E17}" destId="{DE1CBE61-F05B-4481-AE93-47B12B787552}" srcOrd="0" destOrd="0" presId="urn:microsoft.com/office/officeart/2005/8/layout/vList5"/>
    <dgm:cxn modelId="{551DC9D2-A4F9-459D-9CE0-A6C7636D2391}" type="presParOf" srcId="{62618CB3-4DFD-4B6D-81ED-E889E16E9E17}" destId="{E5989E14-C94B-40D7-A353-5654A6270229}" srcOrd="1" destOrd="0" presId="urn:microsoft.com/office/officeart/2005/8/layout/vList5"/>
    <dgm:cxn modelId="{C1E2E09B-FF70-416D-943A-E826960B5794}" type="presParOf" srcId="{E584A758-24CC-40F2-ADAD-C56CBD95C8D0}" destId="{13C844F2-9EFA-4EF6-9F53-1CF380966279}" srcOrd="1" destOrd="0" presId="urn:microsoft.com/office/officeart/2005/8/layout/vList5"/>
    <dgm:cxn modelId="{A5FC3F24-0F1F-4327-B707-9C314C1F63B7}" type="presParOf" srcId="{E584A758-24CC-40F2-ADAD-C56CBD95C8D0}" destId="{513BA0D6-ADBF-435A-AA60-3D949872C0CE}" srcOrd="2" destOrd="0" presId="urn:microsoft.com/office/officeart/2005/8/layout/vList5"/>
    <dgm:cxn modelId="{4B2E70AF-F327-4966-809C-9BBA44121EDC}" type="presParOf" srcId="{513BA0D6-ADBF-435A-AA60-3D949872C0CE}" destId="{FF2FA66B-FE61-48F1-8B93-93C6D715924F}" srcOrd="0" destOrd="0" presId="urn:microsoft.com/office/officeart/2005/8/layout/vList5"/>
    <dgm:cxn modelId="{8E1C343D-6C7F-4B07-9379-B72A48A05E3D}" type="presParOf" srcId="{513BA0D6-ADBF-435A-AA60-3D949872C0CE}" destId="{943D04E0-5FA7-4081-98E1-F2EE90E1E5A3}" srcOrd="1" destOrd="0" presId="urn:microsoft.com/office/officeart/2005/8/layout/vList5"/>
    <dgm:cxn modelId="{DA9BDB14-10FA-46F4-BD5B-0875D95542B9}" type="presParOf" srcId="{E584A758-24CC-40F2-ADAD-C56CBD95C8D0}" destId="{ECD3F028-BCD3-48DF-8AE2-53CB5E12BE81}" srcOrd="3" destOrd="0" presId="urn:microsoft.com/office/officeart/2005/8/layout/vList5"/>
    <dgm:cxn modelId="{4E3481D1-63E0-4669-BEBC-3D90625E259A}" type="presParOf" srcId="{E584A758-24CC-40F2-ADAD-C56CBD95C8D0}" destId="{BC2094B3-B07D-4B69-A1AC-EEA23C9F833F}" srcOrd="4" destOrd="0" presId="urn:microsoft.com/office/officeart/2005/8/layout/vList5"/>
    <dgm:cxn modelId="{6F3C0415-A0AA-4E1F-9895-38138060DA02}" type="presParOf" srcId="{BC2094B3-B07D-4B69-A1AC-EEA23C9F833F}" destId="{E7CEA8DF-692A-45D7-B310-B921D0132663}" srcOrd="0" destOrd="0" presId="urn:microsoft.com/office/officeart/2005/8/layout/vList5"/>
    <dgm:cxn modelId="{94A02369-9BB8-4B22-B373-58AD4CE0C052}" type="presParOf" srcId="{BC2094B3-B07D-4B69-A1AC-EEA23C9F833F}" destId="{E9713F5A-4443-4C40-BB17-BE950BB0B7BB}" srcOrd="1" destOrd="0" presId="urn:microsoft.com/office/officeart/2005/8/layout/vList5"/>
    <dgm:cxn modelId="{D61D76EC-6D1D-425A-A028-DFDEE0020D12}" type="presParOf" srcId="{E584A758-24CC-40F2-ADAD-C56CBD95C8D0}" destId="{B5F15CD1-FE9A-41A9-AB1F-00282D91C85B}" srcOrd="5" destOrd="0" presId="urn:microsoft.com/office/officeart/2005/8/layout/vList5"/>
    <dgm:cxn modelId="{0E89EEF3-7737-46EB-9401-7CA3759C326B}" type="presParOf" srcId="{E584A758-24CC-40F2-ADAD-C56CBD95C8D0}" destId="{BEBE6DEB-25E3-4CDC-AF9A-E520A05746DD}" srcOrd="6" destOrd="0" presId="urn:microsoft.com/office/officeart/2005/8/layout/vList5"/>
    <dgm:cxn modelId="{B0A4747F-EAA9-41A1-935E-11A5D877A2E1}" type="presParOf" srcId="{BEBE6DEB-25E3-4CDC-AF9A-E520A05746DD}" destId="{5AC7DB93-AF2C-4591-9877-50E050F4781A}" srcOrd="0" destOrd="0" presId="urn:microsoft.com/office/officeart/2005/8/layout/vList5"/>
    <dgm:cxn modelId="{51110085-99FE-4C17-9382-2E06A0F4A6ED}" type="presParOf" srcId="{BEBE6DEB-25E3-4CDC-AF9A-E520A05746DD}" destId="{5D65EF26-99A7-4E0B-9866-0B7EA43EEF28}" srcOrd="1" destOrd="0" presId="urn:microsoft.com/office/officeart/2005/8/layout/vList5"/>
    <dgm:cxn modelId="{4565317E-73F8-446C-A3F0-58EACE2D721B}" type="presParOf" srcId="{E584A758-24CC-40F2-ADAD-C56CBD95C8D0}" destId="{73D3321A-8847-40CA-B6FB-BF8F80558FEB}" srcOrd="7" destOrd="0" presId="urn:microsoft.com/office/officeart/2005/8/layout/vList5"/>
    <dgm:cxn modelId="{FEFEB829-8DCC-45B8-B77A-67C8BDDFFF59}" type="presParOf" srcId="{E584A758-24CC-40F2-ADAD-C56CBD95C8D0}" destId="{64115E91-4183-41B3-9083-F24AEF901DEA}" srcOrd="8" destOrd="0" presId="urn:microsoft.com/office/officeart/2005/8/layout/vList5"/>
    <dgm:cxn modelId="{6A957834-F0E1-4EC7-95B3-DD53201A0A12}" type="presParOf" srcId="{64115E91-4183-41B3-9083-F24AEF901DEA}" destId="{15B07D7A-5B63-4CC8-AF3F-CEF1154DC61A}" srcOrd="0" destOrd="0" presId="urn:microsoft.com/office/officeart/2005/8/layout/vList5"/>
    <dgm:cxn modelId="{DD026CCC-4C4F-4414-B4EF-75B30A663CAB}" type="presParOf" srcId="{64115E91-4183-41B3-9083-F24AEF901DEA}" destId="{BFE72206-DD1C-4BA9-93D9-86813B8B96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89E14-C94B-40D7-A353-5654A6270229}">
      <dsp:nvSpPr>
        <dsp:cNvPr id="0" name=""/>
        <dsp:cNvSpPr/>
      </dsp:nvSpPr>
      <dsp:spPr>
        <a:xfrm rot="5400000">
          <a:off x="4808312" y="-1888539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Buy undervalued stocks and sell overvalued stocks short at the same time.</a:t>
          </a:r>
        </a:p>
      </dsp:txBody>
      <dsp:txXfrm rot="-5400000">
        <a:off x="2798064" y="168272"/>
        <a:ext cx="4927773" cy="860713"/>
      </dsp:txXfrm>
    </dsp:sp>
    <dsp:sp modelId="{DE1CBE61-F05B-4481-AE93-47B12B787552}">
      <dsp:nvSpPr>
        <dsp:cNvPr id="0" name=""/>
        <dsp:cNvSpPr/>
      </dsp:nvSpPr>
      <dsp:spPr>
        <a:xfrm>
          <a:off x="0" y="2478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Equity long-short</a:t>
          </a:r>
        </a:p>
      </dsp:txBody>
      <dsp:txXfrm>
        <a:off x="58203" y="60681"/>
        <a:ext cx="2681658" cy="1075893"/>
      </dsp:txXfrm>
    </dsp:sp>
    <dsp:sp modelId="{943D04E0-5FA7-4081-98E1-F2EE90E1E5A3}">
      <dsp:nvSpPr>
        <dsp:cNvPr id="0" name=""/>
        <dsp:cNvSpPr/>
      </dsp:nvSpPr>
      <dsp:spPr>
        <a:xfrm rot="5400000">
          <a:off x="4808312" y="-636625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Look at the relationship between two securities, and trade when they appear out of line.</a:t>
          </a:r>
        </a:p>
      </dsp:txBody>
      <dsp:txXfrm rot="-5400000">
        <a:off x="2798064" y="1420186"/>
        <a:ext cx="4927773" cy="860713"/>
      </dsp:txXfrm>
    </dsp:sp>
    <dsp:sp modelId="{FF2FA66B-FE61-48F1-8B93-93C6D715924F}">
      <dsp:nvSpPr>
        <dsp:cNvPr id="0" name=""/>
        <dsp:cNvSpPr/>
      </dsp:nvSpPr>
      <dsp:spPr>
        <a:xfrm>
          <a:off x="0" y="1254393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Relative value or arbitrage</a:t>
          </a:r>
        </a:p>
      </dsp:txBody>
      <dsp:txXfrm>
        <a:off x="58203" y="1312596"/>
        <a:ext cx="2681658" cy="1075893"/>
      </dsp:txXfrm>
    </dsp:sp>
    <dsp:sp modelId="{E9713F5A-4443-4C40-BB17-BE950BB0B7BB}">
      <dsp:nvSpPr>
        <dsp:cNvPr id="0" name=""/>
        <dsp:cNvSpPr/>
      </dsp:nvSpPr>
      <dsp:spPr>
        <a:xfrm rot="5400000">
          <a:off x="4808312" y="615289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Buy securities of companies near bankruptcy.</a:t>
          </a:r>
        </a:p>
      </dsp:txBody>
      <dsp:txXfrm rot="-5400000">
        <a:off x="2798064" y="2672101"/>
        <a:ext cx="4927773" cy="860713"/>
      </dsp:txXfrm>
    </dsp:sp>
    <dsp:sp modelId="{E7CEA8DF-692A-45D7-B310-B921D0132663}">
      <dsp:nvSpPr>
        <dsp:cNvPr id="0" name=""/>
        <dsp:cNvSpPr/>
      </dsp:nvSpPr>
      <dsp:spPr>
        <a:xfrm>
          <a:off x="0" y="2506307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Distressed securities</a:t>
          </a:r>
        </a:p>
      </dsp:txBody>
      <dsp:txXfrm>
        <a:off x="58203" y="2564510"/>
        <a:ext cx="2681658" cy="1075893"/>
      </dsp:txXfrm>
    </dsp:sp>
    <dsp:sp modelId="{5D65EF26-99A7-4E0B-9866-0B7EA43EEF28}">
      <dsp:nvSpPr>
        <dsp:cNvPr id="0" name=""/>
        <dsp:cNvSpPr/>
      </dsp:nvSpPr>
      <dsp:spPr>
        <a:xfrm rot="5400000">
          <a:off x="4808312" y="1867203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Buy securities and press for corporate change.</a:t>
          </a:r>
        </a:p>
      </dsp:txBody>
      <dsp:txXfrm rot="-5400000">
        <a:off x="2798064" y="3924015"/>
        <a:ext cx="4927773" cy="860713"/>
      </dsp:txXfrm>
    </dsp:sp>
    <dsp:sp modelId="{5AC7DB93-AF2C-4591-9877-50E050F4781A}">
      <dsp:nvSpPr>
        <dsp:cNvPr id="0" name=""/>
        <dsp:cNvSpPr/>
      </dsp:nvSpPr>
      <dsp:spPr>
        <a:xfrm>
          <a:off x="0" y="3758221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Shareholder activism</a:t>
          </a:r>
        </a:p>
      </dsp:txBody>
      <dsp:txXfrm>
        <a:off x="58203" y="3816424"/>
        <a:ext cx="2681658" cy="1075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89E14-C94B-40D7-A353-5654A6270229}">
      <dsp:nvSpPr>
        <dsp:cNvPr id="0" name=""/>
        <dsp:cNvSpPr/>
      </dsp:nvSpPr>
      <dsp:spPr>
        <a:xfrm rot="5400000">
          <a:off x="4808312" y="-1888539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Invest based on a macroeconomic outlook.</a:t>
          </a:r>
        </a:p>
      </dsp:txBody>
      <dsp:txXfrm rot="-5400000">
        <a:off x="2798064" y="168272"/>
        <a:ext cx="4927773" cy="860713"/>
      </dsp:txXfrm>
    </dsp:sp>
    <dsp:sp modelId="{DE1CBE61-F05B-4481-AE93-47B12B787552}">
      <dsp:nvSpPr>
        <dsp:cNvPr id="0" name=""/>
        <dsp:cNvSpPr/>
      </dsp:nvSpPr>
      <dsp:spPr>
        <a:xfrm>
          <a:off x="0" y="2478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Global macro</a:t>
          </a:r>
        </a:p>
      </dsp:txBody>
      <dsp:txXfrm>
        <a:off x="58203" y="60681"/>
        <a:ext cx="2681658" cy="1075893"/>
      </dsp:txXfrm>
    </dsp:sp>
    <dsp:sp modelId="{943D04E0-5FA7-4081-98E1-F2EE90E1E5A3}">
      <dsp:nvSpPr>
        <dsp:cNvPr id="0" name=""/>
        <dsp:cNvSpPr/>
      </dsp:nvSpPr>
      <dsp:spPr>
        <a:xfrm rot="5400000">
          <a:off x="4808312" y="-636625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Trade futures contracts.</a:t>
          </a:r>
        </a:p>
      </dsp:txBody>
      <dsp:txXfrm rot="-5400000">
        <a:off x="2798064" y="1420186"/>
        <a:ext cx="4927773" cy="860713"/>
      </dsp:txXfrm>
    </dsp:sp>
    <dsp:sp modelId="{FF2FA66B-FE61-48F1-8B93-93C6D715924F}">
      <dsp:nvSpPr>
        <dsp:cNvPr id="0" name=""/>
        <dsp:cNvSpPr/>
      </dsp:nvSpPr>
      <dsp:spPr>
        <a:xfrm>
          <a:off x="0" y="1254393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Managed futures</a:t>
          </a:r>
        </a:p>
      </dsp:txBody>
      <dsp:txXfrm>
        <a:off x="58203" y="1312596"/>
        <a:ext cx="2681658" cy="1075893"/>
      </dsp:txXfrm>
    </dsp:sp>
    <dsp:sp modelId="{E9713F5A-4443-4C40-BB17-BE950BB0B7BB}">
      <dsp:nvSpPr>
        <dsp:cNvPr id="0" name=""/>
        <dsp:cNvSpPr/>
      </dsp:nvSpPr>
      <dsp:spPr>
        <a:xfrm rot="5400000">
          <a:off x="4808312" y="615289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Invest using a range of strategies.</a:t>
          </a:r>
        </a:p>
      </dsp:txBody>
      <dsp:txXfrm rot="-5400000">
        <a:off x="2798064" y="2672101"/>
        <a:ext cx="4927773" cy="860713"/>
      </dsp:txXfrm>
    </dsp:sp>
    <dsp:sp modelId="{E7CEA8DF-692A-45D7-B310-B921D0132663}">
      <dsp:nvSpPr>
        <dsp:cNvPr id="0" name=""/>
        <dsp:cNvSpPr/>
      </dsp:nvSpPr>
      <dsp:spPr>
        <a:xfrm>
          <a:off x="0" y="2506307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Multistrategy</a:t>
          </a:r>
          <a:endParaRPr lang="en-US" sz="2000" kern="1200" dirty="0"/>
        </a:p>
      </dsp:txBody>
      <dsp:txXfrm>
        <a:off x="58203" y="2564510"/>
        <a:ext cx="2681658" cy="1075893"/>
      </dsp:txXfrm>
    </dsp:sp>
    <dsp:sp modelId="{5D65EF26-99A7-4E0B-9866-0B7EA43EEF28}">
      <dsp:nvSpPr>
        <dsp:cNvPr id="0" name=""/>
        <dsp:cNvSpPr/>
      </dsp:nvSpPr>
      <dsp:spPr>
        <a:xfrm rot="5400000">
          <a:off x="4808312" y="1867203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Borrow money or use derivatives to boost returns.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Used with many of the preceding strategies.</a:t>
          </a:r>
        </a:p>
      </dsp:txBody>
      <dsp:txXfrm rot="-5400000">
        <a:off x="2798064" y="3924015"/>
        <a:ext cx="4927773" cy="860713"/>
      </dsp:txXfrm>
    </dsp:sp>
    <dsp:sp modelId="{5AC7DB93-AF2C-4591-9877-50E050F4781A}">
      <dsp:nvSpPr>
        <dsp:cNvPr id="0" name=""/>
        <dsp:cNvSpPr/>
      </dsp:nvSpPr>
      <dsp:spPr>
        <a:xfrm>
          <a:off x="0" y="3758221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Leverage</a:t>
          </a:r>
        </a:p>
      </dsp:txBody>
      <dsp:txXfrm>
        <a:off x="58203" y="3816424"/>
        <a:ext cx="2681658" cy="1075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89E14-C94B-40D7-A353-5654A6270229}">
      <dsp:nvSpPr>
        <dsp:cNvPr id="0" name=""/>
        <dsp:cNvSpPr/>
      </dsp:nvSpPr>
      <dsp:spPr>
        <a:xfrm rot="5400000">
          <a:off x="4808312" y="-1888539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Investors believe that managers can generate returns with positive alpha.</a:t>
          </a:r>
        </a:p>
      </dsp:txBody>
      <dsp:txXfrm rot="-5400000">
        <a:off x="2798064" y="168272"/>
        <a:ext cx="4927773" cy="860713"/>
      </dsp:txXfrm>
    </dsp:sp>
    <dsp:sp modelId="{DE1CBE61-F05B-4481-AE93-47B12B787552}">
      <dsp:nvSpPr>
        <dsp:cNvPr id="0" name=""/>
        <dsp:cNvSpPr/>
      </dsp:nvSpPr>
      <dsp:spPr>
        <a:xfrm>
          <a:off x="0" y="2478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Alpha (above-market returns)</a:t>
          </a:r>
        </a:p>
      </dsp:txBody>
      <dsp:txXfrm>
        <a:off x="58203" y="60681"/>
        <a:ext cx="2681658" cy="1075893"/>
      </dsp:txXfrm>
    </dsp:sp>
    <dsp:sp modelId="{943D04E0-5FA7-4081-98E1-F2EE90E1E5A3}">
      <dsp:nvSpPr>
        <dsp:cNvPr id="0" name=""/>
        <dsp:cNvSpPr/>
      </dsp:nvSpPr>
      <dsp:spPr>
        <a:xfrm rot="5400000">
          <a:off x="4808312" y="-636625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Hedge funds are intended to provide positive returns in any market environment.</a:t>
          </a:r>
        </a:p>
      </dsp:txBody>
      <dsp:txXfrm rot="-5400000">
        <a:off x="2798064" y="1420186"/>
        <a:ext cx="4927773" cy="860713"/>
      </dsp:txXfrm>
    </dsp:sp>
    <dsp:sp modelId="{FF2FA66B-FE61-48F1-8B93-93C6D715924F}">
      <dsp:nvSpPr>
        <dsp:cNvPr id="0" name=""/>
        <dsp:cNvSpPr/>
      </dsp:nvSpPr>
      <dsp:spPr>
        <a:xfrm>
          <a:off x="0" y="1254393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Absolute returns</a:t>
          </a:r>
        </a:p>
      </dsp:txBody>
      <dsp:txXfrm>
        <a:off x="58203" y="1312596"/>
        <a:ext cx="2681658" cy="1075893"/>
      </dsp:txXfrm>
    </dsp:sp>
    <dsp:sp modelId="{E9713F5A-4443-4C40-BB17-BE950BB0B7BB}">
      <dsp:nvSpPr>
        <dsp:cNvPr id="0" name=""/>
        <dsp:cNvSpPr/>
      </dsp:nvSpPr>
      <dsp:spPr>
        <a:xfrm rot="5400000">
          <a:off x="4808312" y="615289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Hedge funds are intended to provide lower variations in returns.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They take offsetting positions to reduce volatility.</a:t>
          </a:r>
        </a:p>
      </dsp:txBody>
      <dsp:txXfrm rot="-5400000">
        <a:off x="2798064" y="2672101"/>
        <a:ext cx="4927773" cy="860713"/>
      </dsp:txXfrm>
    </dsp:sp>
    <dsp:sp modelId="{E7CEA8DF-692A-45D7-B310-B921D0132663}">
      <dsp:nvSpPr>
        <dsp:cNvPr id="0" name=""/>
        <dsp:cNvSpPr/>
      </dsp:nvSpPr>
      <dsp:spPr>
        <a:xfrm>
          <a:off x="0" y="2506307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Lower volatility</a:t>
          </a:r>
        </a:p>
      </dsp:txBody>
      <dsp:txXfrm>
        <a:off x="58203" y="2564510"/>
        <a:ext cx="2681658" cy="1075893"/>
      </dsp:txXfrm>
    </dsp:sp>
    <dsp:sp modelId="{5D65EF26-99A7-4E0B-9866-0B7EA43EEF28}">
      <dsp:nvSpPr>
        <dsp:cNvPr id="0" name=""/>
        <dsp:cNvSpPr/>
      </dsp:nvSpPr>
      <dsp:spPr>
        <a:xfrm rot="5400000">
          <a:off x="4808312" y="1867203"/>
          <a:ext cx="95383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Returns are intended to have low correlations with traditional investments.</a:t>
          </a:r>
        </a:p>
      </dsp:txBody>
      <dsp:txXfrm rot="-5400000">
        <a:off x="2798064" y="3924015"/>
        <a:ext cx="4927773" cy="860713"/>
      </dsp:txXfrm>
    </dsp:sp>
    <dsp:sp modelId="{5AC7DB93-AF2C-4591-9877-50E050F4781A}">
      <dsp:nvSpPr>
        <dsp:cNvPr id="0" name=""/>
        <dsp:cNvSpPr/>
      </dsp:nvSpPr>
      <dsp:spPr>
        <a:xfrm>
          <a:off x="0" y="3758221"/>
          <a:ext cx="2798064" cy="1192299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Low correlation</a:t>
          </a:r>
        </a:p>
      </dsp:txBody>
      <dsp:txXfrm>
        <a:off x="58203" y="3816424"/>
        <a:ext cx="2681658" cy="10758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89E14-C94B-40D7-A353-5654A6270229}">
      <dsp:nvSpPr>
        <dsp:cNvPr id="0" name=""/>
        <dsp:cNvSpPr/>
      </dsp:nvSpPr>
      <dsp:spPr>
        <a:xfrm rot="5400000">
          <a:off x="4646759" y="-1686658"/>
          <a:ext cx="1276945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Because they are exempt from regulatory restrictions, hedge funds can invest in many kinds of assets.</a:t>
          </a:r>
        </a:p>
      </dsp:txBody>
      <dsp:txXfrm rot="-5400000">
        <a:off x="2798064" y="224372"/>
        <a:ext cx="4912001" cy="1152275"/>
      </dsp:txXfrm>
    </dsp:sp>
    <dsp:sp modelId="{DE1CBE61-F05B-4481-AE93-47B12B787552}">
      <dsp:nvSpPr>
        <dsp:cNvPr id="0" name=""/>
        <dsp:cNvSpPr/>
      </dsp:nvSpPr>
      <dsp:spPr>
        <a:xfrm>
          <a:off x="0" y="2418"/>
          <a:ext cx="2798064" cy="1596181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Unique strategies and assets</a:t>
          </a:r>
        </a:p>
      </dsp:txBody>
      <dsp:txXfrm>
        <a:off x="77919" y="80337"/>
        <a:ext cx="2642226" cy="1440343"/>
      </dsp:txXfrm>
    </dsp:sp>
    <dsp:sp modelId="{943D04E0-5FA7-4081-98E1-F2EE90E1E5A3}">
      <dsp:nvSpPr>
        <dsp:cNvPr id="0" name=""/>
        <dsp:cNvSpPr/>
      </dsp:nvSpPr>
      <dsp:spPr>
        <a:xfrm rot="5400000">
          <a:off x="4646759" y="-10668"/>
          <a:ext cx="1276945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Hedge funds are thought to attract high-caliber investment talent.</a:t>
          </a:r>
        </a:p>
      </dsp:txBody>
      <dsp:txXfrm rot="-5400000">
        <a:off x="2798064" y="1900363"/>
        <a:ext cx="4912001" cy="1152275"/>
      </dsp:txXfrm>
    </dsp:sp>
    <dsp:sp modelId="{FF2FA66B-FE61-48F1-8B93-93C6D715924F}">
      <dsp:nvSpPr>
        <dsp:cNvPr id="0" name=""/>
        <dsp:cNvSpPr/>
      </dsp:nvSpPr>
      <dsp:spPr>
        <a:xfrm>
          <a:off x="0" y="1678409"/>
          <a:ext cx="2798064" cy="1596181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Star management talent</a:t>
          </a:r>
        </a:p>
      </dsp:txBody>
      <dsp:txXfrm>
        <a:off x="77919" y="1756328"/>
        <a:ext cx="2642226" cy="1440343"/>
      </dsp:txXfrm>
    </dsp:sp>
    <dsp:sp modelId="{E9713F5A-4443-4C40-BB17-BE950BB0B7BB}">
      <dsp:nvSpPr>
        <dsp:cNvPr id="0" name=""/>
        <dsp:cNvSpPr/>
      </dsp:nvSpPr>
      <dsp:spPr>
        <a:xfrm rot="5400000">
          <a:off x="4646759" y="1665322"/>
          <a:ext cx="1276945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Hedge fund managers often invest substantial personal assets in their funds.</a:t>
          </a:r>
        </a:p>
      </dsp:txBody>
      <dsp:txXfrm rot="-5400000">
        <a:off x="2798064" y="3576353"/>
        <a:ext cx="4912001" cy="1152275"/>
      </dsp:txXfrm>
    </dsp:sp>
    <dsp:sp modelId="{E7CEA8DF-692A-45D7-B310-B921D0132663}">
      <dsp:nvSpPr>
        <dsp:cNvPr id="0" name=""/>
        <dsp:cNvSpPr/>
      </dsp:nvSpPr>
      <dsp:spPr>
        <a:xfrm>
          <a:off x="0" y="3354399"/>
          <a:ext cx="2798064" cy="1596181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Manager co-investment</a:t>
          </a:r>
        </a:p>
      </dsp:txBody>
      <dsp:txXfrm>
        <a:off x="77919" y="3432318"/>
        <a:ext cx="2642226" cy="14403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89E14-C94B-40D7-A353-5654A6270229}">
      <dsp:nvSpPr>
        <dsp:cNvPr id="0" name=""/>
        <dsp:cNvSpPr/>
      </dsp:nvSpPr>
      <dsp:spPr>
        <a:xfrm rot="5400000">
          <a:off x="4904566" y="-2009159"/>
          <a:ext cx="76133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Hedge funds have often failed to deliver on their promises.</a:t>
          </a:r>
        </a:p>
      </dsp:txBody>
      <dsp:txXfrm rot="-5400000">
        <a:off x="2798064" y="134508"/>
        <a:ext cx="4937171" cy="687000"/>
      </dsp:txXfrm>
    </dsp:sp>
    <dsp:sp modelId="{DE1CBE61-F05B-4481-AE93-47B12B787552}">
      <dsp:nvSpPr>
        <dsp:cNvPr id="0" name=""/>
        <dsp:cNvSpPr/>
      </dsp:nvSpPr>
      <dsp:spPr>
        <a:xfrm>
          <a:off x="0" y="2176"/>
          <a:ext cx="2798064" cy="951662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Advantages reconsidered</a:t>
          </a:r>
        </a:p>
      </dsp:txBody>
      <dsp:txXfrm>
        <a:off x="46456" y="48632"/>
        <a:ext cx="2705152" cy="858750"/>
      </dsp:txXfrm>
    </dsp:sp>
    <dsp:sp modelId="{943D04E0-5FA7-4081-98E1-F2EE90E1E5A3}">
      <dsp:nvSpPr>
        <dsp:cNvPr id="0" name=""/>
        <dsp:cNvSpPr/>
      </dsp:nvSpPr>
      <dsp:spPr>
        <a:xfrm rot="5400000">
          <a:off x="4904566" y="-1009913"/>
          <a:ext cx="76133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Hedge fund fees are much higher than mutual fund fees.</a:t>
          </a:r>
        </a:p>
      </dsp:txBody>
      <dsp:txXfrm rot="-5400000">
        <a:off x="2798064" y="1133754"/>
        <a:ext cx="4937171" cy="687000"/>
      </dsp:txXfrm>
    </dsp:sp>
    <dsp:sp modelId="{FF2FA66B-FE61-48F1-8B93-93C6D715924F}">
      <dsp:nvSpPr>
        <dsp:cNvPr id="0" name=""/>
        <dsp:cNvSpPr/>
      </dsp:nvSpPr>
      <dsp:spPr>
        <a:xfrm>
          <a:off x="0" y="1001422"/>
          <a:ext cx="2798064" cy="951662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High fees</a:t>
          </a:r>
        </a:p>
      </dsp:txBody>
      <dsp:txXfrm>
        <a:off x="46456" y="1047878"/>
        <a:ext cx="2705152" cy="858750"/>
      </dsp:txXfrm>
    </dsp:sp>
    <dsp:sp modelId="{E9713F5A-4443-4C40-BB17-BE950BB0B7BB}">
      <dsp:nvSpPr>
        <dsp:cNvPr id="0" name=""/>
        <dsp:cNvSpPr/>
      </dsp:nvSpPr>
      <dsp:spPr>
        <a:xfrm rot="5400000">
          <a:off x="4904566" y="-10668"/>
          <a:ext cx="76133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Investors have limited ability to redeem from a hedge fund.</a:t>
          </a:r>
        </a:p>
      </dsp:txBody>
      <dsp:txXfrm rot="-5400000">
        <a:off x="2798064" y="2133000"/>
        <a:ext cx="4937171" cy="687000"/>
      </dsp:txXfrm>
    </dsp:sp>
    <dsp:sp modelId="{E7CEA8DF-692A-45D7-B310-B921D0132663}">
      <dsp:nvSpPr>
        <dsp:cNvPr id="0" name=""/>
        <dsp:cNvSpPr/>
      </dsp:nvSpPr>
      <dsp:spPr>
        <a:xfrm>
          <a:off x="0" y="2000668"/>
          <a:ext cx="2798064" cy="951662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Lack of liquidity</a:t>
          </a:r>
        </a:p>
      </dsp:txBody>
      <dsp:txXfrm>
        <a:off x="46456" y="2047124"/>
        <a:ext cx="2705152" cy="858750"/>
      </dsp:txXfrm>
    </dsp:sp>
    <dsp:sp modelId="{5D65EF26-99A7-4E0B-9866-0B7EA43EEF28}">
      <dsp:nvSpPr>
        <dsp:cNvPr id="0" name=""/>
        <dsp:cNvSpPr/>
      </dsp:nvSpPr>
      <dsp:spPr>
        <a:xfrm rot="5400000">
          <a:off x="4904566" y="988577"/>
          <a:ext cx="76133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Hedge funds generally don’t provide much information about their investments.</a:t>
          </a:r>
        </a:p>
      </dsp:txBody>
      <dsp:txXfrm rot="-5400000">
        <a:off x="2798064" y="3132245"/>
        <a:ext cx="4937171" cy="687000"/>
      </dsp:txXfrm>
    </dsp:sp>
    <dsp:sp modelId="{5AC7DB93-AF2C-4591-9877-50E050F4781A}">
      <dsp:nvSpPr>
        <dsp:cNvPr id="0" name=""/>
        <dsp:cNvSpPr/>
      </dsp:nvSpPr>
      <dsp:spPr>
        <a:xfrm>
          <a:off x="0" y="2999914"/>
          <a:ext cx="2798064" cy="951662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Transparency</a:t>
          </a:r>
        </a:p>
      </dsp:txBody>
      <dsp:txXfrm>
        <a:off x="46456" y="3046370"/>
        <a:ext cx="2705152" cy="858750"/>
      </dsp:txXfrm>
    </dsp:sp>
    <dsp:sp modelId="{BFE72206-DD1C-4BA9-93D9-86813B8B966F}">
      <dsp:nvSpPr>
        <dsp:cNvPr id="0" name=""/>
        <dsp:cNvSpPr/>
      </dsp:nvSpPr>
      <dsp:spPr>
        <a:xfrm rot="5400000">
          <a:off x="4904566" y="1987823"/>
          <a:ext cx="76133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Studies have shown that average hedge fund returns are substantially overstated.</a:t>
          </a:r>
        </a:p>
      </dsp:txBody>
      <dsp:txXfrm rot="-5400000">
        <a:off x="2798064" y="4131491"/>
        <a:ext cx="4937171" cy="687000"/>
      </dsp:txXfrm>
    </dsp:sp>
    <dsp:sp modelId="{15B07D7A-5B63-4CC8-AF3F-CEF1154DC61A}">
      <dsp:nvSpPr>
        <dsp:cNvPr id="0" name=""/>
        <dsp:cNvSpPr/>
      </dsp:nvSpPr>
      <dsp:spPr>
        <a:xfrm>
          <a:off x="0" y="3999160"/>
          <a:ext cx="2798064" cy="951662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Overstatement of performance results</a:t>
          </a:r>
        </a:p>
      </dsp:txBody>
      <dsp:txXfrm>
        <a:off x="46456" y="4045616"/>
        <a:ext cx="2705152" cy="85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9520EC1-6369-4CF9-B06D-960C7CC98AA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AA9DFE9-C8D9-4975-812C-10C1F657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50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3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80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1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55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54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41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11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52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2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55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7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32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07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036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98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4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00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19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1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51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5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4898-D3BD-45A8-8ADB-6EB685AF1DCF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51CC-3530-4AEF-86B9-342EFB92AC3C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DCC7-F604-4728-B224-1719C4942DBB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6E6-23D0-410E-8B6C-70ADF2124F06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5BE-543E-47CB-8D2E-A226805C8D50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5B0-2FB8-41BC-BE47-1D3391ADC16B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84D3-BB89-49B1-852E-16991FB69A5E}" type="datetime1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EE01-2ED3-4D8F-8C0E-32A85D500FD0}" type="datetime1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224-33CB-4EA1-A76A-FC882A133FCF}" type="datetime1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CBDF-8E1B-4EAC-95CA-C784677FDB2C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0964-1CAE-4CFC-A7D2-239770EACD24}" type="datetime1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1B86-2CD9-4017-9601-14EC23B47AC8}" type="datetime1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ningstar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orningstar.com/funds/xnas/prdsx/quot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f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tfdb.com/etf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2460" y="1684751"/>
            <a:ext cx="11066745" cy="14718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04569" y="2035934"/>
            <a:ext cx="7690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Mutual Funds and Other Investment Companies</a:t>
            </a:r>
          </a:p>
        </p:txBody>
      </p:sp>
    </p:spTree>
    <p:extLst>
      <p:ext uri="{BB962C8B-B14F-4D97-AF65-F5344CB8AC3E}">
        <p14:creationId xmlns:p14="http://schemas.microsoft.com/office/powerpoint/2010/main" val="66470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How to invest in Mutual Funds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No-load funds: sometimes called No Transaction Fee (NTF) funds — do not charge sales commissions ​</a:t>
            </a:r>
          </a:p>
          <a:p>
            <a:pPr lvl="1" fontAlgn="base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Buy directly from a mutual fund company, like The Vanguard Group or T. Rowe Price​</a:t>
            </a:r>
          </a:p>
          <a:p>
            <a:pPr lvl="1" fontAlgn="base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through an online or discount brokerage, like ING 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Sharebuilder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E*Trade, Fidelity or Charles Schwab ​</a:t>
            </a:r>
          </a:p>
          <a:p>
            <a:pPr lvl="1" fontAlgn="base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Load funds: pay a sales commission, at the time of purchase or at the time of sale.​</a:t>
            </a:r>
          </a:p>
          <a:p>
            <a:pPr lvl="1" fontAlgn="base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Class A: pay a commission up front​</a:t>
            </a:r>
          </a:p>
          <a:p>
            <a:pPr lvl="1" fontAlgn="base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Class B: no commission at purchase, pay if you sell your shares​</a:t>
            </a:r>
          </a:p>
          <a:p>
            <a:pPr lvl="1" fontAlgn="base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Class C or level load, pay a commission each year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</p:spTree>
    <p:extLst>
      <p:ext uri="{BB962C8B-B14F-4D97-AF65-F5344CB8AC3E}">
        <p14:creationId xmlns:p14="http://schemas.microsoft.com/office/powerpoint/2010/main" val="1642494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Example) Fee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722EACD-9078-4371-BCB0-62DF95821D49}"/>
              </a:ext>
            </a:extLst>
          </p:cNvPr>
          <p:cNvSpPr txBox="1">
            <a:spLocks/>
          </p:cNvSpPr>
          <p:nvPr/>
        </p:nvSpPr>
        <p:spPr>
          <a:xfrm>
            <a:off x="1961748" y="1370196"/>
            <a:ext cx="85572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24"/>
              </a:spcBef>
            </a:pPr>
            <a:r>
              <a:rPr lang="en-US" sz="2400" dirty="0">
                <a:solidFill>
                  <a:schemeClr val="tx1"/>
                </a:solidFill>
              </a:rPr>
              <a:t>Here are fees for different classes of the Dreyfus High Yield Fund in 2017. Notice the trade-off between front-end loads and 12b-1 charges in Class A versus Class C.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28A71DB-313B-48DB-8D0C-BDEAEEF15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742485"/>
              </p:ext>
            </p:extLst>
          </p:nvPr>
        </p:nvGraphicFramePr>
        <p:xfrm>
          <a:off x="2746609" y="2894196"/>
          <a:ext cx="64890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Class 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Class 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Class I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Front-end load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4.50%</a:t>
                      </a:r>
                      <a:r>
                        <a:rPr lang="en-US" sz="1800" i="1" u="none" strike="noStrike" kern="1200" baseline="30000" dirty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i="1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Back-end load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  <a:r>
                        <a:rPr lang="en-US" sz="1800" i="1" u="none" strike="noStrike" kern="1200" baseline="30000" dirty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i="1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12b-1 fees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0.25%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r>
                        <a:rPr lang="en-US" sz="1800" i="1" u="none" strike="noStrike" kern="1200" baseline="30000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i="1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Expense ratio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0.7%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0.7%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>
                          <a:latin typeface="Arial" pitchFamily="34" charset="0"/>
                          <a:cs typeface="Arial" pitchFamily="34" charset="0"/>
                        </a:rPr>
                        <a:t>0.7%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A124453C-E688-467F-BABD-943971DB493F}"/>
              </a:ext>
            </a:extLst>
          </p:cNvPr>
          <p:cNvSpPr txBox="1">
            <a:spLocks/>
          </p:cNvSpPr>
          <p:nvPr/>
        </p:nvSpPr>
        <p:spPr>
          <a:xfrm>
            <a:off x="2670408" y="4799196"/>
            <a:ext cx="7719060" cy="1242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624"/>
              </a:spcBef>
            </a:pPr>
            <a:r>
              <a:rPr lang="en-US" dirty="0">
                <a:solidFill>
                  <a:schemeClr val="tx1"/>
                </a:solidFill>
              </a:rPr>
              <a:t>Notes:</a:t>
            </a:r>
          </a:p>
          <a:p>
            <a:pPr algn="l">
              <a:lnSpc>
                <a:spcPct val="120000"/>
              </a:lnSpc>
              <a:spcBef>
                <a:spcPts val="624"/>
              </a:spcBef>
            </a:pPr>
            <a:r>
              <a:rPr lang="en-US" i="1" baseline="30000" dirty="0" err="1">
                <a:solidFill>
                  <a:schemeClr val="tx1"/>
                </a:solidFill>
              </a:rPr>
              <a:t>a</a:t>
            </a:r>
            <a:r>
              <a:rPr lang="en-US" dirty="0" err="1">
                <a:solidFill>
                  <a:schemeClr val="tx1"/>
                </a:solidFill>
              </a:rPr>
              <a:t>Depending</a:t>
            </a:r>
            <a:r>
              <a:rPr lang="en-US" dirty="0">
                <a:solidFill>
                  <a:schemeClr val="tx1"/>
                </a:solidFill>
              </a:rPr>
              <a:t> on size of investment. Load is lower for investments above $50,000.</a:t>
            </a:r>
          </a:p>
          <a:p>
            <a:pPr algn="l">
              <a:lnSpc>
                <a:spcPct val="120000"/>
              </a:lnSpc>
              <a:spcBef>
                <a:spcPts val="624"/>
              </a:spcBef>
            </a:pPr>
            <a:r>
              <a:rPr lang="en-US" i="1" baseline="30000" dirty="0" err="1">
                <a:solidFill>
                  <a:schemeClr val="tx1"/>
                </a:solidFill>
              </a:rPr>
              <a:t>b</a:t>
            </a:r>
            <a:r>
              <a:rPr lang="en-US" dirty="0" err="1">
                <a:solidFill>
                  <a:schemeClr val="tx1"/>
                </a:solidFill>
              </a:rPr>
              <a:t>Depending</a:t>
            </a:r>
            <a:r>
              <a:rPr lang="en-US" dirty="0">
                <a:solidFill>
                  <a:schemeClr val="tx1"/>
                </a:solidFill>
              </a:rPr>
              <a:t> on years until holdings are sold.</a:t>
            </a:r>
          </a:p>
          <a:p>
            <a:pPr algn="l">
              <a:lnSpc>
                <a:spcPct val="120000"/>
              </a:lnSpc>
              <a:spcBef>
                <a:spcPts val="624"/>
              </a:spcBef>
            </a:pPr>
            <a:r>
              <a:rPr lang="en-US" i="1" baseline="30000" dirty="0" err="1">
                <a:solidFill>
                  <a:schemeClr val="tx1"/>
                </a:solidFill>
              </a:rPr>
              <a:t>c</a:t>
            </a:r>
            <a:r>
              <a:rPr lang="en-US" dirty="0" err="1">
                <a:solidFill>
                  <a:schemeClr val="tx1"/>
                </a:solidFill>
              </a:rPr>
              <a:t>Including</a:t>
            </a:r>
            <a:r>
              <a:rPr lang="en-US" dirty="0">
                <a:solidFill>
                  <a:schemeClr val="tx1"/>
                </a:solidFill>
              </a:rPr>
              <a:t> annual service fee of 0.25%.</a:t>
            </a:r>
          </a:p>
        </p:txBody>
      </p:sp>
    </p:spTree>
    <p:extLst>
      <p:ext uri="{BB962C8B-B14F-4D97-AF65-F5344CB8AC3E}">
        <p14:creationId xmlns:p14="http://schemas.microsoft.com/office/powerpoint/2010/main" val="4274691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Mutual Fund Characteristics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Morningstar 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www.morningstar.com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3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Example:</a:t>
            </a:r>
          </a:p>
          <a:p>
            <a:pPr lvl="2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http://www.morningstar.com/funds/xnas/prdsx/quote.html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</p:spTree>
    <p:extLst>
      <p:ext uri="{BB962C8B-B14F-4D97-AF65-F5344CB8AC3E}">
        <p14:creationId xmlns:p14="http://schemas.microsoft.com/office/powerpoint/2010/main" val="237636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Active Mutual Funds - Performance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sp>
        <p:nvSpPr>
          <p:cNvPr id="9" name="Content Placeholder 16">
            <a:extLst>
              <a:ext uri="{FF2B5EF4-FFF2-40B4-BE49-F238E27FC236}">
                <a16:creationId xmlns:a16="http://schemas.microsoft.com/office/drawing/2014/main" id="{BCCF70A6-66C8-4CDE-A2FE-6B31F86D51EF}"/>
              </a:ext>
            </a:extLst>
          </p:cNvPr>
          <p:cNvSpPr txBox="1">
            <a:spLocks/>
          </p:cNvSpPr>
          <p:nvPr/>
        </p:nvSpPr>
        <p:spPr>
          <a:xfrm>
            <a:off x="1598549" y="1304776"/>
            <a:ext cx="8566142" cy="1184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Average MF performance &lt; broad market performance</a:t>
            </a:r>
          </a:p>
          <a:p>
            <a:r>
              <a:rPr lang="en-US" sz="1800" b="1"/>
              <a:t>FIGURE 4.4 </a:t>
            </a:r>
          </a:p>
          <a:p>
            <a:r>
              <a:rPr lang="en-US" sz="1800"/>
              <a:t>Rates of return on actively managed equity funds versus Wilshire 5000 Index</a:t>
            </a:r>
            <a:endParaRPr lang="en-US" sz="1800" dirty="0"/>
          </a:p>
        </p:txBody>
      </p:sp>
      <p:pic>
        <p:nvPicPr>
          <p:cNvPr id="11" name="Picture 2" descr="Bar chart shows the wide range of returns on active funds and Wilshire 5000 funds and the years either or both funds were negative.">
            <a:extLst>
              <a:ext uri="{FF2B5EF4-FFF2-40B4-BE49-F238E27FC236}">
                <a16:creationId xmlns:a16="http://schemas.microsoft.com/office/drawing/2014/main" id="{82DCDC82-B88C-42DE-9678-1618960BB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04" y="2489200"/>
            <a:ext cx="6240377" cy="383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473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Exchange Traded Funds (ETFs)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Exchange-traded funds​</a:t>
            </a:r>
          </a:p>
          <a:p>
            <a:pPr lvl="1" fontAlgn="base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Shares listed for trading on a stock exchange; price determined by supply and demand.​</a:t>
            </a:r>
          </a:p>
          <a:p>
            <a:pPr lvl="1" fontAlgn="base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Adjust the number of shares outstanding so that the market price remains close to NAV.</a:t>
            </a:r>
          </a:p>
          <a:p>
            <a:pPr lvl="1" fontAlgn="base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Most ETFs are passively managed, though they use a wide variety of indexes.</a:t>
            </a:r>
          </a:p>
          <a:p>
            <a:pPr lvl="1" fontAlgn="base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Are tax-efficient.​</a:t>
            </a:r>
          </a:p>
          <a:p>
            <a:pPr lvl="1" fontAlgn="base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Are growing in popularity.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Some websites: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hlinkClick r:id="rId3"/>
              </a:rPr>
              <a:t>www.etf.com</a:t>
            </a:r>
            <a:endParaRPr lang="en-US" sz="18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hlinkClick r:id="rId4"/>
              </a:rPr>
              <a:t>https://etfdb.com/etfs/</a:t>
            </a:r>
            <a:endParaRPr lang="en-US" sz="18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</p:spTree>
    <p:extLst>
      <p:ext uri="{BB962C8B-B14F-4D97-AF65-F5344CB8AC3E}">
        <p14:creationId xmlns:p14="http://schemas.microsoft.com/office/powerpoint/2010/main" val="73360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Creation of ETF Shares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EB749B-E8E9-4005-AA84-95DD6CE87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457" y="1547812"/>
            <a:ext cx="75438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7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Trends in ETFs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3290EC-870C-4B8F-AA81-B1838260E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778" y="1426029"/>
            <a:ext cx="6287335" cy="418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75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Ne Issuance of ETFs by Investment Classification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6BE6CC-C5C5-41CC-B755-9E815B7AC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0" y="1003776"/>
            <a:ext cx="72961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69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Hedge Funds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Hedge funds are commingled investment vehicles that are not regulated. </a:t>
            </a:r>
          </a:p>
          <a:p>
            <a:pPr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They may: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Invest in a wide variety of assets.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Require investors to remain in the fund for long periods.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Use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leverage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enhance returns.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Sell securities short extensively.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Charge performance fees based on gains.</a:t>
            </a:r>
          </a:p>
          <a:p>
            <a:pPr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 . .though they are not required to do any of these things to be a hedge fund.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</p:spTree>
    <p:extLst>
      <p:ext uri="{BB962C8B-B14F-4D97-AF65-F5344CB8AC3E}">
        <p14:creationId xmlns:p14="http://schemas.microsoft.com/office/powerpoint/2010/main" val="232890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Hedge Fund Strategies - I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5B2C0004-7A8E-4A20-8121-2D981C6F1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750803"/>
              </p:ext>
            </p:extLst>
          </p:nvPr>
        </p:nvGraphicFramePr>
        <p:xfrm>
          <a:off x="1443789" y="122138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587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Direct Ownership of Securities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FDC841D-4F6B-4F1D-8E2E-0B1A43C8FFC4}"/>
              </a:ext>
            </a:extLst>
          </p:cNvPr>
          <p:cNvSpPr txBox="1">
            <a:spLocks/>
          </p:cNvSpPr>
          <p:nvPr/>
        </p:nvSpPr>
        <p:spPr>
          <a:xfrm>
            <a:off x="483267" y="1194264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183B675-1ABC-413E-8C25-8847F3E25A73}"/>
              </a:ext>
            </a:extLst>
          </p:cNvPr>
          <p:cNvSpPr txBox="1">
            <a:spLocks/>
          </p:cNvSpPr>
          <p:nvPr/>
        </p:nvSpPr>
        <p:spPr>
          <a:xfrm>
            <a:off x="428122" y="1152818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Options for direct ownership of securities include:​</a:t>
            </a:r>
          </a:p>
          <a:p>
            <a:pPr lvl="1"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Brokerage account​</a:t>
            </a:r>
          </a:p>
          <a:p>
            <a:pPr lvl="1"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Investor has high degree of control.​</a:t>
            </a:r>
          </a:p>
          <a:p>
            <a:pPr lvl="1"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Costs vary widely.​</a:t>
            </a:r>
          </a:p>
          <a:p>
            <a:pPr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Trust account ​</a:t>
            </a:r>
          </a:p>
          <a:p>
            <a:pPr lvl="1"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For 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high net worth individuals.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​</a:t>
            </a:r>
          </a:p>
          <a:p>
            <a:pPr lvl="1"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High customer service level.​</a:t>
            </a:r>
          </a:p>
          <a:p>
            <a:pPr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Separately managed account (SMA)​</a:t>
            </a:r>
          </a:p>
          <a:p>
            <a:pPr lvl="1"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Uses technology to adapt model portfolio selected by an investment professional to an individual account.​</a:t>
            </a:r>
          </a:p>
          <a:p>
            <a:pPr lvl="1" fontAlgn="base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Can be customized to limited extent.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52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Hedge Fund Strategies - II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52DB123F-22DE-4DBC-A1D3-3461D78BAC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317033"/>
              </p:ext>
            </p:extLst>
          </p:nvPr>
        </p:nvGraphicFramePr>
        <p:xfrm>
          <a:off x="1854200" y="1213535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0877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Pros of Hedge Funds - I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74EC3EAD-75D6-468D-A500-05509BF90A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662235"/>
              </p:ext>
            </p:extLst>
          </p:nvPr>
        </p:nvGraphicFramePr>
        <p:xfrm>
          <a:off x="1203872" y="122138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6981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Pros of Hedge Funds - II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432688CF-0A42-4D2E-8186-8FC30DC145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442863"/>
              </p:ext>
            </p:extLst>
          </p:nvPr>
        </p:nvGraphicFramePr>
        <p:xfrm>
          <a:off x="1790700" y="1229226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1197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Cons of Hedge Funds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661F2D0E-8E4E-4B1A-849E-3CAD976DF4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191181"/>
              </p:ext>
            </p:extLst>
          </p:nvPr>
        </p:nvGraphicFramePr>
        <p:xfrm>
          <a:off x="1443789" y="1229226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375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Mutual Funds vs. Hedge Funds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649AD-89F3-40D1-8DCF-89AA188F9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037" y="1529455"/>
            <a:ext cx="69627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4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0515" y="6526880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600" smtClean="0">
                <a:solidFill>
                  <a:schemeClr val="bg1"/>
                </a:solidFill>
                <a:latin typeface="Cambria" panose="02040503050406030204" pitchFamily="18" charset="0"/>
              </a:rPr>
              <a:t>25</a:t>
            </a:fld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1310" y="2737634"/>
            <a:ext cx="6989380" cy="12939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032" y="3092202"/>
            <a:ext cx="23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2099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Mutual Funds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7" y="1053751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 fund is </a:t>
            </a:r>
            <a:r>
              <a:rPr lang="en-US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mutual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 because​​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all 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of its returns​ – from interest, dividends, and capital gains – ​and 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all 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of its expenses​ are 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shared 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by the fund’s investors.</a:t>
            </a:r>
          </a:p>
          <a:p>
            <a:pPr fontAlgn="base"/>
            <a:endParaRPr lang="en-US" sz="105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Pros: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Reduction of risk by investment diversification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Ability to sell your investment daily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Access to the expertise of professional money managers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Ability to participate in investment strategies that might not otherwise be available to smaller investors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Administrative convenience and shareholder services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 high level of investor safeguards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Comprehensive reporting that enables easy comparisons among funds</a:t>
            </a:r>
          </a:p>
          <a:p>
            <a:pPr marL="457200" lvl="1" indent="0">
              <a:buNone/>
            </a:pPr>
            <a:endParaRPr lang="en-US" sz="105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Cons: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Fees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No control on timing of gains (</a:t>
            </a:r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TAX IMPLICATIONS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Less predictable income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No Customization</a:t>
            </a:r>
          </a:p>
          <a:p>
            <a:pPr fontAlgn="base"/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</p:spTree>
    <p:extLst>
      <p:ext uri="{BB962C8B-B14F-4D97-AF65-F5344CB8AC3E}">
        <p14:creationId xmlns:p14="http://schemas.microsoft.com/office/powerpoint/2010/main" val="239465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Buying and Selling Fund Shares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sp>
        <p:nvSpPr>
          <p:cNvPr id="4" name="Right Arrow 7">
            <a:extLst>
              <a:ext uri="{FF2B5EF4-FFF2-40B4-BE49-F238E27FC236}">
                <a16:creationId xmlns:a16="http://schemas.microsoft.com/office/drawing/2014/main" id="{69244372-E4A6-421B-B17F-3F70A683F70D}"/>
              </a:ext>
            </a:extLst>
          </p:cNvPr>
          <p:cNvSpPr/>
          <p:nvPr/>
        </p:nvSpPr>
        <p:spPr>
          <a:xfrm>
            <a:off x="3789044" y="16098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BE1893-7D50-4F92-BC0C-41CC724472CE}"/>
              </a:ext>
            </a:extLst>
          </p:cNvPr>
          <p:cNvSpPr/>
          <p:nvPr/>
        </p:nvSpPr>
        <p:spPr>
          <a:xfrm>
            <a:off x="1993900" y="1552169"/>
            <a:ext cx="1576552" cy="641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4D788C-1977-4FE0-B89C-C2DE5F7D0881}"/>
              </a:ext>
            </a:extLst>
          </p:cNvPr>
          <p:cNvSpPr txBox="1"/>
          <p:nvPr/>
        </p:nvSpPr>
        <p:spPr>
          <a:xfrm>
            <a:off x="2320223" y="1687597"/>
            <a:ext cx="830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Fund</a:t>
            </a:r>
          </a:p>
        </p:txBody>
      </p:sp>
      <p:sp>
        <p:nvSpPr>
          <p:cNvPr id="16" name="Right Arrow 10">
            <a:extLst>
              <a:ext uri="{FF2B5EF4-FFF2-40B4-BE49-F238E27FC236}">
                <a16:creationId xmlns:a16="http://schemas.microsoft.com/office/drawing/2014/main" id="{553D360E-1EE0-4363-92CE-C0783A2B7A62}"/>
              </a:ext>
            </a:extLst>
          </p:cNvPr>
          <p:cNvSpPr/>
          <p:nvPr/>
        </p:nvSpPr>
        <p:spPr>
          <a:xfrm>
            <a:off x="6642602" y="164324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BE0391-7F37-4D8A-82B2-A931C1D0F285}"/>
              </a:ext>
            </a:extLst>
          </p:cNvPr>
          <p:cNvSpPr/>
          <p:nvPr/>
        </p:nvSpPr>
        <p:spPr>
          <a:xfrm>
            <a:off x="4847458" y="1585592"/>
            <a:ext cx="1576552" cy="641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BDF943-1737-4142-89F8-EA883DF0BA61}"/>
              </a:ext>
            </a:extLst>
          </p:cNvPr>
          <p:cNvSpPr txBox="1"/>
          <p:nvPr/>
        </p:nvSpPr>
        <p:spPr>
          <a:xfrm>
            <a:off x="4921978" y="1700892"/>
            <a:ext cx="150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Issues Shares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1F53D4-1BAE-4889-8363-6934871DA627}"/>
              </a:ext>
            </a:extLst>
          </p:cNvPr>
          <p:cNvSpPr/>
          <p:nvPr/>
        </p:nvSpPr>
        <p:spPr>
          <a:xfrm>
            <a:off x="7775535" y="1609819"/>
            <a:ext cx="1576552" cy="641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41C583-B6BE-4321-8ECE-56937FF77DE4}"/>
              </a:ext>
            </a:extLst>
          </p:cNvPr>
          <p:cNvSpPr txBox="1"/>
          <p:nvPr/>
        </p:nvSpPr>
        <p:spPr>
          <a:xfrm>
            <a:off x="7850055" y="1725119"/>
            <a:ext cx="150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Investors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D9C09E-149B-4B1B-AC5D-9D11C219358D}"/>
              </a:ext>
            </a:extLst>
          </p:cNvPr>
          <p:cNvSpPr/>
          <p:nvPr/>
        </p:nvSpPr>
        <p:spPr>
          <a:xfrm>
            <a:off x="2255038" y="2094451"/>
            <a:ext cx="1660634" cy="31648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94B8F78-7604-440E-96D1-2948185C4471}"/>
              </a:ext>
            </a:extLst>
          </p:cNvPr>
          <p:cNvSpPr/>
          <p:nvPr/>
        </p:nvSpPr>
        <p:spPr>
          <a:xfrm>
            <a:off x="5403406" y="2094450"/>
            <a:ext cx="1660634" cy="3164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E57999-448E-45AC-8B03-FF35293E9F25}"/>
              </a:ext>
            </a:extLst>
          </p:cNvPr>
          <p:cNvSpPr/>
          <p:nvPr/>
        </p:nvSpPr>
        <p:spPr>
          <a:xfrm>
            <a:off x="8563811" y="2088822"/>
            <a:ext cx="1660634" cy="3170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B4BB9E-5665-4536-AD19-705432B439AF}"/>
              </a:ext>
            </a:extLst>
          </p:cNvPr>
          <p:cNvSpPr txBox="1"/>
          <p:nvPr/>
        </p:nvSpPr>
        <p:spPr>
          <a:xfrm>
            <a:off x="2320223" y="2477080"/>
            <a:ext cx="146882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Each fund is a separate corporation, called a (registered) investment company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204F32-B9D4-4EBF-BA46-3008E1B9DF7B}"/>
              </a:ext>
            </a:extLst>
          </p:cNvPr>
          <p:cNvSpPr txBox="1"/>
          <p:nvPr/>
        </p:nvSpPr>
        <p:spPr>
          <a:xfrm>
            <a:off x="5442583" y="2182878"/>
            <a:ext cx="146882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fund issues shares to the public at net asset value (NAV)</a:t>
            </a:r>
          </a:p>
          <a:p>
            <a:endParaRPr lang="en-US" sz="1400" dirty="0"/>
          </a:p>
          <a:p>
            <a:r>
              <a:rPr lang="en-US" sz="1400" dirty="0"/>
              <a:t>Each share represents proportional ownership of fund assets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1C1E2C-86F7-434A-84A2-B35F0D4D147D}"/>
              </a:ext>
            </a:extLst>
          </p:cNvPr>
          <p:cNvSpPr txBox="1"/>
          <p:nvPr/>
        </p:nvSpPr>
        <p:spPr>
          <a:xfrm>
            <a:off x="8659717" y="2366250"/>
            <a:ext cx="14688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Investors put their money into fund by buying shares and becoming fund shareholders</a:t>
            </a:r>
          </a:p>
          <a:p>
            <a:endParaRPr lang="en-US" sz="1400" dirty="0"/>
          </a:p>
          <a:p>
            <a:r>
              <a:rPr lang="en-US" sz="1400" dirty="0"/>
              <a:t>Investors can sell their shares back to the fund at NAV</a:t>
            </a:r>
          </a:p>
        </p:txBody>
      </p:sp>
    </p:spTree>
    <p:extLst>
      <p:ext uri="{BB962C8B-B14F-4D97-AF65-F5344CB8AC3E}">
        <p14:creationId xmlns:p14="http://schemas.microsoft.com/office/powerpoint/2010/main" val="374739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Types of Mutual Funds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dirty="0"/>
              <a:t>Fundamentally three varieties of mutual funds:​</a:t>
            </a:r>
          </a:p>
          <a:p>
            <a:pPr lvl="1" fontAlgn="base"/>
            <a:r>
              <a:rPr lang="en-US" sz="1800" u="sng" dirty="0"/>
              <a:t>Equity funds (stocks)</a:t>
            </a:r>
            <a:r>
              <a:rPr lang="en-US" sz="1800" dirty="0"/>
              <a:t>​</a:t>
            </a:r>
          </a:p>
          <a:p>
            <a:pPr lvl="1" fontAlgn="base"/>
            <a:r>
              <a:rPr lang="en-US" sz="1800" u="sng" dirty="0"/>
              <a:t>Fixed Income funds (bonds)</a:t>
            </a:r>
            <a:r>
              <a:rPr lang="en-US" sz="1800" dirty="0"/>
              <a:t>​</a:t>
            </a:r>
          </a:p>
          <a:p>
            <a:pPr lvl="1" fontAlgn="base"/>
            <a:r>
              <a:rPr lang="en-US" sz="1800" u="sng" dirty="0"/>
              <a:t>Money Market funds</a:t>
            </a:r>
            <a:endParaRPr lang="en-US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Investment Policies of Mutual Funds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Money Market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Equity, Equity Sector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Bond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Global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International, International Regional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Emerging Market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Balanced, Target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Asset Allocation/Index Funds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</a:rPr>
              <a:t>Fund of Funds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</p:spTree>
    <p:extLst>
      <p:ext uri="{BB962C8B-B14F-4D97-AF65-F5344CB8AC3E}">
        <p14:creationId xmlns:p14="http://schemas.microsoft.com/office/powerpoint/2010/main" val="362802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Active vs. Passive Funds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690874-91FE-4BC5-9E75-AF3CABF82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765" y="1246873"/>
            <a:ext cx="903922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4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Trends in Mutual Funds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8C826C-2313-412F-9592-FDE8A6434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086" y="1234636"/>
            <a:ext cx="5432619" cy="32726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7AF9F9-D593-4AF2-A242-69A96AF49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788868"/>
            <a:ext cx="5459208" cy="317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06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Valuing Mutual Funds – Net Asset Value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47105B-499B-4FC4-AC3E-DDEEA210FA0A}"/>
              </a:ext>
            </a:extLst>
          </p:cNvPr>
          <p:cNvSpPr/>
          <p:nvPr/>
        </p:nvSpPr>
        <p:spPr>
          <a:xfrm>
            <a:off x="2487822" y="1691375"/>
            <a:ext cx="1954924" cy="1744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FF1740-C432-43C0-A002-3599924203E5}"/>
              </a:ext>
            </a:extLst>
          </p:cNvPr>
          <p:cNvSpPr txBox="1"/>
          <p:nvPr/>
        </p:nvSpPr>
        <p:spPr>
          <a:xfrm>
            <a:off x="2984938" y="2102069"/>
            <a:ext cx="1187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Assets minus Liabilities</a:t>
            </a:r>
          </a:p>
        </p:txBody>
      </p:sp>
      <p:sp>
        <p:nvSpPr>
          <p:cNvPr id="14" name="Division 5">
            <a:extLst>
              <a:ext uri="{FF2B5EF4-FFF2-40B4-BE49-F238E27FC236}">
                <a16:creationId xmlns:a16="http://schemas.microsoft.com/office/drawing/2014/main" id="{1949A034-A04A-46DA-9B0B-73BC1901140D}"/>
              </a:ext>
            </a:extLst>
          </p:cNvPr>
          <p:cNvSpPr/>
          <p:nvPr/>
        </p:nvSpPr>
        <p:spPr>
          <a:xfrm>
            <a:off x="4669723" y="2102069"/>
            <a:ext cx="1040524" cy="839247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095A35D-97B0-4318-A6E3-F45E888F2079}"/>
              </a:ext>
            </a:extLst>
          </p:cNvPr>
          <p:cNvSpPr/>
          <p:nvPr/>
        </p:nvSpPr>
        <p:spPr>
          <a:xfrm>
            <a:off x="5937224" y="1691375"/>
            <a:ext cx="1954924" cy="1744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63D717-BDAE-4F3E-B640-FC9267F8346C}"/>
              </a:ext>
            </a:extLst>
          </p:cNvPr>
          <p:cNvSpPr txBox="1"/>
          <p:nvPr/>
        </p:nvSpPr>
        <p:spPr>
          <a:xfrm>
            <a:off x="6133016" y="2090976"/>
            <a:ext cx="1563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Number of Shares outstanding</a:t>
            </a:r>
          </a:p>
        </p:txBody>
      </p:sp>
      <p:sp>
        <p:nvSpPr>
          <p:cNvPr id="20" name="Equal 8">
            <a:extLst>
              <a:ext uri="{FF2B5EF4-FFF2-40B4-BE49-F238E27FC236}">
                <a16:creationId xmlns:a16="http://schemas.microsoft.com/office/drawing/2014/main" id="{15FB8E01-F187-4EEB-8AF7-24246CF00DBD}"/>
              </a:ext>
            </a:extLst>
          </p:cNvPr>
          <p:cNvSpPr/>
          <p:nvPr/>
        </p:nvSpPr>
        <p:spPr>
          <a:xfrm>
            <a:off x="8045587" y="2109889"/>
            <a:ext cx="1093076" cy="82360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66F119F-C382-4563-BF3A-8D2367AC3A59}"/>
              </a:ext>
            </a:extLst>
          </p:cNvPr>
          <p:cNvSpPr/>
          <p:nvPr/>
        </p:nvSpPr>
        <p:spPr>
          <a:xfrm>
            <a:off x="9386626" y="1788597"/>
            <a:ext cx="1954924" cy="1744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BD0931-2A60-4BB2-9085-472D7EADAE42}"/>
              </a:ext>
            </a:extLst>
          </p:cNvPr>
          <p:cNvSpPr txBox="1"/>
          <p:nvPr/>
        </p:nvSpPr>
        <p:spPr>
          <a:xfrm>
            <a:off x="9820680" y="1989084"/>
            <a:ext cx="1187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Net Asset Value (NAV)</a:t>
            </a: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73E48BBF-37B9-412A-93E5-341CED41B745}"/>
              </a:ext>
            </a:extLst>
          </p:cNvPr>
          <p:cNvSpPr/>
          <p:nvPr/>
        </p:nvSpPr>
        <p:spPr>
          <a:xfrm rot="5400000">
            <a:off x="6605712" y="-235379"/>
            <a:ext cx="401518" cy="86372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F0DF7-B1B9-4A25-A6DC-60157199E63C}"/>
              </a:ext>
            </a:extLst>
          </p:cNvPr>
          <p:cNvSpPr txBox="1"/>
          <p:nvPr/>
        </p:nvSpPr>
        <p:spPr>
          <a:xfrm>
            <a:off x="3331780" y="4503357"/>
            <a:ext cx="7115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NAV is computed at the end of every business day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Investor may sell their shares back to fund (redeem) at the end of every business day</a:t>
            </a:r>
          </a:p>
        </p:txBody>
      </p:sp>
    </p:spTree>
    <p:extLst>
      <p:ext uri="{BB962C8B-B14F-4D97-AF65-F5344CB8AC3E}">
        <p14:creationId xmlns:p14="http://schemas.microsoft.com/office/powerpoint/2010/main" val="258049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Fee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MFs and Other Investment Companies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060053-1F42-4CF5-BB76-B79ACA4BE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48491"/>
              </p:ext>
            </p:extLst>
          </p:nvPr>
        </p:nvGraphicFramePr>
        <p:xfrm>
          <a:off x="2019300" y="2131060"/>
          <a:ext cx="8686800" cy="2148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6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0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6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Fee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>
                          <a:latin typeface="Arial" pitchFamily="34" charset="0"/>
                          <a:cs typeface="Arial" pitchFamily="34" charset="0"/>
                        </a:rPr>
                        <a:t>Operating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Costs incurred by mutual fund in operating portfolio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7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Front-end</a:t>
                      </a:r>
                      <a:r>
                        <a:rPr lang="en-US" sz="1800" b="1" baseline="0" dirty="0">
                          <a:latin typeface="Arial" pitchFamily="34" charset="0"/>
                          <a:cs typeface="Arial" pitchFamily="34" charset="0"/>
                        </a:rPr>
                        <a:t> Load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Commission or sales charge paid when purchasing</a:t>
                      </a:r>
                      <a:r>
                        <a:rPr lang="en-US" baseline="0" dirty="0">
                          <a:latin typeface="Arial" pitchFamily="34" charset="0"/>
                          <a:cs typeface="Arial" pitchFamily="34" charset="0"/>
                        </a:rPr>
                        <a:t> shares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Back-end 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“Exit” fee incurred when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605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12b-1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Annual fees charged</a:t>
                      </a:r>
                      <a:r>
                        <a:rPr lang="en-US" sz="1800" baseline="0" dirty="0">
                          <a:latin typeface="Arial" pitchFamily="34" charset="0"/>
                          <a:cs typeface="Arial" pitchFamily="34" charset="0"/>
                        </a:rPr>
                        <a:t> by mutual fund to pay for marketing/distribution costs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13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22202</TotalTime>
  <Words>1346</Words>
  <Application>Microsoft Office PowerPoint</Application>
  <PresentationFormat>Widescreen</PresentationFormat>
  <Paragraphs>280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zafer.yuksel</dc:creator>
  <cp:lastModifiedBy>zafer yuksel</cp:lastModifiedBy>
  <cp:revision>307</cp:revision>
  <cp:lastPrinted>2020-03-07T23:40:00Z</cp:lastPrinted>
  <dcterms:created xsi:type="dcterms:W3CDTF">2019-07-03T18:31:29Z</dcterms:created>
  <dcterms:modified xsi:type="dcterms:W3CDTF">2020-08-25T03:27:53Z</dcterms:modified>
</cp:coreProperties>
</file>