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8"/>
  </p:notesMasterIdLst>
  <p:sldIdLst>
    <p:sldId id="256" r:id="rId2"/>
    <p:sldId id="261" r:id="rId3"/>
    <p:sldId id="307" r:id="rId4"/>
    <p:sldId id="343" r:id="rId5"/>
    <p:sldId id="305" r:id="rId6"/>
    <p:sldId id="309" r:id="rId7"/>
    <p:sldId id="341" r:id="rId8"/>
    <p:sldId id="400" r:id="rId9"/>
    <p:sldId id="306" r:id="rId10"/>
    <p:sldId id="304" r:id="rId11"/>
    <p:sldId id="311" r:id="rId12"/>
    <p:sldId id="310" r:id="rId13"/>
    <p:sldId id="323" r:id="rId14"/>
    <p:sldId id="401" r:id="rId15"/>
    <p:sldId id="312" r:id="rId16"/>
    <p:sldId id="313" r:id="rId17"/>
    <p:sldId id="314" r:id="rId18"/>
    <p:sldId id="315" r:id="rId19"/>
    <p:sldId id="316" r:id="rId20"/>
    <p:sldId id="317" r:id="rId21"/>
    <p:sldId id="322" r:id="rId22"/>
    <p:sldId id="398" r:id="rId23"/>
    <p:sldId id="399" r:id="rId24"/>
    <p:sldId id="318" r:id="rId25"/>
    <p:sldId id="402" r:id="rId26"/>
    <p:sldId id="319" r:id="rId27"/>
    <p:sldId id="403" r:id="rId28"/>
    <p:sldId id="321" r:id="rId29"/>
    <p:sldId id="324" r:id="rId30"/>
    <p:sldId id="325" r:id="rId31"/>
    <p:sldId id="327" r:id="rId32"/>
    <p:sldId id="328" r:id="rId33"/>
    <p:sldId id="326" r:id="rId34"/>
    <p:sldId id="329" r:id="rId35"/>
    <p:sldId id="404" r:id="rId36"/>
    <p:sldId id="303" r:id="rId37"/>
  </p:sldIdLst>
  <p:sldSz cx="12192000" cy="6858000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2" autoAdjust="0"/>
    <p:restoredTop sz="84518" autoAdjust="0"/>
  </p:normalViewPr>
  <p:slideViewPr>
    <p:cSldViewPr snapToGrid="0">
      <p:cViewPr varScale="1">
        <p:scale>
          <a:sx n="92" d="100"/>
          <a:sy n="92" d="100"/>
        </p:scale>
        <p:origin x="114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69520EC1-6369-4CF9-B06D-960C7CC98AA9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63638"/>
            <a:ext cx="5583238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80004"/>
            <a:ext cx="5563870" cy="3665458"/>
          </a:xfrm>
          <a:prstGeom prst="rect">
            <a:avLst/>
          </a:prstGeom>
        </p:spPr>
        <p:txBody>
          <a:bodyPr vert="horz" lIns="92930" tIns="46465" rIns="92930" bIns="4646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4AA9DFE9-C8D9-4975-812C-10C1F6574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789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6062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244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6450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5681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9313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1981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6199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9968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2098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04807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1326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75532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99355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8561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96115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83014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21980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41066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71571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00391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lphaLcParenR"/>
            </a:pPr>
            <a:r>
              <a:rPr lang="en-US" dirty="0"/>
              <a:t>B: 3+1.1*(8-3)=8.5 , H: 3+0.8*(8-3)=7%</a:t>
            </a:r>
          </a:p>
          <a:p>
            <a:pPr marL="228600" indent="-228600">
              <a:buAutoNum type="alphaLcParenR"/>
            </a:pPr>
            <a:r>
              <a:rPr lang="en-US" dirty="0"/>
              <a:t>B: (26.13+1-25)/25=8.52% , H: (34+1.20-30)/30=17.33%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06694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548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21184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29759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7205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42848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85807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5198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20266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5312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3996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2875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8992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446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6244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FE9-C8D9-4975-812C-10C1F657477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270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14898-D3BD-45A8-8ADB-6EB685AF1DCF}" type="datetime1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8B90-C3C9-4A0C-9CD5-339FB3140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042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B51CC-3530-4AEF-86B9-342EFB92AC3C}" type="datetime1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8B90-C3C9-4A0C-9CD5-339FB3140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055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FDCC7-F604-4728-B224-1719C4942DBB}" type="datetime1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8B90-C3C9-4A0C-9CD5-339FB3140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891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066E6-23D0-410E-8B6C-70ADF2124F06}" type="datetime1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8B90-C3C9-4A0C-9CD5-339FB3140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268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3E5BE-543E-47CB-8D2E-A226805C8D50}" type="datetime1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8B90-C3C9-4A0C-9CD5-339FB3140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156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205B0-2FB8-41BC-BE47-1D3391ADC16B}" type="datetime1">
              <a:rPr lang="en-US" smtClean="0"/>
              <a:t>9/29/2020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8B90-C3C9-4A0C-9CD5-339FB3140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750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E84D3-BB89-49B1-852E-16991FB69A5E}" type="datetime1">
              <a:rPr lang="en-US" smtClean="0"/>
              <a:t>9/29/2020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8B90-C3C9-4A0C-9CD5-339FB3140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100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EE01-2ED3-4D8F-8C0E-32A85D500FD0}" type="datetime1">
              <a:rPr lang="en-US" smtClean="0"/>
              <a:t>9/29/2020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8B90-C3C9-4A0C-9CD5-339FB3140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224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C7224-33CB-4EA1-A76A-FC882A133FCF}" type="datetime1">
              <a:rPr lang="en-US" smtClean="0"/>
              <a:t>9/29/2020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8B90-C3C9-4A0C-9CD5-339FB3140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796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FCBDF-8E1B-4EAC-95CA-C784677FDB2C}" type="datetime1">
              <a:rPr lang="en-US" smtClean="0"/>
              <a:t>9/29/2020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8B90-C3C9-4A0C-9CD5-339FB3140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001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0964-1CAE-4CFC-A7D2-239770EACD24}" type="datetime1">
              <a:rPr lang="en-US" smtClean="0"/>
              <a:t>9/29/2020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D8B90-C3C9-4A0C-9CD5-339FB3140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532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51B86-2CD9-4017-9601-14EC23B47AC8}" type="datetime1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D8B90-C3C9-4A0C-9CD5-339FB3140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785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2.emf"/><Relationship Id="rId4" Type="http://schemas.openxmlformats.org/officeDocument/2006/relationships/package" Target="../embeddings/Microsoft_Excel_Worksheet.xlsx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.bin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82460" y="1684751"/>
            <a:ext cx="11066745" cy="1471808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104569" y="2035934"/>
            <a:ext cx="76909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Cambria" panose="02040503050406030204" pitchFamily="18" charset="0"/>
              </a:rPr>
              <a:t> CAPM &amp; APT</a:t>
            </a:r>
          </a:p>
        </p:txBody>
      </p:sp>
    </p:spTree>
    <p:extLst>
      <p:ext uri="{BB962C8B-B14F-4D97-AF65-F5344CB8AC3E}">
        <p14:creationId xmlns:p14="http://schemas.microsoft.com/office/powerpoint/2010/main" val="6647001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7593" y="115288"/>
            <a:ext cx="11044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Measuring Components of Risk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58230" y="1164179"/>
            <a:ext cx="11514221" cy="93846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A stock’s total risk, as</a:t>
            </a:r>
            <a:r>
              <a:rPr lang="en-US" sz="200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measured by its standard deviation, can be partitioned into systematic and unsystematic risk. </a:t>
            </a: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600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10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CAPM &amp; APT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3904831-2EB7-48F0-B47A-248840BB3673}"/>
                  </a:ext>
                </a:extLst>
              </p:cNvPr>
              <p:cNvSpPr txBox="1"/>
              <p:nvPr/>
            </p:nvSpPr>
            <p:spPr>
              <a:xfrm>
                <a:off x="917985" y="2876379"/>
                <a:ext cx="4094904" cy="7137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4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4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4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sSubSup>
                        <m:sSubSupPr>
                          <m:ctrlPr>
                            <a:rPr lang="en-US" sz="4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sub>
                        <m:sup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n-US" sz="4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  <m:sup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US" sz="44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3904831-2EB7-48F0-B47A-248840BB36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7985" y="2876379"/>
                <a:ext cx="4094904" cy="71378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ight Brace 11">
            <a:extLst>
              <a:ext uri="{FF2B5EF4-FFF2-40B4-BE49-F238E27FC236}">
                <a16:creationId xmlns:a16="http://schemas.microsoft.com/office/drawing/2014/main" id="{0696EAD4-4BE2-481E-9968-CAE8EF3C0D18}"/>
              </a:ext>
            </a:extLst>
          </p:cNvPr>
          <p:cNvSpPr/>
          <p:nvPr/>
        </p:nvSpPr>
        <p:spPr>
          <a:xfrm rot="5400000">
            <a:off x="1025562" y="3313925"/>
            <a:ext cx="355002" cy="100322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43C96DF-4C9A-40CE-A86A-2E76B343CB02}"/>
              </a:ext>
            </a:extLst>
          </p:cNvPr>
          <p:cNvSpPr txBox="1"/>
          <p:nvPr/>
        </p:nvSpPr>
        <p:spPr>
          <a:xfrm>
            <a:off x="462405" y="4170584"/>
            <a:ext cx="16244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Total Risk or Total Variance</a:t>
            </a:r>
          </a:p>
        </p:txBody>
      </p:sp>
      <p:sp>
        <p:nvSpPr>
          <p:cNvPr id="15" name="Right Brace 14">
            <a:extLst>
              <a:ext uri="{FF2B5EF4-FFF2-40B4-BE49-F238E27FC236}">
                <a16:creationId xmlns:a16="http://schemas.microsoft.com/office/drawing/2014/main" id="{1BF72401-FA95-4404-843F-47AFE5622C8E}"/>
              </a:ext>
            </a:extLst>
          </p:cNvPr>
          <p:cNvSpPr/>
          <p:nvPr/>
        </p:nvSpPr>
        <p:spPr>
          <a:xfrm rot="5400000">
            <a:off x="2674347" y="3216276"/>
            <a:ext cx="355002" cy="126355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1D88321-EADD-44A3-9FFE-608D4FE1F320}"/>
              </a:ext>
            </a:extLst>
          </p:cNvPr>
          <p:cNvSpPr txBox="1"/>
          <p:nvPr/>
        </p:nvSpPr>
        <p:spPr>
          <a:xfrm>
            <a:off x="2365480" y="4206734"/>
            <a:ext cx="13646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Systematic </a:t>
            </a:r>
          </a:p>
          <a:p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Variance</a:t>
            </a:r>
          </a:p>
        </p:txBody>
      </p:sp>
      <p:sp>
        <p:nvSpPr>
          <p:cNvPr id="19" name="Right Brace 18">
            <a:extLst>
              <a:ext uri="{FF2B5EF4-FFF2-40B4-BE49-F238E27FC236}">
                <a16:creationId xmlns:a16="http://schemas.microsoft.com/office/drawing/2014/main" id="{BD8272C5-2807-486B-8DCE-8595971456AA}"/>
              </a:ext>
            </a:extLst>
          </p:cNvPr>
          <p:cNvSpPr/>
          <p:nvPr/>
        </p:nvSpPr>
        <p:spPr>
          <a:xfrm rot="5400000">
            <a:off x="4405111" y="3410565"/>
            <a:ext cx="355002" cy="86055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C6EF680-6802-45E0-BE26-B3E51714CBCC}"/>
              </a:ext>
            </a:extLst>
          </p:cNvPr>
          <p:cNvSpPr txBox="1"/>
          <p:nvPr/>
        </p:nvSpPr>
        <p:spPr>
          <a:xfrm>
            <a:off x="4069538" y="4206733"/>
            <a:ext cx="13646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Idiosyncratic </a:t>
            </a:r>
          </a:p>
          <a:p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Variance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D0C6199-AB40-4E13-B324-B5F1077EB33C}"/>
                  </a:ext>
                </a:extLst>
              </p:cNvPr>
              <p:cNvSpPr txBox="1"/>
              <p:nvPr/>
            </p:nvSpPr>
            <p:spPr>
              <a:xfrm>
                <a:off x="6757861" y="2712723"/>
                <a:ext cx="4107215" cy="155940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4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sz="44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4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en-US" sz="4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n-US" sz="4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sSubSup>
                            <m:sSubSupPr>
                              <m:ctrlPr>
                                <a:rPr lang="en-US" sz="44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4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sz="4400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sub>
                            <m:sup>
                              <m:r>
                                <a:rPr lang="en-US" sz="4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sSubSup>
                            <m:sSubSupPr>
                              <m:ctrlPr>
                                <a:rPr lang="en-US" sz="44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4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en-US" sz="4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n-US" sz="4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sSubSup>
                            <m:sSubSupPr>
                              <m:ctrlPr>
                                <a:rPr lang="en-US" sz="44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4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sz="4400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sub>
                            <m:sup>
                              <m:r>
                                <a:rPr lang="en-US" sz="4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sz="4400" i="1"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sz="44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4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sz="4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  <m:sup>
                              <m:r>
                                <a:rPr lang="en-US" sz="4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en-US" sz="44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D0C6199-AB40-4E13-B324-B5F1077EB3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7861" y="2712723"/>
                <a:ext cx="4107215" cy="155940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ight Brace 23">
            <a:extLst>
              <a:ext uri="{FF2B5EF4-FFF2-40B4-BE49-F238E27FC236}">
                <a16:creationId xmlns:a16="http://schemas.microsoft.com/office/drawing/2014/main" id="{0225BAB2-A04C-4100-A405-E609F8EEB0AF}"/>
              </a:ext>
            </a:extLst>
          </p:cNvPr>
          <p:cNvSpPr/>
          <p:nvPr/>
        </p:nvSpPr>
        <p:spPr>
          <a:xfrm rot="5400000">
            <a:off x="8949671" y="2696756"/>
            <a:ext cx="355002" cy="410721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650A3AD-5965-4218-AB7B-29F23A007CF8}"/>
              </a:ext>
            </a:extLst>
          </p:cNvPr>
          <p:cNvSpPr txBox="1"/>
          <p:nvPr/>
        </p:nvSpPr>
        <p:spPr>
          <a:xfrm>
            <a:off x="7218972" y="5109046"/>
            <a:ext cx="44356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The ratio of explained variance to total variance. </a:t>
            </a:r>
          </a:p>
          <a:p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The proportion of total variance can be attributed to market fluctuations</a:t>
            </a:r>
          </a:p>
        </p:txBody>
      </p:sp>
    </p:spTree>
    <p:extLst>
      <p:ext uri="{BB962C8B-B14F-4D97-AF65-F5344CB8AC3E}">
        <p14:creationId xmlns:p14="http://schemas.microsoft.com/office/powerpoint/2010/main" val="27103595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7593" y="115288"/>
            <a:ext cx="11044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Total Risk vs. Beta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2978" y="1228725"/>
            <a:ext cx="11514221" cy="52102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3000" dirty="0">
                <a:latin typeface="Cambria" panose="02040503050406030204" pitchFamily="18" charset="0"/>
                <a:ea typeface="Cambria" panose="02040503050406030204" pitchFamily="18" charset="0"/>
              </a:rPr>
              <a:t>Consider the following information:</a:t>
            </a:r>
            <a:endParaRPr lang="en-US" altLang="en-US" sz="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517525" lvl="1">
              <a:buNone/>
            </a:pPr>
            <a:r>
              <a:rPr lang="en-US" altLang="en-US" dirty="0">
                <a:latin typeface="Cambria" panose="02040503050406030204" pitchFamily="18" charset="0"/>
                <a:ea typeface="Cambria" panose="02040503050406030204" pitchFamily="18" charset="0"/>
              </a:rPr>
              <a:t>   			</a:t>
            </a:r>
            <a:r>
              <a:rPr lang="en-US" altLang="en-US" sz="2600" dirty="0">
                <a:latin typeface="Cambria" panose="02040503050406030204" pitchFamily="18" charset="0"/>
                <a:ea typeface="Cambria" panose="02040503050406030204" pitchFamily="18" charset="0"/>
              </a:rPr>
              <a:t>  Standard Deviation		Beta</a:t>
            </a:r>
          </a:p>
          <a:p>
            <a:pPr marL="517525" lvl="1">
              <a:buNone/>
            </a:pPr>
            <a:r>
              <a:rPr lang="en-US" altLang="en-US" sz="2600" dirty="0">
                <a:latin typeface="Cambria" panose="02040503050406030204" pitchFamily="18" charset="0"/>
                <a:ea typeface="Cambria" panose="02040503050406030204" pitchFamily="18" charset="0"/>
              </a:rPr>
              <a:t>	Cisco  	            20%			            1.43</a:t>
            </a:r>
          </a:p>
          <a:p>
            <a:pPr marL="517525" lvl="1">
              <a:buNone/>
            </a:pPr>
            <a:r>
              <a:rPr lang="en-US" altLang="en-US" sz="2600" dirty="0">
                <a:latin typeface="Cambria" panose="02040503050406030204" pitchFamily="18" charset="0"/>
                <a:ea typeface="Cambria" panose="02040503050406030204" pitchFamily="18" charset="0"/>
              </a:rPr>
              <a:t>	Amgen  		40%			            0.58</a:t>
            </a:r>
          </a:p>
          <a:p>
            <a:endParaRPr lang="en-US" alt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altLang="en-US" sz="3000" dirty="0">
                <a:latin typeface="Cambria" panose="02040503050406030204" pitchFamily="18" charset="0"/>
                <a:ea typeface="Cambria" panose="02040503050406030204" pitchFamily="18" charset="0"/>
              </a:rPr>
              <a:t>Which stock has more systematic risk?</a:t>
            </a:r>
          </a:p>
          <a:p>
            <a:r>
              <a:rPr lang="en-US" altLang="en-US" sz="3000" dirty="0">
                <a:latin typeface="Cambria" panose="02040503050406030204" pitchFamily="18" charset="0"/>
                <a:ea typeface="Cambria" panose="02040503050406030204" pitchFamily="18" charset="0"/>
              </a:rPr>
              <a:t>Which stock has more total risk?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2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11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CAPM &amp; APT</a:t>
            </a:r>
          </a:p>
        </p:txBody>
      </p:sp>
    </p:spTree>
    <p:extLst>
      <p:ext uri="{BB962C8B-B14F-4D97-AF65-F5344CB8AC3E}">
        <p14:creationId xmlns:p14="http://schemas.microsoft.com/office/powerpoint/2010/main" val="23125507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7593" y="115288"/>
            <a:ext cx="11044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Single Index Model and Finding Beta in Python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2978" y="1228725"/>
            <a:ext cx="11514221" cy="52102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</a:pPr>
            <a:r>
              <a:rPr lang="en-US" dirty="0">
                <a:latin typeface="Cambria" panose="02040503050406030204" pitchFamily="18" charset="0"/>
              </a:rPr>
              <a:t>Launch U6-CAPM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</a:pPr>
            <a:r>
              <a:rPr lang="en-US" sz="2800" b="1" dirty="0">
                <a:latin typeface="Cambria" panose="02040503050406030204" pitchFamily="18" charset="0"/>
              </a:rPr>
              <a:t>Step 1,2,3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2600" dirty="0"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600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12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CAPM &amp; APT</a:t>
            </a:r>
          </a:p>
        </p:txBody>
      </p:sp>
    </p:spTree>
    <p:extLst>
      <p:ext uri="{BB962C8B-B14F-4D97-AF65-F5344CB8AC3E}">
        <p14:creationId xmlns:p14="http://schemas.microsoft.com/office/powerpoint/2010/main" val="12509400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7593" y="115288"/>
            <a:ext cx="11044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Example 2)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2978" y="1228725"/>
            <a:ext cx="11514221" cy="120967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latin typeface="Cambria" panose="02040503050406030204" pitchFamily="18" charset="0"/>
              </a:rPr>
              <a:t>You run a regression for a stock’s return on a market index and find the following output: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2000" dirty="0"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2000" dirty="0"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2000" dirty="0"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2000" dirty="0"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2000" dirty="0"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2000" dirty="0"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2000" dirty="0"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2000" dirty="0"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2000" dirty="0"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latin typeface="Cambria" panose="02040503050406030204" pitchFamily="18" charset="0"/>
              </a:rPr>
              <a:t>What is the beta?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latin typeface="Cambria" panose="02040503050406030204" pitchFamily="18" charset="0"/>
              </a:rPr>
              <a:t>If standard deviation of market is 20%, what is the standard deviation of the stock associated with market?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latin typeface="Cambria" panose="02040503050406030204" pitchFamily="18" charset="0"/>
              </a:rPr>
              <a:t>What is the standard deviation of idiosyncratic risk?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2000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13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CAPM &amp; APT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460C9DD-FF55-45A6-83AD-5690FC035F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9912" y="2452687"/>
            <a:ext cx="5972175" cy="195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2114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7593" y="115288"/>
            <a:ext cx="11044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Answer 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/>
              <p:cNvSpPr txBox="1">
                <a:spLocks/>
              </p:cNvSpPr>
              <p:nvPr/>
            </p:nvSpPr>
            <p:spPr>
              <a:xfrm>
                <a:off x="372978" y="1228725"/>
                <a:ext cx="11514221" cy="5210259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>
                  <a:lnSpc>
                    <a:spcPct val="100000"/>
                  </a:lnSpc>
                  <a:spcBef>
                    <a:spcPts val="0"/>
                  </a:spcBef>
                  <a:spcAft>
                    <a:spcPts val="200"/>
                  </a:spcAft>
                </a:pPr>
                <a:r>
                  <a:rPr lang="en-US" sz="2800" dirty="0">
                    <a:latin typeface="Cambria" panose="02040503050406030204" pitchFamily="18" charset="0"/>
                  </a:rPr>
                  <a:t>Beta=1.32</a:t>
                </a:r>
              </a:p>
              <a:p>
                <a:pPr algn="just">
                  <a:lnSpc>
                    <a:spcPct val="100000"/>
                  </a:lnSpc>
                  <a:spcBef>
                    <a:spcPts val="0"/>
                  </a:spcBef>
                  <a:spcAft>
                    <a:spcPts val="200"/>
                  </a:spcAft>
                </a:pPr>
                <a:r>
                  <a:rPr lang="en-US" sz="2800" dirty="0">
                    <a:latin typeface="Cambria" panose="02040503050406030204" pitchFamily="18" charset="0"/>
                  </a:rPr>
                  <a:t>Variance(Stock)=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1.32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2 </m:t>
                        </m:r>
                      </m:sup>
                    </m:sSup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20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=697</m:t>
                    </m:r>
                  </m:oMath>
                </a14:m>
                <a:r>
                  <a:rPr lang="en-US" sz="2800" dirty="0">
                    <a:latin typeface="Cambria" panose="02040503050406030204" pitchFamily="18" charset="0"/>
                  </a:rPr>
                  <a:t> or </a:t>
                </a:r>
                <a:r>
                  <a:rPr lang="en-US" sz="2800" dirty="0" err="1">
                    <a:latin typeface="Cambria" panose="02040503050406030204" pitchFamily="18" charset="0"/>
                  </a:rPr>
                  <a:t>Stdev</a:t>
                </a:r>
                <a:r>
                  <a:rPr lang="en-US" sz="2800" dirty="0">
                    <a:latin typeface="Cambria" panose="02040503050406030204" pitchFamily="18" charset="0"/>
                  </a:rPr>
                  <a:t>(Stock)=26.4%</a:t>
                </a:r>
              </a:p>
              <a:p>
                <a:pPr algn="just">
                  <a:lnSpc>
                    <a:spcPct val="100000"/>
                  </a:lnSpc>
                  <a:spcBef>
                    <a:spcPts val="0"/>
                  </a:spcBef>
                  <a:spcAft>
                    <a:spcPts val="200"/>
                  </a:spcAft>
                </a:pPr>
                <a:endParaRPr lang="en-US" sz="2800" dirty="0">
                  <a:latin typeface="Cambria" panose="02040503050406030204" pitchFamily="18" charset="0"/>
                </a:endParaRPr>
              </a:p>
              <a:p>
                <a:pPr algn="just">
                  <a:lnSpc>
                    <a:spcPct val="100000"/>
                  </a:lnSpc>
                  <a:spcBef>
                    <a:spcPts val="0"/>
                  </a:spcBef>
                  <a:spcAft>
                    <a:spcPts val="200"/>
                  </a:spcAft>
                </a:pPr>
                <a:r>
                  <a:rPr lang="en-US" sz="2800" dirty="0">
                    <a:latin typeface="Cambria" panose="02040503050406030204" pitchFamily="18" charset="0"/>
                  </a:rPr>
                  <a:t>R2=Sys Var/Tot Var=Sys Var/(Sys </a:t>
                </a:r>
                <a:r>
                  <a:rPr lang="en-US" sz="2800" dirty="0" err="1">
                    <a:latin typeface="Cambria" panose="02040503050406030204" pitchFamily="18" charset="0"/>
                  </a:rPr>
                  <a:t>Var+Idio</a:t>
                </a:r>
                <a:r>
                  <a:rPr lang="en-US" sz="2800" dirty="0">
                    <a:latin typeface="Cambria" panose="02040503050406030204" pitchFamily="18" charset="0"/>
                  </a:rPr>
                  <a:t> Var)=0.12</a:t>
                </a:r>
              </a:p>
              <a:p>
                <a:pPr algn="just">
                  <a:lnSpc>
                    <a:spcPct val="100000"/>
                  </a:lnSpc>
                  <a:spcBef>
                    <a:spcPts val="0"/>
                  </a:spcBef>
                  <a:spcAft>
                    <a:spcPts val="200"/>
                  </a:spcAft>
                </a:pPr>
                <a:r>
                  <a:rPr lang="en-US" dirty="0">
                    <a:latin typeface="Cambria" panose="02040503050406030204" pitchFamily="18" charset="0"/>
                  </a:rPr>
                  <a:t>0.12=697/(697+Idio Var) =&gt; </a:t>
                </a:r>
                <a:r>
                  <a:rPr lang="en-US" dirty="0" err="1">
                    <a:latin typeface="Cambria" panose="02040503050406030204" pitchFamily="18" charset="0"/>
                  </a:rPr>
                  <a:t>Idio</a:t>
                </a:r>
                <a:r>
                  <a:rPr lang="en-US" dirty="0">
                    <a:latin typeface="Cambria" panose="02040503050406030204" pitchFamily="18" charset="0"/>
                  </a:rPr>
                  <a:t> Var= 5111 = </a:t>
                </a:r>
                <a:r>
                  <a:rPr lang="en-US" dirty="0" err="1">
                    <a:latin typeface="Cambria" panose="02040503050406030204" pitchFamily="18" charset="0"/>
                  </a:rPr>
                  <a:t>Idio</a:t>
                </a:r>
                <a:r>
                  <a:rPr lang="en-US" dirty="0">
                    <a:latin typeface="Cambria" panose="02040503050406030204" pitchFamily="18" charset="0"/>
                  </a:rPr>
                  <a:t> </a:t>
                </a:r>
                <a:r>
                  <a:rPr lang="en-US" dirty="0" err="1">
                    <a:latin typeface="Cambria" panose="02040503050406030204" pitchFamily="18" charset="0"/>
                  </a:rPr>
                  <a:t>Stdev</a:t>
                </a:r>
                <a:r>
                  <a:rPr lang="en-US" dirty="0">
                    <a:latin typeface="Cambria" panose="02040503050406030204" pitchFamily="18" charset="0"/>
                  </a:rPr>
                  <a:t>=71.5%</a:t>
                </a:r>
                <a:endParaRPr lang="en-US" sz="2800" dirty="0">
                  <a:latin typeface="Cambria" panose="02040503050406030204" pitchFamily="18" charset="0"/>
                </a:endParaRPr>
              </a:p>
              <a:p>
                <a:pPr algn="just">
                  <a:lnSpc>
                    <a:spcPct val="100000"/>
                  </a:lnSpc>
                  <a:spcBef>
                    <a:spcPts val="0"/>
                  </a:spcBef>
                  <a:spcAft>
                    <a:spcPts val="200"/>
                  </a:spcAft>
                </a:pPr>
                <a:endParaRPr lang="en-US" sz="2800" dirty="0">
                  <a:latin typeface="Cambria" panose="02040503050406030204" pitchFamily="18" charset="0"/>
                </a:endParaRPr>
              </a:p>
              <a:p>
                <a:pPr algn="just">
                  <a:lnSpc>
                    <a:spcPct val="100000"/>
                  </a:lnSpc>
                  <a:spcBef>
                    <a:spcPts val="0"/>
                  </a:spcBef>
                  <a:spcAft>
                    <a:spcPts val="200"/>
                  </a:spcAft>
                  <a:buFont typeface="Wingdings" panose="05000000000000000000" pitchFamily="2" charset="2"/>
                  <a:buChar char="§"/>
                </a:pPr>
                <a:endParaRPr lang="en-US" sz="2600" dirty="0">
                  <a:latin typeface="Cambria" panose="02040503050406030204" pitchFamily="18" charset="0"/>
                </a:endParaRPr>
              </a:p>
              <a:p>
                <a:pPr algn="just">
                  <a:lnSpc>
                    <a:spcPct val="100000"/>
                  </a:lnSpc>
                  <a:spcBef>
                    <a:spcPts val="0"/>
                  </a:spcBef>
                  <a:spcAft>
                    <a:spcPts val="200"/>
                  </a:spcAft>
                  <a:buFont typeface="Wingdings" panose="05000000000000000000" pitchFamily="2" charset="2"/>
                  <a:buChar char="§"/>
                </a:pPr>
                <a:endParaRPr lang="en-US" sz="1600" dirty="0">
                  <a:latin typeface="Cambria" panose="02040503050406030204" pitchFamily="18" charset="0"/>
                </a:endParaRPr>
              </a:p>
              <a:p>
                <a:pPr marL="457200" lvl="1" indent="0" algn="just">
                  <a:lnSpc>
                    <a:spcPct val="100000"/>
                  </a:lnSpc>
                  <a:spcBef>
                    <a:spcPts val="0"/>
                  </a:spcBef>
                  <a:spcAft>
                    <a:spcPts val="200"/>
                  </a:spcAft>
                  <a:buNone/>
                </a:pPr>
                <a:endParaRPr lang="en-US" dirty="0">
                  <a:latin typeface="Cambria" panose="02040503050406030204" pitchFamily="18" charset="0"/>
                </a:endParaRPr>
              </a:p>
              <a:p>
                <a:pPr marL="457200" lvl="1" indent="0" algn="just">
                  <a:lnSpc>
                    <a:spcPct val="100000"/>
                  </a:lnSpc>
                  <a:spcBef>
                    <a:spcPts val="0"/>
                  </a:spcBef>
                  <a:spcAft>
                    <a:spcPts val="200"/>
                  </a:spcAft>
                  <a:buNone/>
                </a:pPr>
                <a:endParaRPr lang="en-US" sz="2000" dirty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978" y="1228725"/>
                <a:ext cx="11514221" cy="5210259"/>
              </a:xfrm>
              <a:prstGeom prst="rect">
                <a:avLst/>
              </a:prstGeom>
              <a:blipFill>
                <a:blip r:embed="rId3"/>
                <a:stretch>
                  <a:fillRect l="-953" t="-12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14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CAPM &amp; APT</a:t>
            </a:r>
          </a:p>
        </p:txBody>
      </p:sp>
    </p:spTree>
    <p:extLst>
      <p:ext uri="{BB962C8B-B14F-4D97-AF65-F5344CB8AC3E}">
        <p14:creationId xmlns:p14="http://schemas.microsoft.com/office/powerpoint/2010/main" val="16750279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7593" y="115288"/>
            <a:ext cx="11044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Capital Asset Pricing Model (CAPM)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2977" y="1100596"/>
            <a:ext cx="11514221" cy="52102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The CAPM defines the equilibrium relationship between risk premium, market risk premium, and beta.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Developed by William Shape, extension of Markowitz with some important differences!</a:t>
            </a:r>
            <a:endParaRPr lang="en-US" alt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2600" dirty="0"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600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15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CAPM &amp; APT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D61E3FF-0485-4964-BE22-9A5010DF2D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5162564"/>
              </p:ext>
            </p:extLst>
          </p:nvPr>
        </p:nvGraphicFramePr>
        <p:xfrm>
          <a:off x="864940" y="2799655"/>
          <a:ext cx="10954083" cy="333874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466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074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89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Arial" pitchFamily="34" charset="0"/>
                          <a:cs typeface="Arial" pitchFamily="34" charset="0"/>
                        </a:rPr>
                        <a:t>Market</a:t>
                      </a:r>
                      <a:r>
                        <a:rPr lang="en-US" sz="1800" b="1" baseline="0" dirty="0">
                          <a:latin typeface="Arial" pitchFamily="34" charset="0"/>
                          <a:cs typeface="Arial" pitchFamily="34" charset="0"/>
                        </a:rPr>
                        <a:t> Assumptions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Arial" pitchFamily="34" charset="0"/>
                          <a:cs typeface="Arial" pitchFamily="34" charset="0"/>
                        </a:rPr>
                        <a:t>Investor Assumptions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072">
                <a:tc>
                  <a:txBody>
                    <a:bodyPr/>
                    <a:lstStyle/>
                    <a:p>
                      <a:r>
                        <a:rPr lang="en-US" sz="1800" baseline="0" dirty="0">
                          <a:latin typeface="Arial" pitchFamily="34" charset="0"/>
                          <a:cs typeface="Arial" pitchFamily="34" charset="0"/>
                        </a:rPr>
                        <a:t>All investors are price takers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Arial" pitchFamily="34" charset="0"/>
                          <a:cs typeface="Arial" pitchFamily="34" charset="0"/>
                        </a:rPr>
                        <a:t>Investors plan for the same (single-period) horizon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7245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" pitchFamily="34" charset="0"/>
                          <a:cs typeface="Arial" pitchFamily="34" charset="0"/>
                        </a:rPr>
                        <a:t>All information relevant to security analysis is free and publicly available.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Arial" pitchFamily="34" charset="0"/>
                          <a:cs typeface="Arial" pitchFamily="34" charset="0"/>
                        </a:rPr>
                        <a:t>Investors are efficient users of analytical methods </a:t>
                      </a:r>
                      <a:r>
                        <a:rPr lang="en-US" sz="1800" dirty="0">
                          <a:latin typeface="Arial" pitchFamily="34" charset="0"/>
                          <a:cs typeface="Arial" pitchFamily="34" charset="0"/>
                          <a:sym typeface="Wingdings" panose="05000000000000000000" pitchFamily="2" charset="2"/>
                        </a:rPr>
                        <a:t> investors</a:t>
                      </a:r>
                      <a:r>
                        <a:rPr lang="en-US" sz="1800" dirty="0">
                          <a:latin typeface="Arial" pitchFamily="34" charset="0"/>
                          <a:cs typeface="Arial" pitchFamily="34" charset="0"/>
                        </a:rPr>
                        <a:t> have homogeneous expectations.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7072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" pitchFamily="34" charset="0"/>
                          <a:cs typeface="Arial" pitchFamily="34" charset="0"/>
                        </a:rPr>
                        <a:t>All securities are publicly owned and traded.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Arial" pitchFamily="34" charset="0"/>
                          <a:cs typeface="Arial" pitchFamily="34" charset="0"/>
                        </a:rPr>
                        <a:t>Investors are rational, mean-variance optimizers.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6898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" pitchFamily="34" charset="0"/>
                          <a:cs typeface="Arial" pitchFamily="34" charset="0"/>
                        </a:rPr>
                        <a:t>No taxes on investment returns.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6898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" pitchFamily="34" charset="0"/>
                          <a:cs typeface="Arial" pitchFamily="34" charset="0"/>
                        </a:rPr>
                        <a:t>No transaction costs.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7072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" pitchFamily="34" charset="0"/>
                          <a:cs typeface="Arial" pitchFamily="34" charset="0"/>
                        </a:rPr>
                        <a:t>Lending and borrowing at the</a:t>
                      </a:r>
                      <a:r>
                        <a:rPr lang="en-US" sz="1800" baseline="0" dirty="0">
                          <a:latin typeface="Arial" pitchFamily="34" charset="0"/>
                          <a:cs typeface="Arial" pitchFamily="34" charset="0"/>
                        </a:rPr>
                        <a:t> same</a:t>
                      </a:r>
                      <a:r>
                        <a:rPr lang="en-US" sz="1800" dirty="0">
                          <a:latin typeface="Arial" pitchFamily="34" charset="0"/>
                          <a:cs typeface="Arial" pitchFamily="34" charset="0"/>
                        </a:rPr>
                        <a:t> risk-free rate are unlimited.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74055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7593" y="115288"/>
            <a:ext cx="11044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CAPM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3339" y="1053751"/>
            <a:ext cx="11425322" cy="211137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latin typeface="Cambria" panose="02040503050406030204" pitchFamily="18" charset="0"/>
              </a:rPr>
              <a:t>In his model, Sharpe include risk-free rate and introduce the concept of a market portfolio that is a bundle of all possible investments in the world (both bonds and stocks and more).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latin typeface="Cambria" panose="02040503050406030204" pitchFamily="18" charset="0"/>
              </a:rPr>
              <a:t>Such a market portfolio is superior to any other portfolio (“superior optimum” or “theoretical” portfolio) and contains no idiosyncratic risk =&gt; only risk is systematic risk!!!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2400" dirty="0"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2400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16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CAPM &amp; APT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8579C1F7-ACBB-4EDF-BED2-83E65C4823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7100" y="25889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7" name="Picture 3">
            <a:extLst>
              <a:ext uri="{FF2B5EF4-FFF2-40B4-BE49-F238E27FC236}">
                <a16:creationId xmlns:a16="http://schemas.microsoft.com/office/drawing/2014/main" id="{139A0266-9138-48C0-B688-EBD45F3316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7100" y="2588975"/>
            <a:ext cx="4940300" cy="3768725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40098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7593" y="115288"/>
            <a:ext cx="11044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CAPM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2978" y="1228725"/>
            <a:ext cx="11514221" cy="52102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2600" dirty="0"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600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17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CAPM &amp; APT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64B20CE-F409-4C9A-94F2-45DB5CD5408E}"/>
                  </a:ext>
                </a:extLst>
              </p:cNvPr>
              <p:cNvSpPr txBox="1"/>
              <p:nvPr/>
            </p:nvSpPr>
            <p:spPr>
              <a:xfrm>
                <a:off x="1382628" y="2108200"/>
                <a:ext cx="9715500" cy="334918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3000" i="1" dirty="0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en-US" altLang="en-US" sz="300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en-US" sz="3000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3000" i="1" dirty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altLang="en-US" sz="3000" i="1" dirty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en-US" altLang="en-US" sz="3000" i="1" dirty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altLang="en-US" sz="30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sz="3000" i="1" dirty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altLang="en-US" sz="3000" i="1" dirty="0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en-US" altLang="en-US" sz="3000" i="1" dirty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en-US" sz="30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sz="30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altLang="en-US" sz="3000" i="1" dirty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altLang="en-US" sz="300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en-US" sz="3000" i="1">
                              <a:latin typeface="Cambria Math" panose="02040503050406030204" pitchFamily="18" charset="0"/>
                            </a:rPr>
                            <m:t>𝐸</m:t>
                          </m:r>
                          <m:d>
                            <m:dPr>
                              <m:ctrlPr>
                                <a:rPr lang="en-US" altLang="en-US" sz="3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en-US" sz="3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en-US" sz="30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altLang="en-US" sz="3000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sub>
                              </m:sSub>
                            </m:e>
                          </m:d>
                          <m:r>
                            <a:rPr lang="en-US" altLang="en-US" sz="30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altLang="en-US" sz="3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30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altLang="en-US" sz="30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3000" dirty="0"/>
              </a:p>
              <a:p>
                <a:pPr marL="0" indent="0">
                  <a:buNone/>
                </a:pPr>
                <a:endParaRPr lang="en-US" sz="3000" dirty="0"/>
              </a:p>
              <a:p>
                <a:pPr marL="0" indent="0">
                  <a:buNone/>
                </a:pPr>
                <a:endParaRPr lang="en-US" sz="3000" dirty="0"/>
              </a:p>
              <a:p>
                <a:pPr marL="0" indent="0">
                  <a:buNone/>
                </a:pPr>
                <a:endParaRPr lang="en-US" sz="1100" dirty="0"/>
              </a:p>
              <a:p>
                <a:pPr lvl="1"/>
                <a14:m>
                  <m:oMath xmlns:m="http://schemas.openxmlformats.org/officeDocument/2006/math">
                    <m:r>
                      <a:rPr lang="en-US" altLang="en-US" sz="2600" i="1" dirty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en-US" altLang="en-US" sz="26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en-US" sz="26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600" i="1" dirty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altLang="en-US" sz="2600" i="1" dirty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altLang="en-US" sz="2600" dirty="0">
                    <a:sym typeface="Symbol" panose="05050102010706020507" pitchFamily="18" charset="2"/>
                  </a:rPr>
                  <a:t>: expected return of risky asset </a:t>
                </a:r>
                <a14:m>
                  <m:oMath xmlns:m="http://schemas.openxmlformats.org/officeDocument/2006/math">
                    <m:r>
                      <a:rPr lang="en-US" altLang="en-US" sz="2600" i="1">
                        <a:latin typeface="Cambria Math"/>
                        <a:sym typeface="Symbol" panose="05050102010706020507" pitchFamily="18" charset="2"/>
                      </a:rPr>
                      <m:t>𝑖</m:t>
                    </m:r>
                  </m:oMath>
                </a14:m>
                <a:endParaRPr lang="en-US" altLang="en-US" sz="2600" dirty="0">
                  <a:sym typeface="Symbol" panose="05050102010706020507" pitchFamily="18" charset="2"/>
                </a:endParaRP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6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6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altLang="en-US" sz="2600" i="1" dirty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en-US" sz="2600" dirty="0">
                    <a:sym typeface="Symbol" panose="05050102010706020507" pitchFamily="18" charset="2"/>
                  </a:rPr>
                  <a:t>: beta of risk asset </a:t>
                </a:r>
                <a14:m>
                  <m:oMath xmlns:m="http://schemas.openxmlformats.org/officeDocument/2006/math">
                    <m:r>
                      <a:rPr lang="en-US" altLang="en-US" sz="2600" i="1">
                        <a:latin typeface="Cambria Math"/>
                        <a:sym typeface="Symbol" panose="05050102010706020507" pitchFamily="18" charset="2"/>
                      </a:rPr>
                      <m:t>𝑖</m:t>
                    </m:r>
                  </m:oMath>
                </a14:m>
                <a:endParaRPr lang="en-US" altLang="en-US" sz="2600" dirty="0">
                  <a:sym typeface="Symbol" panose="05050102010706020507" pitchFamily="18" charset="2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altLang="en-US" sz="2600" i="1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en-US" altLang="en-US" sz="2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en-US" sz="2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600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altLang="en-US" sz="26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600" dirty="0"/>
                  <a:t>: market portfolio’s expected return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6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en-US" sz="2600" i="1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</m:oMath>
                </a14:m>
                <a:r>
                  <a:rPr lang="en-US" sz="2600" dirty="0"/>
                  <a:t>: risk-free interest rate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64B20CE-F409-4C9A-94F2-45DB5CD540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2628" y="2108200"/>
                <a:ext cx="9715500" cy="3349187"/>
              </a:xfrm>
              <a:prstGeom prst="rect">
                <a:avLst/>
              </a:prstGeom>
              <a:blipFill>
                <a:blip r:embed="rId3"/>
                <a:stretch>
                  <a:fillRect b="-29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298891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7593" y="115288"/>
            <a:ext cx="11044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Security Market Line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18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CAPM &amp; APT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C9C152C-5E68-4BA6-811E-0A3E93E51C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9899" y="1792429"/>
            <a:ext cx="6240378" cy="3579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60692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7593" y="115288"/>
            <a:ext cx="11044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Example 3) – Understanding SML and alpha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19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CAPM &amp; APT</a:t>
            </a:r>
          </a:p>
        </p:txBody>
      </p:sp>
      <p:pic>
        <p:nvPicPr>
          <p:cNvPr id="4" name="Picture 3" descr="Graph showing the security market line and a positive alpha stock.">
            <a:extLst>
              <a:ext uri="{FF2B5EF4-FFF2-40B4-BE49-F238E27FC236}">
                <a16:creationId xmlns:a16="http://schemas.microsoft.com/office/drawing/2014/main" id="{921B3AE0-687C-415C-886A-56DD0FB8C8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079" y="1471249"/>
            <a:ext cx="5114921" cy="42063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ight Brace 10">
            <a:extLst>
              <a:ext uri="{FF2B5EF4-FFF2-40B4-BE49-F238E27FC236}">
                <a16:creationId xmlns:a16="http://schemas.microsoft.com/office/drawing/2014/main" id="{87276108-AF4E-433C-B496-E34DC122B302}"/>
              </a:ext>
            </a:extLst>
          </p:cNvPr>
          <p:cNvSpPr/>
          <p:nvPr/>
        </p:nvSpPr>
        <p:spPr>
          <a:xfrm>
            <a:off x="6743700" y="1471249"/>
            <a:ext cx="1181100" cy="420634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760B0951-BB04-4468-A4B1-EB2D3E22872A}"/>
              </a:ext>
            </a:extLst>
          </p:cNvPr>
          <p:cNvSpPr txBox="1">
            <a:spLocks/>
          </p:cNvSpPr>
          <p:nvPr/>
        </p:nvSpPr>
        <p:spPr>
          <a:xfrm>
            <a:off x="8039099" y="1854200"/>
            <a:ext cx="3769561" cy="40005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latin typeface="Cambria" panose="02040503050406030204" pitchFamily="18" charset="0"/>
              </a:rPr>
              <a:t>Stock with Beta=1.2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latin typeface="Cambria" panose="02040503050406030204" pitchFamily="18" charset="0"/>
              </a:rPr>
              <a:t>E(Rm)=14%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latin typeface="Cambria" panose="02040503050406030204" pitchFamily="18" charset="0"/>
              </a:rPr>
              <a:t>Rf=6%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2400" dirty="0"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2400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0380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7593" y="115288"/>
            <a:ext cx="11044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Summary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2978" y="1228725"/>
            <a:ext cx="11514221" cy="52102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Risk and Return.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Portfolio Return and Risk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Diversification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I</a:t>
            </a: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nvestors should diversify, thus individual securities will be held in a portfolio.  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The risk that cannot be diversified away, i.e., the risk that remains when the stock is put into a portfolio, is called systematic risk (or non-diversifiable risk). </a:t>
            </a:r>
          </a:p>
          <a:p>
            <a:pPr lvl="2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Examples of such events include a change in interest rates or GDP; or a financial crisis such as that which occurred in 2007 and 2008. </a:t>
            </a:r>
            <a:endParaRPr lang="en-US" sz="1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Optimum Risky Portfolio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Capital Allocation Line vs. Capital Market Line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Complete portfolio (combination of risk-free rate and optimum risky portfolio) provide more return per unit of risk are superior regardless of an individual’s risk tolerance (the </a:t>
            </a:r>
            <a:r>
              <a:rPr lang="en-US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principle of separation)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1800" b="1" dirty="0">
                <a:latin typeface="Cambria" panose="02040503050406030204" pitchFamily="18" charset="0"/>
                <a:ea typeface="Cambria" panose="02040503050406030204" pitchFamily="18" charset="0"/>
              </a:rPr>
              <a:t>That is,</a:t>
            </a: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portfolio choice can be separated into two independent tasks: </a:t>
            </a:r>
          </a:p>
          <a:p>
            <a:pPr lvl="2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(1) determination of the optimal risky portfolio and </a:t>
            </a:r>
          </a:p>
          <a:p>
            <a:pPr lvl="2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180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(2) the personal choice of the best mix of the risky portfolio and the risk free asset.</a:t>
            </a:r>
            <a:endParaRPr lang="en-US" sz="1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600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2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CAPM &amp; APT</a:t>
            </a:r>
          </a:p>
        </p:txBody>
      </p:sp>
    </p:spTree>
    <p:extLst>
      <p:ext uri="{BB962C8B-B14F-4D97-AF65-F5344CB8AC3E}">
        <p14:creationId xmlns:p14="http://schemas.microsoft.com/office/powerpoint/2010/main" val="41967526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7593" y="115288"/>
            <a:ext cx="11044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Implications (I) – Reward to Risk Ratio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/>
              <p:cNvSpPr txBox="1">
                <a:spLocks/>
              </p:cNvSpPr>
              <p:nvPr/>
            </p:nvSpPr>
            <p:spPr>
              <a:xfrm>
                <a:off x="372978" y="1228725"/>
                <a:ext cx="11514221" cy="5210259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Reward-to-Risk Ratio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2400" i="1">
                              <a:latin typeface="Cambria Math" panose="02040503050406030204" pitchFamily="18" charset="0"/>
                            </a:rPr>
                            <m:t>𝐸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alt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en-US" sz="24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altLang="en-US" sz="2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  <m:r>
                            <a:rPr lang="en-US" altLang="en-US" sz="24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altLang="en-US" sz="24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en-US" altLang="en-US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alt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lvl="1" indent="-342900"/>
                <a14:m>
                  <m:oMath xmlns:m="http://schemas.openxmlformats.org/officeDocument/2006/math">
                    <m:r>
                      <a:rPr lang="en-US" altLang="en-US" sz="2000" i="1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alt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000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altLang="en-US" sz="20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altLang="en-US" sz="2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= Risky asset </a:t>
                </a:r>
                <a:r>
                  <a:rPr lang="en-US" altLang="en-US" sz="2000" i="1" dirty="0">
                    <a:latin typeface="Cambria" panose="02040503050406030204" pitchFamily="18" charset="0"/>
                    <a:ea typeface="Cambria" panose="02040503050406030204" pitchFamily="18" charset="0"/>
                  </a:rPr>
                  <a:t>i</a:t>
                </a:r>
                <a:r>
                  <a:rPr lang="en-US" altLang="en-US" sz="2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’s expected return</a:t>
                </a:r>
              </a:p>
              <a:p>
                <a:pPr lvl="1" indent="-342900"/>
                <a:r>
                  <a:rPr lang="en-US" altLang="en-US" sz="2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0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en-US" sz="2000" i="1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</m:oMath>
                </a14:m>
                <a:r>
                  <a:rPr lang="en-US" altLang="en-US" sz="2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= Return from riskless assets</a:t>
                </a:r>
              </a:p>
              <a:p>
                <a:pPr lvl="1" indent="-342900"/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altLang="en-US" sz="2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en-US" sz="2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= Risky asset </a:t>
                </a:r>
                <a:r>
                  <a:rPr lang="en-US" altLang="en-US" sz="2000" i="1" dirty="0">
                    <a:latin typeface="Cambria" panose="02040503050406030204" pitchFamily="18" charset="0"/>
                    <a:ea typeface="Cambria" panose="02040503050406030204" pitchFamily="18" charset="0"/>
                  </a:rPr>
                  <a:t>i</a:t>
                </a:r>
                <a:r>
                  <a:rPr lang="en-US" altLang="en-US" sz="2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’s beta</a:t>
                </a:r>
                <a:endParaRPr lang="en-US" altLang="en-US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endParaRPr lang="en-US" alt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r>
                  <a:rPr lang="en-US" alt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In a well-organized, active market, the reward-to-risk ratio should be the same across all risky assets in equilibrium</a:t>
                </a:r>
              </a:p>
              <a:p>
                <a:r>
                  <a:rPr lang="en-US" alt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In a well-organized, active market, the reward-to-risk ratio should be the same as market risk premium in equilibrium</a:t>
                </a:r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algn="just">
                  <a:lnSpc>
                    <a:spcPct val="100000"/>
                  </a:lnSpc>
                  <a:spcBef>
                    <a:spcPts val="0"/>
                  </a:spcBef>
                  <a:spcAft>
                    <a:spcPts val="200"/>
                  </a:spcAft>
                  <a:buFont typeface="Wingdings" panose="05000000000000000000" pitchFamily="2" charset="2"/>
                  <a:buChar char="§"/>
                </a:pPr>
                <a:endParaRPr lang="en-US" sz="26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algn="just">
                  <a:lnSpc>
                    <a:spcPct val="100000"/>
                  </a:lnSpc>
                  <a:spcBef>
                    <a:spcPts val="0"/>
                  </a:spcBef>
                  <a:spcAft>
                    <a:spcPts val="200"/>
                  </a:spcAft>
                  <a:buFont typeface="Wingdings" panose="05000000000000000000" pitchFamily="2" charset="2"/>
                  <a:buChar char="§"/>
                </a:pPr>
                <a:endParaRPr lang="en-US" sz="16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457200" lvl="1" indent="0" algn="just">
                  <a:lnSpc>
                    <a:spcPct val="100000"/>
                  </a:lnSpc>
                  <a:spcBef>
                    <a:spcPts val="0"/>
                  </a:spcBef>
                  <a:spcAft>
                    <a:spcPts val="200"/>
                  </a:spcAft>
                  <a:buNone/>
                </a:pPr>
                <a:endParaRPr lang="en-US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457200" lvl="1" indent="0" algn="just">
                  <a:lnSpc>
                    <a:spcPct val="100000"/>
                  </a:lnSpc>
                  <a:spcBef>
                    <a:spcPts val="0"/>
                  </a:spcBef>
                  <a:spcAft>
                    <a:spcPts val="200"/>
                  </a:spcAft>
                  <a:buNone/>
                </a:pPr>
                <a:endParaRPr lang="en-US" sz="20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978" y="1228725"/>
                <a:ext cx="11514221" cy="5210259"/>
              </a:xfrm>
              <a:prstGeom prst="rect">
                <a:avLst/>
              </a:prstGeom>
              <a:blipFill>
                <a:blip r:embed="rId3"/>
                <a:stretch>
                  <a:fillRect l="-688" t="-1639" r="-11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20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CAPM &amp; APT</a:t>
            </a:r>
          </a:p>
        </p:txBody>
      </p:sp>
    </p:spTree>
    <p:extLst>
      <p:ext uri="{BB962C8B-B14F-4D97-AF65-F5344CB8AC3E}">
        <p14:creationId xmlns:p14="http://schemas.microsoft.com/office/powerpoint/2010/main" val="26044763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7593" y="115288"/>
            <a:ext cx="11044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Implications (II) – Portfolio Beta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/>
              <p:cNvSpPr txBox="1">
                <a:spLocks/>
              </p:cNvSpPr>
              <p:nvPr/>
            </p:nvSpPr>
            <p:spPr>
              <a:xfrm>
                <a:off x="372978" y="1228725"/>
                <a:ext cx="11514221" cy="5210259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>
                  <a:lnSpc>
                    <a:spcPct val="100000"/>
                  </a:lnSpc>
                  <a:spcBef>
                    <a:spcPts val="0"/>
                  </a:spcBef>
                  <a:spcAft>
                    <a:spcPts val="200"/>
                  </a:spcAft>
                  <a:buFont typeface="Wingdings" panose="05000000000000000000" pitchFamily="2" charset="2"/>
                  <a:buChar char="§"/>
                </a:pPr>
                <a:r>
                  <a:rPr lang="en-US" sz="3000" dirty="0">
                    <a:latin typeface="Cambria" panose="02040503050406030204" pitchFamily="18" charset="0"/>
                  </a:rPr>
                  <a:t>Calculating portfolio beta:</a:t>
                </a:r>
              </a:p>
              <a:p>
                <a:pPr algn="just">
                  <a:lnSpc>
                    <a:spcPct val="100000"/>
                  </a:lnSpc>
                  <a:spcBef>
                    <a:spcPts val="0"/>
                  </a:spcBef>
                  <a:spcAft>
                    <a:spcPts val="200"/>
                  </a:spcAft>
                  <a:buFont typeface="Wingdings" panose="05000000000000000000" pitchFamily="2" charset="2"/>
                  <a:buChar char="§"/>
                </a:pPr>
                <a:endParaRPr lang="en-US" sz="3000" dirty="0">
                  <a:latin typeface="Cambria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+…+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altLang="en-US" dirty="0"/>
              </a:p>
              <a:p>
                <a:pPr lvl="1"/>
                <a:endParaRPr lang="en-US" i="1" dirty="0">
                  <a:latin typeface="Cambria Math" panose="02040503050406030204" pitchFamily="18" charset="0"/>
                </a:endParaRPr>
              </a:p>
              <a:p>
                <a:pPr marL="914400" lvl="1"/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22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200" dirty="0"/>
                  <a:t> Weight of stock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200" dirty="0"/>
                  <a:t> (Fraction of $ invested in stock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200" dirty="0"/>
                  <a:t> )</a:t>
                </a:r>
              </a:p>
              <a:p>
                <a:pPr marL="914400" lvl="1"/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22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200" dirty="0"/>
                  <a:t> Beta of stock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US" sz="2200" dirty="0"/>
              </a:p>
              <a:p>
                <a:pPr marL="914400" lvl="1"/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US" sz="22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200" dirty="0"/>
                  <a:t> Portfolio Beta</a:t>
                </a:r>
              </a:p>
              <a:p>
                <a:pPr algn="just">
                  <a:lnSpc>
                    <a:spcPct val="100000"/>
                  </a:lnSpc>
                  <a:spcBef>
                    <a:spcPts val="0"/>
                  </a:spcBef>
                  <a:spcAft>
                    <a:spcPts val="200"/>
                  </a:spcAft>
                  <a:buFont typeface="Wingdings" panose="05000000000000000000" pitchFamily="2" charset="2"/>
                  <a:buChar char="§"/>
                </a:pPr>
                <a:endParaRPr lang="en-US" sz="2600" dirty="0">
                  <a:latin typeface="Cambria" panose="02040503050406030204" pitchFamily="18" charset="0"/>
                </a:endParaRPr>
              </a:p>
              <a:p>
                <a:pPr algn="just">
                  <a:lnSpc>
                    <a:spcPct val="100000"/>
                  </a:lnSpc>
                  <a:spcBef>
                    <a:spcPts val="0"/>
                  </a:spcBef>
                  <a:spcAft>
                    <a:spcPts val="200"/>
                  </a:spcAft>
                  <a:buFont typeface="Wingdings" panose="05000000000000000000" pitchFamily="2" charset="2"/>
                  <a:buChar char="§"/>
                </a:pPr>
                <a:endParaRPr lang="en-US" sz="1600" dirty="0">
                  <a:latin typeface="Cambria" panose="02040503050406030204" pitchFamily="18" charset="0"/>
                </a:endParaRPr>
              </a:p>
              <a:p>
                <a:pPr marL="457200" lvl="1" indent="0" algn="just">
                  <a:lnSpc>
                    <a:spcPct val="100000"/>
                  </a:lnSpc>
                  <a:spcBef>
                    <a:spcPts val="0"/>
                  </a:spcBef>
                  <a:spcAft>
                    <a:spcPts val="200"/>
                  </a:spcAft>
                  <a:buNone/>
                </a:pPr>
                <a:endParaRPr lang="en-US" dirty="0">
                  <a:latin typeface="Cambria" panose="02040503050406030204" pitchFamily="18" charset="0"/>
                </a:endParaRPr>
              </a:p>
              <a:p>
                <a:pPr marL="457200" lvl="1" indent="0" algn="just">
                  <a:lnSpc>
                    <a:spcPct val="100000"/>
                  </a:lnSpc>
                  <a:spcBef>
                    <a:spcPts val="0"/>
                  </a:spcBef>
                  <a:spcAft>
                    <a:spcPts val="200"/>
                  </a:spcAft>
                  <a:buNone/>
                </a:pPr>
                <a:endParaRPr lang="en-US" sz="2000" dirty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978" y="1228725"/>
                <a:ext cx="11514221" cy="5210259"/>
              </a:xfrm>
              <a:prstGeom prst="rect">
                <a:avLst/>
              </a:prstGeom>
              <a:blipFill>
                <a:blip r:embed="rId3"/>
                <a:stretch>
                  <a:fillRect l="-1059" t="-1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21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CAPM &amp; APT</a:t>
            </a:r>
          </a:p>
        </p:txBody>
      </p:sp>
    </p:spTree>
    <p:extLst>
      <p:ext uri="{BB962C8B-B14F-4D97-AF65-F5344CB8AC3E}">
        <p14:creationId xmlns:p14="http://schemas.microsoft.com/office/powerpoint/2010/main" val="11069122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25642" y="192505"/>
            <a:ext cx="1104499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chemeClr val="bg1"/>
                </a:solidFill>
                <a:latin typeface="Cambria" panose="02040503050406030204" pitchFamily="18" charset="0"/>
              </a:rPr>
              <a:t>Example 4)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2978" y="1228725"/>
            <a:ext cx="11514221" cy="506739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Suppose we had following investments:</a:t>
            </a:r>
          </a:p>
          <a:p>
            <a:endParaRPr lang="en-US" sz="2000" dirty="0">
              <a:latin typeface="Cambria" panose="02040503050406030204" pitchFamily="18" charset="0"/>
            </a:endParaRPr>
          </a:p>
          <a:p>
            <a:endParaRPr lang="en-US" sz="2000" dirty="0">
              <a:latin typeface="Cambria" panose="02040503050406030204" pitchFamily="18" charset="0"/>
            </a:endParaRP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600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</a:endParaRPr>
          </a:p>
          <a:p>
            <a:r>
              <a:rPr lang="en-US" dirty="0"/>
              <a:t>What is the beta of this portfolio?</a:t>
            </a:r>
          </a:p>
          <a:p>
            <a:r>
              <a:rPr lang="en-US" dirty="0"/>
              <a:t>Does this portfolio have more or less systematic risk than the market portfolio?</a:t>
            </a: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22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Return, Risk, and SML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648778" y="1912883"/>
          <a:ext cx="5041899" cy="2473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29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3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53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466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Security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Amount Invested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Beta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466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Stock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0.80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466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Stock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2,000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0.95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466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Stock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 C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3,000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1.10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466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Stock 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4,000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1.40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15992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25642" y="192505"/>
            <a:ext cx="1104499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chemeClr val="bg1"/>
                </a:solidFill>
                <a:latin typeface="Cambria" panose="02040503050406030204" pitchFamily="18" charset="0"/>
              </a:rPr>
              <a:t>Answer 4)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23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Return, Risk, and SML</a:t>
            </a:r>
          </a:p>
        </p:txBody>
      </p:sp>
      <p:graphicFrame>
        <p:nvGraphicFramePr>
          <p:cNvPr id="9" name="Content Placeholder 4"/>
          <p:cNvGraphicFramePr>
            <a:graphicFrameLocks noChangeAspect="1"/>
          </p:cNvGraphicFramePr>
          <p:nvPr/>
        </p:nvGraphicFramePr>
        <p:xfrm>
          <a:off x="2600325" y="1355696"/>
          <a:ext cx="6848475" cy="442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Worksheet" r:id="rId4" imgW="5395815" imgH="3486218" progId="Excel.Sheet.12">
                  <p:embed/>
                </p:oleObj>
              </mc:Choice>
              <mc:Fallback>
                <p:oleObj name="Worksheet" r:id="rId4" imgW="5395815" imgH="3486218" progId="Excel.Sheet.12">
                  <p:embed/>
                  <p:pic>
                    <p:nvPicPr>
                      <p:cNvPr id="9" name="Content Placeholder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600325" y="1355696"/>
                        <a:ext cx="6848475" cy="4424362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71717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7593" y="115288"/>
            <a:ext cx="11044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Example 5)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2978" y="1228725"/>
            <a:ext cx="11514221" cy="52102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A stock has a beta of 1.13, the expected return on the market is 10.7%, and the risk-free rate is 4.6%. What must the expected return on this stock be?</a:t>
            </a:r>
            <a:endParaRPr lang="en-US" altLang="en-US" sz="3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2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24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CAPM &amp; APT</a:t>
            </a:r>
          </a:p>
        </p:txBody>
      </p:sp>
    </p:spTree>
    <p:extLst>
      <p:ext uri="{BB962C8B-B14F-4D97-AF65-F5344CB8AC3E}">
        <p14:creationId xmlns:p14="http://schemas.microsoft.com/office/powerpoint/2010/main" val="35446686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7593" y="115288"/>
            <a:ext cx="11044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Answer 5)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/>
              <p:cNvSpPr txBox="1">
                <a:spLocks/>
              </p:cNvSpPr>
              <p:nvPr/>
            </p:nvSpPr>
            <p:spPr>
              <a:xfrm>
                <a:off x="372978" y="1228725"/>
                <a:ext cx="11514221" cy="5210259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>
                  <a:lnSpc>
                    <a:spcPct val="100000"/>
                  </a:lnSpc>
                  <a:spcBef>
                    <a:spcPts val="0"/>
                  </a:spcBef>
                  <a:spcAft>
                    <a:spcPts val="200"/>
                  </a:spcAft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en-US" altLang="en-US" sz="2800" i="1" dirty="0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en-US" altLang="en-US" sz="28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en-US" sz="28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800" i="1" dirty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altLang="en-US" sz="2800" i="1" dirty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altLang="en-US" sz="2800" i="1" dirty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en-US" sz="28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altLang="en-US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i="1" dirty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altLang="en-US" i="1" dirty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sub>
                        </m:sSub>
                        <m:r>
                          <a:rPr lang="en-US" altLang="en-US" b="0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en-US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altLang="en-US" sz="2800" i="1" dirty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altLang="en-US" sz="28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sz="2800" i="1">
                            <a:latin typeface="Cambria Math" panose="02040503050406030204" pitchFamily="18" charset="0"/>
                          </a:rPr>
                          <m:t>𝐸</m:t>
                        </m:r>
                        <m:d>
                          <m:dPr>
                            <m:ctrlPr>
                              <a:rPr lang="en-US" altLang="en-US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en-US" sz="2800" i="1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altLang="en-US" sz="2800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sub>
                            </m:sSub>
                          </m:e>
                        </m:d>
                        <m:r>
                          <a:rPr lang="en-US" altLang="en-US" sz="2800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altLang="en-US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800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altLang="en-US" sz="2800" i="1">
                                <a:latin typeface="Cambria Math" panose="02040503050406030204" pitchFamily="18" charset="0"/>
                              </a:rPr>
                              <m:t>𝑓</m:t>
                            </m:r>
                          </m:sub>
                        </m:sSub>
                      </m:e>
                    </m:d>
                  </m:oMath>
                </a14:m>
                <a:endParaRPr lang="en-US" altLang="en-US" sz="2800" i="1" dirty="0">
                  <a:latin typeface="Cambria Math" panose="02040503050406030204" pitchFamily="18" charset="0"/>
                </a:endParaRPr>
              </a:p>
              <a:p>
                <a:pPr algn="just">
                  <a:lnSpc>
                    <a:spcPct val="100000"/>
                  </a:lnSpc>
                  <a:spcBef>
                    <a:spcPts val="0"/>
                  </a:spcBef>
                  <a:spcAft>
                    <a:spcPts val="200"/>
                  </a:spcAft>
                  <a:buFont typeface="Wingdings" panose="05000000000000000000" pitchFamily="2" charset="2"/>
                  <a:buChar char="§"/>
                </a:pPr>
                <a:r>
                  <a:rPr lang="en-US" altLang="en-US" sz="2800" b="0" dirty="0"/>
                  <a:t>            </a:t>
                </a:r>
                <a14:m>
                  <m:oMath xmlns:m="http://schemas.openxmlformats.org/officeDocument/2006/math">
                    <m:r>
                      <a:rPr lang="en-US" altLang="en-US" sz="2800" b="0" i="1" smtClean="0">
                        <a:latin typeface="Cambria Math" panose="02040503050406030204" pitchFamily="18" charset="0"/>
                      </a:rPr>
                      <m:t>=4.6+1.13</m:t>
                    </m:r>
                    <m:r>
                      <a:rPr lang="en-US" alt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begChr m:val="["/>
                        <m:endChr m:val="]"/>
                        <m:ctrlP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  <m:t>10.7−4.6</m:t>
                        </m:r>
                      </m:e>
                    </m:d>
                    <m:r>
                      <a:rPr lang="en-US" altLang="en-US" sz="2800" b="0" i="1" smtClean="0">
                        <a:latin typeface="Cambria Math" panose="02040503050406030204" pitchFamily="18" charset="0"/>
                      </a:rPr>
                      <m:t>=11.5%</m:t>
                    </m:r>
                  </m:oMath>
                </a14:m>
                <a:endParaRPr lang="en-US" sz="26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algn="just">
                  <a:lnSpc>
                    <a:spcPct val="100000"/>
                  </a:lnSpc>
                  <a:spcBef>
                    <a:spcPts val="0"/>
                  </a:spcBef>
                  <a:spcAft>
                    <a:spcPts val="200"/>
                  </a:spcAft>
                  <a:buFont typeface="Wingdings" panose="05000000000000000000" pitchFamily="2" charset="2"/>
                  <a:buChar char="§"/>
                </a:pPr>
                <a:endParaRPr lang="en-US" sz="16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457200" lvl="1" indent="0" algn="just">
                  <a:lnSpc>
                    <a:spcPct val="100000"/>
                  </a:lnSpc>
                  <a:spcBef>
                    <a:spcPts val="0"/>
                  </a:spcBef>
                  <a:spcAft>
                    <a:spcPts val="200"/>
                  </a:spcAft>
                  <a:buNone/>
                </a:pPr>
                <a:endParaRPr lang="en-US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457200" lvl="1" indent="0" algn="just">
                  <a:lnSpc>
                    <a:spcPct val="100000"/>
                  </a:lnSpc>
                  <a:spcBef>
                    <a:spcPts val="0"/>
                  </a:spcBef>
                  <a:spcAft>
                    <a:spcPts val="200"/>
                  </a:spcAft>
                  <a:buNone/>
                </a:pPr>
                <a:endParaRPr lang="en-US" sz="20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978" y="1228725"/>
                <a:ext cx="11514221" cy="5210259"/>
              </a:xfrm>
              <a:prstGeom prst="rect">
                <a:avLst/>
              </a:prstGeom>
              <a:blipFill>
                <a:blip r:embed="rId3"/>
                <a:stretch>
                  <a:fillRect l="-9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25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CAPM &amp; APT</a:t>
            </a:r>
          </a:p>
        </p:txBody>
      </p:sp>
    </p:spTree>
    <p:extLst>
      <p:ext uri="{BB962C8B-B14F-4D97-AF65-F5344CB8AC3E}">
        <p14:creationId xmlns:p14="http://schemas.microsoft.com/office/powerpoint/2010/main" val="38208452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7593" y="115288"/>
            <a:ext cx="11044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Example 6)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2978" y="1228725"/>
            <a:ext cx="11514221" cy="52102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Stock Y has a beta of 1.25 and an expected return of 12.6%. Stock Z has a beta of 0.8 and an expected return of 9.9%. </a:t>
            </a:r>
          </a:p>
          <a:p>
            <a:pPr marL="514350" lvl="0" indent="-514350">
              <a:buAutoNum type="alphaLcParenR"/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If the market is now in equilibrium, what would the risk-free rate have to be?</a:t>
            </a:r>
          </a:p>
          <a:p>
            <a:pPr marL="514350" indent="-514350">
              <a:buFontTx/>
              <a:buAutoNum type="alphaLcParenR"/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If the risk-free rate is 4.1% and market risk premium is 7%, are these stocks correctly priced? Why? 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26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CAPM &amp; APT</a:t>
            </a:r>
          </a:p>
        </p:txBody>
      </p:sp>
    </p:spTree>
    <p:extLst>
      <p:ext uri="{BB962C8B-B14F-4D97-AF65-F5344CB8AC3E}">
        <p14:creationId xmlns:p14="http://schemas.microsoft.com/office/powerpoint/2010/main" val="26893867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7593" y="115288"/>
            <a:ext cx="11044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Answer 6)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2978" y="1228726"/>
            <a:ext cx="11514221" cy="54201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In equilibrium: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27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CAPM &amp; APT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EB3E463-3168-44FB-A1A0-2CD4DAF138B8}"/>
                  </a:ext>
                </a:extLst>
              </p:cNvPr>
              <p:cNvSpPr txBox="1"/>
              <p:nvPr/>
            </p:nvSpPr>
            <p:spPr>
              <a:xfrm>
                <a:off x="3331028" y="2549158"/>
                <a:ext cx="5249899" cy="8217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12.6−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1.25</m:t>
                          </m:r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9.9−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0.8</m:t>
                          </m:r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=5.1%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EB3E463-3168-44FB-A1A0-2CD4DAF138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1028" y="2549158"/>
                <a:ext cx="5249899" cy="82176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394923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7593" y="115288"/>
            <a:ext cx="11044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Example 7)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2978" y="1228725"/>
            <a:ext cx="11514221" cy="52102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You are examining two stocks – Bassett Inc and Hound Corporation. The risk-free rate is 3% and the return of market portfolio is 8%. The following table provides some information.</a:t>
            </a:r>
          </a:p>
          <a:p>
            <a:endParaRPr lang="en-US" dirty="0"/>
          </a:p>
          <a:p>
            <a:endParaRPr lang="en-US" sz="2000" dirty="0">
              <a:latin typeface="Cambria" panose="02040503050406030204" pitchFamily="18" charset="0"/>
            </a:endParaRP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600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457200" indent="-457200">
              <a:buAutoNum type="alphaLcParenR"/>
            </a:pPr>
            <a:r>
              <a:rPr lang="en-US" sz="2000" dirty="0"/>
              <a:t>According to the CAPM, what is the expected return of the stock of Bassett Inc and Hound Corporation?</a:t>
            </a:r>
          </a:p>
          <a:p>
            <a:pPr marL="457200" lvl="0" indent="-457200">
              <a:buFontTx/>
              <a:buAutoNum type="alphaLcParenR"/>
            </a:pPr>
            <a:r>
              <a:rPr lang="en-US" sz="2000" dirty="0"/>
              <a:t>What is the actual percent return of the stock of Bassett Inc and Hound Corporation?</a:t>
            </a:r>
          </a:p>
          <a:p>
            <a:pPr marL="457200" lvl="0" indent="-457200">
              <a:buFontTx/>
              <a:buAutoNum type="alphaLcParenR"/>
            </a:pPr>
            <a:r>
              <a:rPr lang="en-US" sz="2000" dirty="0"/>
              <a:t>Draw the Security Market Line (SML), label axes, identify risk free asset and market portfolio. Identify where Bassett and Hound </a:t>
            </a:r>
            <a:r>
              <a:rPr lang="en-US" sz="2000" b="1" dirty="0"/>
              <a:t>actually</a:t>
            </a:r>
            <a:r>
              <a:rPr lang="en-US" sz="2000" dirty="0"/>
              <a:t> lie on this graph.</a:t>
            </a:r>
          </a:p>
          <a:p>
            <a:pPr marL="457200" indent="-457200">
              <a:buFontTx/>
              <a:buAutoNum type="alphaLcParenR"/>
            </a:pPr>
            <a:r>
              <a:rPr lang="en-US" sz="2000" dirty="0"/>
              <a:t>If you buy 200 shares of Bassett and 200 shares of Hound and $5,000 in Treasury bills, what would the portfolio beta be?  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2600" dirty="0"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600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28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CAPM &amp; APT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BCFCD36-2C7E-46E7-AAAF-B804C391EC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303458"/>
              </p:ext>
            </p:extLst>
          </p:nvPr>
        </p:nvGraphicFramePr>
        <p:xfrm>
          <a:off x="2379250" y="2058721"/>
          <a:ext cx="6959959" cy="18319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51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82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02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07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655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9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2065" marR="12065" marT="1206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2065" marR="12065" marT="1206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2065" marR="12065" marT="12065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Next year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2065" marR="12065" marT="1206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9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2065" marR="12065" marT="1206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Beta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2065" marR="12065" marT="1206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Current Price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2065" marR="12065" marT="1206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Dividends (D1)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2065" marR="12065" marT="1206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Price (P1)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2065" marR="12065" marT="1206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9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Bassett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2065" marR="12065" marT="1206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1.1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2065" marR="12065" marT="1206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$25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2065" marR="12065" marT="1206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$1.00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2065" marR="12065" marT="1206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$26.13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2065" marR="12065" marT="1206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9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Hound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2065" marR="12065" marT="1206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0.8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2065" marR="12065" marT="1206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$30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2065" marR="12065" marT="1206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$1.20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2065" marR="12065" marT="12065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$34.00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2065" marR="12065" marT="1206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65376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7593" y="115288"/>
            <a:ext cx="11044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CAPM in Real World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2978" y="1228725"/>
            <a:ext cx="11514221" cy="52102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CAPM is false based on validity of its assumptions</a:t>
            </a:r>
          </a:p>
          <a:p>
            <a:pPr lvl="1"/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Useful predictor of expected returns</a:t>
            </a:r>
          </a:p>
          <a:p>
            <a:pPr lvl="1"/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Untestable as a theory</a:t>
            </a:r>
          </a:p>
          <a:p>
            <a:pPr lvl="1"/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Principles still valid</a:t>
            </a:r>
          </a:p>
          <a:p>
            <a:pPr lvl="2"/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Investors should diversify</a:t>
            </a:r>
          </a:p>
          <a:p>
            <a:pPr lvl="2"/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Systematic risk is the risk that matters</a:t>
            </a:r>
          </a:p>
          <a:p>
            <a:pPr lvl="2"/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Well-diversified risky portfolio can be suitable for wide range of investors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2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29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CAPM &amp; APT</a:t>
            </a:r>
          </a:p>
        </p:txBody>
      </p:sp>
    </p:spTree>
    <p:extLst>
      <p:ext uri="{BB962C8B-B14F-4D97-AF65-F5344CB8AC3E}">
        <p14:creationId xmlns:p14="http://schemas.microsoft.com/office/powerpoint/2010/main" val="1273732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7593" y="115288"/>
            <a:ext cx="11044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Measuring Risk in a Well-diversified portfolio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2978" y="1228725"/>
            <a:ext cx="11514221" cy="52102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If a well diversified portfolio has no unsystematic risk then any risk that remains must be systematic;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variation in returns of a well-diversified portfolio must be due to changes in systematic factors.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Remember: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(1) </a:t>
            </a:r>
            <a:r>
              <a:rPr lang="en-US" alt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Total Risk of an </a:t>
            </a:r>
            <a:r>
              <a:rPr lang="en-US" altLang="en-US" sz="2000" b="1" u="sng" dirty="0">
                <a:latin typeface="Cambria" panose="02040503050406030204" pitchFamily="18" charset="0"/>
                <a:ea typeface="Cambria" panose="02040503050406030204" pitchFamily="18" charset="0"/>
              </a:rPr>
              <a:t>individual asset </a:t>
            </a:r>
            <a:r>
              <a:rPr lang="en-US" alt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= Systematic risk + Unsystematic risk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0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(2) T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he state of economy impacts securities in a different way</a:t>
            </a:r>
            <a:endParaRPr lang="en-US" sz="2000" b="1" dirty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(3) If we hold well-diversified portfolio, any individual asset’s risk depends on the sensitivity of the asset on the systematic risk ONLY. </a:t>
            </a:r>
            <a:endParaRPr lang="en-US" sz="2000" b="1" dirty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How can we measure the risk of an individual stock in a well diversified portfolio????</a:t>
            </a:r>
            <a:endParaRPr lang="en-US" sz="2400" dirty="0"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2600" dirty="0"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600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3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CAPM &amp; APT</a:t>
            </a:r>
          </a:p>
        </p:txBody>
      </p:sp>
    </p:spTree>
    <p:extLst>
      <p:ext uri="{BB962C8B-B14F-4D97-AF65-F5344CB8AC3E}">
        <p14:creationId xmlns:p14="http://schemas.microsoft.com/office/powerpoint/2010/main" val="30230324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7593" y="115288"/>
            <a:ext cx="11044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Multifactor Models and the CAPM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2978" y="1228725"/>
            <a:ext cx="11514221" cy="52102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Multifactor models</a:t>
            </a:r>
          </a:p>
          <a:p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Models of security returns that respond to several systematic factors</a:t>
            </a:r>
          </a:p>
          <a:p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Two-index portfolio in realized returns</a:t>
            </a:r>
          </a:p>
          <a:p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Two-factor SML</a:t>
            </a:r>
          </a:p>
          <a:p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2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30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CAPM &amp; APT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9EC9A85D-06A5-443D-937E-A8160D860E4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7086055"/>
              </p:ext>
            </p:extLst>
          </p:nvPr>
        </p:nvGraphicFramePr>
        <p:xfrm>
          <a:off x="3002189" y="2836862"/>
          <a:ext cx="5006975" cy="59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Equation" r:id="rId4" imgW="1930320" imgH="228600" progId="Equation.DSMT4">
                  <p:embed/>
                </p:oleObj>
              </mc:Choice>
              <mc:Fallback>
                <p:oleObj name="Equation" r:id="rId4" imgW="1930320" imgH="22860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002189" y="2836862"/>
                        <a:ext cx="5006975" cy="592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9877CE95-F8EB-41DD-9571-499C926AB38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8113767"/>
              </p:ext>
            </p:extLst>
          </p:nvPr>
        </p:nvGraphicFramePr>
        <p:xfrm>
          <a:off x="2309018" y="4675187"/>
          <a:ext cx="7573963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Equation" r:id="rId6" imgW="2920680" imgH="279360" progId="Equation.DSMT4">
                  <p:embed/>
                </p:oleObj>
              </mc:Choice>
              <mc:Fallback>
                <p:oleObj name="Equation" r:id="rId6" imgW="2920680" imgH="27936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309018" y="4675187"/>
                        <a:ext cx="7573963" cy="723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0902308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7593" y="115288"/>
            <a:ext cx="11044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Example 8)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2978" y="1228725"/>
            <a:ext cx="11514221" cy="109356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There are two independent economic factors, </a:t>
            </a:r>
            <a:r>
              <a:rPr lang="en-US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M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1 and </a:t>
            </a:r>
            <a:r>
              <a:rPr lang="en-US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M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2. The risk-free rate is 5%, and all stocks have independent firm-specific components with a standard deviation of 25%. Portfolios A and B are well diversified. Given the data below, which equation provides the correct pricing model?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2600" dirty="0"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600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31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CAPM &amp; APT</a:t>
            </a:r>
          </a:p>
        </p:txBody>
      </p:sp>
      <p:graphicFrame>
        <p:nvGraphicFramePr>
          <p:cNvPr id="4" name="Table 8">
            <a:extLst>
              <a:ext uri="{FF2B5EF4-FFF2-40B4-BE49-F238E27FC236}">
                <a16:creationId xmlns:a16="http://schemas.microsoft.com/office/drawing/2014/main" id="{EE32D4B4-2FD6-4F46-AD74-105C5B9847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2803324"/>
              </p:ext>
            </p:extLst>
          </p:nvPr>
        </p:nvGraphicFramePr>
        <p:xfrm>
          <a:off x="1872343" y="2756282"/>
          <a:ext cx="8128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20104098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05537734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95940185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3346980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Portfolio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Beta on M1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Beta on M2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E[</a:t>
                      </a:r>
                      <a:r>
                        <a:rPr lang="en-US" dirty="0" err="1"/>
                        <a:t>rp</a:t>
                      </a:r>
                      <a:r>
                        <a:rPr lang="en-US" dirty="0"/>
                        <a:t>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35155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24742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05583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39796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7593" y="115288"/>
            <a:ext cx="11044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Solution 8)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2978" y="1228725"/>
            <a:ext cx="11514221" cy="52102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2600" dirty="0"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600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32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CAPM &amp; APT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011682F-BC34-4F1A-A5EF-CC12AED45186}"/>
              </a:ext>
            </a:extLst>
          </p:cNvPr>
          <p:cNvSpPr txBox="1">
            <a:spLocks/>
          </p:cNvSpPr>
          <p:nvPr/>
        </p:nvSpPr>
        <p:spPr>
          <a:xfrm>
            <a:off x="525378" y="1381125"/>
            <a:ext cx="11514221" cy="52102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latin typeface="Cambria" panose="02040503050406030204" pitchFamily="18" charset="0"/>
              </a:rPr>
              <a:t>35 = 5 + 1.5 x E(Rm1) + 1.75 x E(Rm2) … (1)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latin typeface="Cambria" panose="02040503050406030204" pitchFamily="18" charset="0"/>
              </a:rPr>
              <a:t>20 = 5 + 1.0 x E(Rm1) + 0.65 x E(Rm2) … (2)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latin typeface="Cambria" panose="02040503050406030204" pitchFamily="18" charset="0"/>
              </a:rPr>
              <a:t>Solve them for E(Rm1) and E(Rm2).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200" dirty="0">
                <a:latin typeface="Cambria" panose="02040503050406030204" pitchFamily="18" charset="0"/>
              </a:rPr>
              <a:t>E(Rm1)=8.71%, E(Rm2)=9.68%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600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86213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7593" y="115288"/>
            <a:ext cx="11044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solidFill>
                  <a:schemeClr val="bg1"/>
                </a:solidFill>
                <a:latin typeface="Cambria" panose="02040503050406030204" pitchFamily="18" charset="0"/>
              </a:rPr>
              <a:t>Fama</a:t>
            </a:r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-French Three (Five) factor Model 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2978" y="1228725"/>
            <a:ext cx="11514221" cy="52102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The </a:t>
            </a:r>
            <a:r>
              <a:rPr lang="en-US" sz="2400" dirty="0" err="1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Fama</a:t>
            </a:r>
            <a:r>
              <a:rPr lang="en-US" sz="240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-French (FF) three factor model has become a standard in equity analysis.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What is FF Model?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The FF model was developed because the researchers found that stocks of smaller firms, and of firms with a high book-to-market ratio, had higher stock returns than predicted by single factor models.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2000" dirty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2000" dirty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Recently, FF included and profitability and asset growth!</a:t>
            </a:r>
            <a:endParaRPr lang="en-US" sz="2000" dirty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2000" dirty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Critique of FF Models:</a:t>
            </a:r>
            <a:r>
              <a:rPr lang="en-US" sz="240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 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The FF model is based on empirical regularities that are apparently longstanding in the data.  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Nevertheless it is a model without a sound theoretical underpinning.  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This raises questions about whether the priced factors will remain significant in the future. </a:t>
            </a: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33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CAPM &amp; APT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ject 3">
                <a:extLst>
                  <a:ext uri="{FF2B5EF4-FFF2-40B4-BE49-F238E27FC236}">
                    <a16:creationId xmlns:a16="http://schemas.microsoft.com/office/drawing/2014/main" id="{23CE9DD7-51DC-481F-9E44-C89D7F4D8813}"/>
                  </a:ext>
                </a:extLst>
              </p:cNvPr>
              <p:cNvSpPr txBox="1"/>
              <p:nvPr/>
            </p:nvSpPr>
            <p:spPr>
              <a:xfrm>
                <a:off x="2973161" y="3504447"/>
                <a:ext cx="8167688" cy="658813"/>
              </a:xfrm>
              <a:prstGeom prst="rect">
                <a:avLst/>
              </a:prstGeom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r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G</m:t>
                          </m:r>
                        </m:sub>
                      </m:sSub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r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f</m:t>
                          </m:r>
                        </m:sub>
                      </m:sSub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α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G</m:t>
                          </m:r>
                        </m:sub>
                      </m:sSub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β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M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r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M</m:t>
                              </m:r>
                            </m:sub>
                          </m:s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r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f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β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HML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r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HML</m:t>
                          </m:r>
                        </m:sub>
                      </m:sSub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β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SMB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r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SMB</m:t>
                          </m:r>
                        </m:sub>
                      </m:sSub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e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G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Object 3">
                <a:extLst>
                  <a:ext uri="{FF2B5EF4-FFF2-40B4-BE49-F238E27FC236}">
                    <a16:creationId xmlns:a16="http://schemas.microsoft.com/office/drawing/2014/main" id="{23CE9DD7-51DC-481F-9E44-C89D7F4D88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3161" y="3504447"/>
                <a:ext cx="8167688" cy="65881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609232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7593" y="115288"/>
            <a:ext cx="11044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Basic Intuition of the Factor Models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2978" y="1228725"/>
            <a:ext cx="11514221" cy="52102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Cambria" panose="02040503050406030204" pitchFamily="18" charset="0"/>
              </a:rPr>
              <a:t>Let’s compare small vs large stocks and growth vs. value stocks.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latin typeface="Cambria" panose="02040503050406030204" pitchFamily="18" charset="0"/>
              </a:rPr>
              <a:t>Launch  </a:t>
            </a:r>
            <a:r>
              <a:rPr lang="en-US" sz="2000" b="1" dirty="0">
                <a:latin typeface="Cambria" panose="02040503050406030204" pitchFamily="18" charset="0"/>
              </a:rPr>
              <a:t>U6-CAPM - STEP 4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Cambria" panose="02040503050406030204" pitchFamily="18" charset="0"/>
              </a:rPr>
              <a:t>If small firms, on average, outperform large firms =&gt; do you think a manager who is investing small (value) firms is better manager than other manager who is investing large (growth) firms? Or simply taking some risk????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Cambria" panose="02040503050406030204" pitchFamily="18" charset="0"/>
              </a:rPr>
              <a:t>Factor models attempt to compare skills of managers or portfolios by controlling for certain documented patterns (small stock premium or value premium or profitability premium etc.)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2400" b="1" dirty="0"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600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34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CAPM &amp; APT</a:t>
            </a:r>
          </a:p>
        </p:txBody>
      </p:sp>
    </p:spTree>
    <p:extLst>
      <p:ext uri="{BB962C8B-B14F-4D97-AF65-F5344CB8AC3E}">
        <p14:creationId xmlns:p14="http://schemas.microsoft.com/office/powerpoint/2010/main" val="17588670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7593" y="115288"/>
            <a:ext cx="11044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CAPM, 3- and 5-Factor Model in Python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2978" y="1228725"/>
            <a:ext cx="11514221" cy="52102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</a:pPr>
            <a:r>
              <a:rPr lang="en-US" dirty="0">
                <a:latin typeface="Cambria" panose="02040503050406030204" pitchFamily="18" charset="0"/>
              </a:rPr>
              <a:t>Launch U6-CAPM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</a:pPr>
            <a:r>
              <a:rPr lang="en-US" sz="2800" b="1">
                <a:latin typeface="Cambria" panose="02040503050406030204" pitchFamily="18" charset="0"/>
              </a:rPr>
              <a:t>Step </a:t>
            </a:r>
            <a:r>
              <a:rPr lang="en-US" sz="2800" b="1" dirty="0">
                <a:latin typeface="Cambria" panose="02040503050406030204" pitchFamily="18" charset="0"/>
              </a:rPr>
              <a:t>5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2600" dirty="0"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600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35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CAPM &amp; APT</a:t>
            </a:r>
          </a:p>
        </p:txBody>
      </p:sp>
    </p:spTree>
    <p:extLst>
      <p:ext uri="{BB962C8B-B14F-4D97-AF65-F5344CB8AC3E}">
        <p14:creationId xmlns:p14="http://schemas.microsoft.com/office/powerpoint/2010/main" val="159071167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340515" y="6526880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600" smtClean="0">
                <a:solidFill>
                  <a:schemeClr val="bg1"/>
                </a:solidFill>
                <a:latin typeface="Cambria" panose="02040503050406030204" pitchFamily="18" charset="0"/>
              </a:rPr>
              <a:t>36</a:t>
            </a:fld>
            <a:endParaRPr lang="en-US" sz="16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601310" y="2737634"/>
            <a:ext cx="6989380" cy="1293912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07032" y="3092202"/>
            <a:ext cx="23129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Thanks!</a:t>
            </a:r>
          </a:p>
        </p:txBody>
      </p:sp>
    </p:spTree>
    <p:extLst>
      <p:ext uri="{BB962C8B-B14F-4D97-AF65-F5344CB8AC3E}">
        <p14:creationId xmlns:p14="http://schemas.microsoft.com/office/powerpoint/2010/main" val="120991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7593" y="115288"/>
            <a:ext cx="11044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A Single-Index Stock Market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2978" y="1228725"/>
            <a:ext cx="4613549" cy="497700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The scatter plot can also be used to illustrate systematic and unsystematic risk. 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The risk is related to the systematic or macroeconomic factor, in this case the market index. 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A stock’s total risk, as measured by its standard deviation, can be partitioned into systematic and unsystematic risk. 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2600" dirty="0"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600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4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CAPM &amp; APT</a:t>
            </a:r>
          </a:p>
        </p:txBody>
      </p:sp>
      <p:pic>
        <p:nvPicPr>
          <p:cNvPr id="1027" name="Picture 3">
            <a:extLst>
              <a:ext uri="{FF2B5EF4-FFF2-40B4-BE49-F238E27FC236}">
                <a16:creationId xmlns:a16="http://schemas.microsoft.com/office/drawing/2014/main" id="{2F02A004-9071-4C41-812B-8C3D4EE82E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3899" y="1781174"/>
            <a:ext cx="6096282" cy="4119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1596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7593" y="115288"/>
            <a:ext cx="11044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</a:rPr>
              <a:t>Understand the Components of a Single-Index Model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5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CAPM &amp; APT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150983E-EDB8-49DE-8246-4CDDEA91E3C3}"/>
                  </a:ext>
                </a:extLst>
              </p:cNvPr>
              <p:cNvSpPr txBox="1"/>
              <p:nvPr/>
            </p:nvSpPr>
            <p:spPr>
              <a:xfrm>
                <a:off x="2648778" y="1611264"/>
                <a:ext cx="7489375" cy="6155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sz="4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4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4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d>
                      <m:d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sz="4000" dirty="0"/>
                  <a:t>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endParaRPr lang="en-US" sz="40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150983E-EDB8-49DE-8246-4CDDEA91E3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8778" y="1611264"/>
                <a:ext cx="7489375" cy="615553"/>
              </a:xfrm>
              <a:prstGeom prst="rect">
                <a:avLst/>
              </a:prstGeom>
              <a:blipFill>
                <a:blip r:embed="rId3"/>
                <a:stretch>
                  <a:fillRect t="-24752" b="-495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Arrow: Down 8">
            <a:extLst>
              <a:ext uri="{FF2B5EF4-FFF2-40B4-BE49-F238E27FC236}">
                <a16:creationId xmlns:a16="http://schemas.microsoft.com/office/drawing/2014/main" id="{1A1691ED-58A2-4F3D-A8B3-F16CAB79B286}"/>
              </a:ext>
            </a:extLst>
          </p:cNvPr>
          <p:cNvSpPr/>
          <p:nvPr/>
        </p:nvSpPr>
        <p:spPr>
          <a:xfrm>
            <a:off x="2894416" y="2336880"/>
            <a:ext cx="301215" cy="5809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8A4EBEC5-C09C-4AB2-8BF2-B59E7134879F}"/>
              </a:ext>
            </a:extLst>
          </p:cNvPr>
          <p:cNvSpPr/>
          <p:nvPr/>
        </p:nvSpPr>
        <p:spPr>
          <a:xfrm>
            <a:off x="6240378" y="2343041"/>
            <a:ext cx="301215" cy="5809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A03C483-5CB7-4512-9D5D-E604C9D9557D}"/>
                  </a:ext>
                </a:extLst>
              </p:cNvPr>
              <p:cNvSpPr txBox="1"/>
              <p:nvPr/>
            </p:nvSpPr>
            <p:spPr>
              <a:xfrm>
                <a:off x="2708210" y="3544305"/>
                <a:ext cx="671594" cy="2992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A03C483-5CB7-4512-9D5D-E604C9D955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8210" y="3544305"/>
                <a:ext cx="671594" cy="299249"/>
              </a:xfrm>
              <a:prstGeom prst="rect">
                <a:avLst/>
              </a:prstGeom>
              <a:blipFill>
                <a:blip r:embed="rId4"/>
                <a:stretch>
                  <a:fillRect l="-4545" r="-6364" b="-2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30B1465D-169B-4D54-8471-E80F84B0E02C}"/>
              </a:ext>
            </a:extLst>
          </p:cNvPr>
          <p:cNvSpPr txBox="1"/>
          <p:nvPr/>
        </p:nvSpPr>
        <p:spPr>
          <a:xfrm>
            <a:off x="2441580" y="2950762"/>
            <a:ext cx="14302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Excess Return of a Security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9206D57-B213-4F60-9F0D-33CD1941919D}"/>
                  </a:ext>
                </a:extLst>
              </p:cNvPr>
              <p:cNvSpPr txBox="1"/>
              <p:nvPr/>
            </p:nvSpPr>
            <p:spPr>
              <a:xfrm>
                <a:off x="6096000" y="3538611"/>
                <a:ext cx="787395" cy="2992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9206D57-B213-4F60-9F0D-33CD194191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3538611"/>
                <a:ext cx="787395" cy="299249"/>
              </a:xfrm>
              <a:prstGeom prst="rect">
                <a:avLst/>
              </a:prstGeom>
              <a:blipFill>
                <a:blip r:embed="rId5"/>
                <a:stretch>
                  <a:fillRect l="-2326" r="-3101" b="-2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>
            <a:extLst>
              <a:ext uri="{FF2B5EF4-FFF2-40B4-BE49-F238E27FC236}">
                <a16:creationId xmlns:a16="http://schemas.microsoft.com/office/drawing/2014/main" id="{D1F98964-BF2F-449D-9311-0D18A4DB86BB}"/>
              </a:ext>
            </a:extLst>
          </p:cNvPr>
          <p:cNvSpPr txBox="1"/>
          <p:nvPr/>
        </p:nvSpPr>
        <p:spPr>
          <a:xfrm>
            <a:off x="5936114" y="2950762"/>
            <a:ext cx="14302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Excess Return of Market</a:t>
            </a:r>
          </a:p>
        </p:txBody>
      </p:sp>
      <p:sp>
        <p:nvSpPr>
          <p:cNvPr id="20" name="Arrow: Down 19">
            <a:extLst>
              <a:ext uri="{FF2B5EF4-FFF2-40B4-BE49-F238E27FC236}">
                <a16:creationId xmlns:a16="http://schemas.microsoft.com/office/drawing/2014/main" id="{621DB948-2ACA-4D1F-8968-F8CF98E0A75A}"/>
              </a:ext>
            </a:extLst>
          </p:cNvPr>
          <p:cNvSpPr/>
          <p:nvPr/>
        </p:nvSpPr>
        <p:spPr>
          <a:xfrm rot="1479741">
            <a:off x="3898306" y="2156708"/>
            <a:ext cx="301215" cy="24648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34EC8D6-EF1F-4B1E-A9BB-7ADE07EA8043}"/>
              </a:ext>
            </a:extLst>
          </p:cNvPr>
          <p:cNvSpPr txBox="1"/>
          <p:nvPr/>
        </p:nvSpPr>
        <p:spPr>
          <a:xfrm>
            <a:off x="1803042" y="4526350"/>
            <a:ext cx="29081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Expected return 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on the security’s in excess of risk-free rate 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beyond any induced by movements in the broad market</a:t>
            </a:r>
          </a:p>
        </p:txBody>
      </p:sp>
      <p:sp>
        <p:nvSpPr>
          <p:cNvPr id="22" name="Arrow: Right 21">
            <a:extLst>
              <a:ext uri="{FF2B5EF4-FFF2-40B4-BE49-F238E27FC236}">
                <a16:creationId xmlns:a16="http://schemas.microsoft.com/office/drawing/2014/main" id="{6F357D09-6E7A-4ED0-BDB9-0BEFA3D605FD}"/>
              </a:ext>
            </a:extLst>
          </p:cNvPr>
          <p:cNvSpPr/>
          <p:nvPr/>
        </p:nvSpPr>
        <p:spPr>
          <a:xfrm rot="3560353">
            <a:off x="7691957" y="3191332"/>
            <a:ext cx="2571078" cy="3119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B4A1791-C930-442B-BF76-69080F940DBC}"/>
              </a:ext>
            </a:extLst>
          </p:cNvPr>
          <p:cNvSpPr txBox="1"/>
          <p:nvPr/>
        </p:nvSpPr>
        <p:spPr>
          <a:xfrm>
            <a:off x="9049313" y="4566692"/>
            <a:ext cx="14302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Firm Specific Surprises</a:t>
            </a:r>
          </a:p>
        </p:txBody>
      </p:sp>
      <p:sp>
        <p:nvSpPr>
          <p:cNvPr id="26" name="Arrow: Down 25">
            <a:extLst>
              <a:ext uri="{FF2B5EF4-FFF2-40B4-BE49-F238E27FC236}">
                <a16:creationId xmlns:a16="http://schemas.microsoft.com/office/drawing/2014/main" id="{9FCCD78B-C065-4753-A7EC-2D5D4CA29065}"/>
              </a:ext>
            </a:extLst>
          </p:cNvPr>
          <p:cNvSpPr/>
          <p:nvPr/>
        </p:nvSpPr>
        <p:spPr>
          <a:xfrm>
            <a:off x="5505639" y="2303128"/>
            <a:ext cx="301215" cy="24648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B819391-6CE2-4FE4-9DCF-B127DAE08A24}"/>
              </a:ext>
            </a:extLst>
          </p:cNvPr>
          <p:cNvSpPr txBox="1"/>
          <p:nvPr/>
        </p:nvSpPr>
        <p:spPr>
          <a:xfrm>
            <a:off x="5146876" y="4747155"/>
            <a:ext cx="29081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The security’s sensitivity to market-wide economic shocks – 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measure of systematic risk</a:t>
            </a:r>
          </a:p>
        </p:txBody>
      </p:sp>
    </p:spTree>
    <p:extLst>
      <p:ext uri="{BB962C8B-B14F-4D97-AF65-F5344CB8AC3E}">
        <p14:creationId xmlns:p14="http://schemas.microsoft.com/office/powerpoint/2010/main" val="980831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7593" y="115288"/>
            <a:ext cx="11044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More about Beta - What does Beta represent?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2978" y="1228725"/>
            <a:ext cx="11514221" cy="110807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Cambria" panose="02040503050406030204" pitchFamily="18" charset="0"/>
              </a:rPr>
              <a:t>Beta is the measure of the amount of systematic risk a stock has, or equivalently the amount of risk a stock will have when it is put into a well diversified portfolio.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600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6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CAPM &amp; APT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D0A02EB-9296-46C6-905D-1B79F94D4F12}"/>
                  </a:ext>
                </a:extLst>
              </p:cNvPr>
              <p:cNvSpPr txBox="1"/>
              <p:nvPr/>
            </p:nvSpPr>
            <p:spPr>
              <a:xfrm>
                <a:off x="4326966" y="3469065"/>
                <a:ext cx="3606244" cy="12986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𝐶𝑜𝑣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sSubSup>
                            <m:sSubSupPr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  <m:sup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D0A02EB-9296-46C6-905D-1B79F94D4F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6966" y="3469065"/>
                <a:ext cx="3606244" cy="129862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Arrow: Right 8">
            <a:extLst>
              <a:ext uri="{FF2B5EF4-FFF2-40B4-BE49-F238E27FC236}">
                <a16:creationId xmlns:a16="http://schemas.microsoft.com/office/drawing/2014/main" id="{1FBC30E4-1A0B-4A87-ABBD-B879CB49456B}"/>
              </a:ext>
            </a:extLst>
          </p:cNvPr>
          <p:cNvSpPr/>
          <p:nvPr/>
        </p:nvSpPr>
        <p:spPr>
          <a:xfrm rot="2442227">
            <a:off x="7027555" y="4872868"/>
            <a:ext cx="1189899" cy="3003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D37AB2F5-DF59-44E7-B1D0-0A0F60A91826}"/>
              </a:ext>
            </a:extLst>
          </p:cNvPr>
          <p:cNvSpPr/>
          <p:nvPr/>
        </p:nvSpPr>
        <p:spPr>
          <a:xfrm rot="18879602">
            <a:off x="7262567" y="2969518"/>
            <a:ext cx="1189899" cy="3003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4D2CA521-AE48-4EB4-93DF-7DD4397C835B}"/>
              </a:ext>
            </a:extLst>
          </p:cNvPr>
          <p:cNvSpPr/>
          <p:nvPr/>
        </p:nvSpPr>
        <p:spPr>
          <a:xfrm rot="13217276">
            <a:off x="5763461" y="2992853"/>
            <a:ext cx="1189899" cy="3003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8D99A7A-FDC6-4BBD-BDC1-5A01F27ED23F}"/>
              </a:ext>
            </a:extLst>
          </p:cNvPr>
          <p:cNvSpPr txBox="1"/>
          <p:nvPr/>
        </p:nvSpPr>
        <p:spPr>
          <a:xfrm>
            <a:off x="7933210" y="2336800"/>
            <a:ext cx="1286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Rm-rf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F7EC691-6814-4905-AA85-31A7880F796C}"/>
              </a:ext>
            </a:extLst>
          </p:cNvPr>
          <p:cNvSpPr txBox="1"/>
          <p:nvPr/>
        </p:nvSpPr>
        <p:spPr>
          <a:xfrm>
            <a:off x="5643195" y="2336800"/>
            <a:ext cx="1286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Ri-rf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46E00A5-E6CA-453E-A786-3EFB2A478C77}"/>
              </a:ext>
            </a:extLst>
          </p:cNvPr>
          <p:cNvSpPr txBox="1"/>
          <p:nvPr/>
        </p:nvSpPr>
        <p:spPr>
          <a:xfrm>
            <a:off x="8161810" y="5340210"/>
            <a:ext cx="2150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Variance of Market</a:t>
            </a:r>
          </a:p>
        </p:txBody>
      </p:sp>
    </p:spTree>
    <p:extLst>
      <p:ext uri="{BB962C8B-B14F-4D97-AF65-F5344CB8AC3E}">
        <p14:creationId xmlns:p14="http://schemas.microsoft.com/office/powerpoint/2010/main" val="420536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7593" y="115288"/>
            <a:ext cx="11044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Example 1)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2978" y="1228725"/>
            <a:ext cx="11514221" cy="52102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latin typeface="Cambria" panose="02040503050406030204" pitchFamily="18" charset="0"/>
              </a:rPr>
              <a:t>A stock has a correlation with the market of 0.45. The standard deviation of the market is 21% and the standard deviation of the stock is 35%. What is stock’s beta?</a:t>
            </a:r>
            <a:endParaRPr lang="en-US" sz="2600" dirty="0"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1600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dirty="0"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en-US" sz="2000" dirty="0">
              <a:latin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7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CAPM &amp; APT</a:t>
            </a:r>
          </a:p>
        </p:txBody>
      </p:sp>
    </p:spTree>
    <p:extLst>
      <p:ext uri="{BB962C8B-B14F-4D97-AF65-F5344CB8AC3E}">
        <p14:creationId xmlns:p14="http://schemas.microsoft.com/office/powerpoint/2010/main" val="3270853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7593" y="115288"/>
            <a:ext cx="11044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Answer 1)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8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CAPM &amp; APT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B033D47-2AE6-42EE-BD7D-9C8D3875FBEC}"/>
                  </a:ext>
                </a:extLst>
              </p:cNvPr>
              <p:cNvSpPr txBox="1"/>
              <p:nvPr/>
            </p:nvSpPr>
            <p:spPr>
              <a:xfrm>
                <a:off x="1126566" y="2779687"/>
                <a:ext cx="9611285" cy="10389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𝐶𝑜𝑣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sSubSup>
                            <m:sSubSup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  <m:sup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den>
                      </m:f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  <m:sSub>
                            <m:sSub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</m:num>
                        <m:den>
                          <m:sSubSup>
                            <m:sSubSup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  <m:sup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den>
                      </m:f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0.45×0.35×0.21</m:t>
                          </m:r>
                        </m:num>
                        <m:den>
                          <m:sSup>
                            <m:sSup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0.21</m:t>
                              </m:r>
                            </m:e>
                            <m:sup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=0.75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B033D47-2AE6-42EE-BD7D-9C8D3875FB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6566" y="2779687"/>
                <a:ext cx="9611285" cy="103893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41157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384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7593" y="115288"/>
            <a:ext cx="11044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</a:rPr>
              <a:t>Beta for Selected Induvial Stocks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6472989"/>
            <a:ext cx="6240378" cy="38501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0378" y="6472989"/>
            <a:ext cx="5951622" cy="385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448800" y="6457298"/>
            <a:ext cx="2743200" cy="365125"/>
          </a:xfrm>
        </p:spPr>
        <p:txBody>
          <a:bodyPr/>
          <a:lstStyle/>
          <a:p>
            <a:fld id="{B63D8B90-C3C9-4A0C-9CD5-339FB3140368}" type="slidenum">
              <a:rPr lang="en-US" sz="1400" smtClean="0">
                <a:solidFill>
                  <a:schemeClr val="bg1"/>
                </a:solidFill>
                <a:latin typeface="Cambria" panose="02040503050406030204" pitchFamily="18" charset="0"/>
              </a:rPr>
              <a:t>9</a:t>
            </a:fld>
            <a:endParaRPr lang="en-US" sz="1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131" y="6481757"/>
            <a:ext cx="506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</a:rPr>
              <a:t>CAPM &amp; APT</a:t>
            </a:r>
          </a:p>
        </p:txBody>
      </p:sp>
      <p:graphicFrame>
        <p:nvGraphicFramePr>
          <p:cNvPr id="9" name="Content Placeholder 4">
            <a:extLst>
              <a:ext uri="{FF2B5EF4-FFF2-40B4-BE49-F238E27FC236}">
                <a16:creationId xmlns:a16="http://schemas.microsoft.com/office/drawing/2014/main" id="{09D85394-4989-4454-9804-15E30F20169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296815"/>
              </p:ext>
            </p:extLst>
          </p:nvPr>
        </p:nvGraphicFramePr>
        <p:xfrm>
          <a:off x="2209800" y="1191126"/>
          <a:ext cx="77724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38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2480">
                <a:tc>
                  <a:txBody>
                    <a:bodyPr/>
                    <a:lstStyle/>
                    <a:p>
                      <a:r>
                        <a:rPr lang="en-US" sz="2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Industry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2480">
                <a:tc>
                  <a:txBody>
                    <a:bodyPr/>
                    <a:lstStyle/>
                    <a:p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Consolidated Edison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Utilities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2480">
                <a:tc>
                  <a:txBody>
                    <a:bodyPr/>
                    <a:lstStyle/>
                    <a:p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Hershey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Food Processing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0.64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2480">
                <a:tc>
                  <a:txBody>
                    <a:bodyPr/>
                    <a:lstStyle/>
                    <a:p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General Mills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Food Processing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0.73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2480">
                <a:tc>
                  <a:txBody>
                    <a:bodyPr/>
                    <a:lstStyle/>
                    <a:p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eBay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Internet</a:t>
                      </a:r>
                      <a:r>
                        <a:rPr lang="en-US" sz="24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Service</a:t>
                      </a:r>
                      <a:endParaRPr lang="en-US" sz="2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0.79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2480">
                <a:tc>
                  <a:txBody>
                    <a:bodyPr/>
                    <a:lstStyle/>
                    <a:p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Semiconductors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2480">
                <a:tc>
                  <a:txBody>
                    <a:bodyPr/>
                    <a:lstStyle/>
                    <a:p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Computer Hardware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0.96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2480">
                <a:tc>
                  <a:txBody>
                    <a:bodyPr/>
                    <a:lstStyle/>
                    <a:p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Google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Internet 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2480">
                <a:tc>
                  <a:txBody>
                    <a:bodyPr/>
                    <a:lstStyle/>
                    <a:p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Salesforce.com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Application Software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2480">
                <a:tc>
                  <a:txBody>
                    <a:bodyPr/>
                    <a:lstStyle/>
                    <a:p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Tiffany &amp; Co.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Specialty Stores</a:t>
                      </a:r>
                      <a:endParaRPr lang="en-US" sz="2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2480">
                <a:tc>
                  <a:txBody>
                    <a:bodyPr/>
                    <a:lstStyle/>
                    <a:p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American Airline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Major</a:t>
                      </a:r>
                      <a:r>
                        <a:rPr lang="en-US" sz="24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Airlines</a:t>
                      </a:r>
                      <a:endParaRPr lang="en-US" sz="2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0225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23647</TotalTime>
  <Words>2203</Words>
  <Application>Microsoft Office PowerPoint</Application>
  <PresentationFormat>Widescreen</PresentationFormat>
  <Paragraphs>456</Paragraphs>
  <Slides>36</Slides>
  <Notes>36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36</vt:i4>
      </vt:variant>
    </vt:vector>
  </HeadingPairs>
  <TitlesOfParts>
    <vt:vector size="46" baseType="lpstr">
      <vt:lpstr>Arial</vt:lpstr>
      <vt:lpstr>Calibri</vt:lpstr>
      <vt:lpstr>Calibri Light</vt:lpstr>
      <vt:lpstr>Cambria</vt:lpstr>
      <vt:lpstr>Cambria Math</vt:lpstr>
      <vt:lpstr>Times New Roman</vt:lpstr>
      <vt:lpstr>Wingdings</vt:lpstr>
      <vt:lpstr>Office Theme</vt:lpstr>
      <vt:lpstr>Worksheet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zafer.yuksel</dc:creator>
  <cp:lastModifiedBy>Yuksel, Zafer</cp:lastModifiedBy>
  <cp:revision>344</cp:revision>
  <cp:lastPrinted>2020-03-07T23:40:00Z</cp:lastPrinted>
  <dcterms:created xsi:type="dcterms:W3CDTF">2019-07-03T18:31:29Z</dcterms:created>
  <dcterms:modified xsi:type="dcterms:W3CDTF">2020-09-29T16:47:55Z</dcterms:modified>
</cp:coreProperties>
</file>