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6" r:id="rId9"/>
    <p:sldId id="342" r:id="rId10"/>
    <p:sldId id="335" r:id="rId11"/>
    <p:sldId id="339" r:id="rId12"/>
    <p:sldId id="337" r:id="rId13"/>
    <p:sldId id="338" r:id="rId14"/>
    <p:sldId id="340" r:id="rId15"/>
    <p:sldId id="341" r:id="rId16"/>
    <p:sldId id="303" r:id="rId17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31" autoAdjust="0"/>
    <p:restoredTop sz="89890" autoAdjust="0"/>
  </p:normalViewPr>
  <p:slideViewPr>
    <p:cSldViewPr snapToGrid="0">
      <p:cViewPr varScale="1">
        <p:scale>
          <a:sx n="92" d="100"/>
          <a:sy n="92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9520EC1-6369-4CF9-B06D-960C7CC98AA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AA9DFE9-C8D9-4975-812C-10C1F657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6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6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9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98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61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50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35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1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wide mix of skills.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economics (both micro and macro) =&gt; to forecast the general direction of the market and the relative position of articular industries or firms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Understand the industries (ins and outs of particular industries)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Choose a specific firm within an industry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Understand accounting i.e., financial statements, financial ratios etc. More importantly how to apply accounting when selecting  stock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54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5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05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45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8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42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99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1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4898-D3BD-45A8-8ADB-6EB685AF1DCF}" type="datetime1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4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51CC-3530-4AEF-86B9-342EFB92AC3C}" type="datetime1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DCC7-F604-4728-B224-1719C4942DBB}" type="datetime1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9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6E6-23D0-410E-8B6C-70ADF2124F06}" type="datetime1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E5BE-543E-47CB-8D2E-A226805C8D50}" type="datetime1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5B0-2FB8-41BC-BE47-1D3391ADC16B}" type="datetime1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84D3-BB89-49B1-852E-16991FB69A5E}" type="datetime1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EE01-2ED3-4D8F-8C0E-32A85D500FD0}" type="datetime1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224-33CB-4EA1-A76A-FC882A133FCF}" type="datetime1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CBDF-8E1B-4EAC-95CA-C784677FDB2C}" type="datetime1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0964-1CAE-4CFC-A7D2-239770EACD24}" type="datetime1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1B86-2CD9-4017-9601-14EC23B47AC8}" type="datetime1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ningstar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://advisor.morningstar.com/Enterprise/VTC/MorningstarGlobalEquityClassStructure2019v3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erence-board.org/data/consumerdata.cfm" TargetMode="External"/><Relationship Id="rId7" Type="http://schemas.openxmlformats.org/officeDocument/2006/relationships/hyperlink" Target="https://fred.stlouisfed.org/series/PERM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red.stlouisfed.org/series/NEWORDER" TargetMode="External"/><Relationship Id="rId5" Type="http://schemas.openxmlformats.org/officeDocument/2006/relationships/hyperlink" Target="https://fred.stlouisfed.org/series/ICSA" TargetMode="External"/><Relationship Id="rId4" Type="http://schemas.openxmlformats.org/officeDocument/2006/relationships/hyperlink" Target="https://data.oecd.org/leadind/consumer-confidence-index-cci.htm#indicator-char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chool.stockcharts.com/doku.php?id=market_analysis:sector_rotation_analys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2460" y="1684751"/>
            <a:ext cx="11066745" cy="14718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47416" y="1728157"/>
            <a:ext cx="76909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Macroeconomic and Industry Analysis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&amp;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Equity Valuation</a:t>
            </a:r>
          </a:p>
        </p:txBody>
      </p:sp>
    </p:spTree>
    <p:extLst>
      <p:ext uri="{BB962C8B-B14F-4D97-AF65-F5344CB8AC3E}">
        <p14:creationId xmlns:p14="http://schemas.microsoft.com/office/powerpoint/2010/main" val="664700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Sector Rotation: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A5AD94-5072-4FDC-8FE4-FAF8E01F5B8C}"/>
              </a:ext>
            </a:extLst>
          </p:cNvPr>
          <p:cNvSpPr txBox="1">
            <a:spLocks/>
          </p:cNvSpPr>
          <p:nvPr/>
        </p:nvSpPr>
        <p:spPr>
          <a:xfrm>
            <a:off x="483267" y="1160260"/>
            <a:ext cx="11514221" cy="18845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24"/>
              </a:spcBef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Shifting portfolio into industry sectors expected to outperform</a:t>
            </a:r>
          </a:p>
          <a:p>
            <a:pPr lvl="1">
              <a:spcBef>
                <a:spcPts val="624"/>
              </a:spcBef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Based on macroeconomic forecasts</a:t>
            </a:r>
          </a:p>
          <a:p>
            <a:pPr lvl="1">
              <a:spcBef>
                <a:spcPts val="624"/>
              </a:spcBef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After peak, defensive industries often better performers</a:t>
            </a:r>
          </a:p>
          <a:p>
            <a:pPr lvl="1">
              <a:spcBef>
                <a:spcPts val="624"/>
              </a:spcBef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 trough, capital goods industries often better performers</a:t>
            </a:r>
          </a:p>
          <a:p>
            <a:pPr lvl="1">
              <a:spcBef>
                <a:spcPts val="624"/>
              </a:spcBef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 expansion, cyclical industries often better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2" descr="Circular diagram illustrates the recession, recovery/boom cycle.">
            <a:extLst>
              <a:ext uri="{FF2B5EF4-FFF2-40B4-BE49-F238E27FC236}">
                <a16:creationId xmlns:a16="http://schemas.microsoft.com/office/drawing/2014/main" id="{CB7B0C40-FE48-4455-AF16-92B45261C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093" y="3639283"/>
            <a:ext cx="4330664" cy="276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641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From Sector Selection to Stock Picking – Financial Statements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A5AD94-5072-4FDC-8FE4-FAF8E01F5B8C}"/>
              </a:ext>
            </a:extLst>
          </p:cNvPr>
          <p:cNvSpPr txBox="1">
            <a:spLocks/>
          </p:cNvSpPr>
          <p:nvPr/>
        </p:nvSpPr>
        <p:spPr>
          <a:xfrm>
            <a:off x="483267" y="1160260"/>
            <a:ext cx="11514221" cy="18593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Balance Sheet: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Accounting statement of firm’s financial position at specified time.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Income Statement: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Financial statement showing firm’s cash receipts and cash payments during specified period.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539C292-9F0E-4121-B70F-4EDF825B5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474137"/>
              </p:ext>
            </p:extLst>
          </p:nvPr>
        </p:nvGraphicFramePr>
        <p:xfrm>
          <a:off x="2434388" y="3165849"/>
          <a:ext cx="73914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5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rial" pitchFamily="34" charset="0"/>
                          <a:cs typeface="Arial" pitchFamily="34" charset="0"/>
                        </a:rPr>
                        <a:t>Accounting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rial" pitchFamily="34" charset="0"/>
                          <a:cs typeface="Arial" pitchFamily="34" charset="0"/>
                        </a:rPr>
                        <a:t>Economic Earnings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Earnings of a firm as reported on income 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Real flow of cash firm could pay without impairing productive capacity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34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From Sector Selection to Stock Picking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A5AD94-5072-4FDC-8FE4-FAF8E01F5B8C}"/>
              </a:ext>
            </a:extLst>
          </p:cNvPr>
          <p:cNvSpPr txBox="1">
            <a:spLocks/>
          </p:cNvSpPr>
          <p:nvPr/>
        </p:nvSpPr>
        <p:spPr>
          <a:xfrm>
            <a:off x="483267" y="1015128"/>
            <a:ext cx="11514221" cy="5669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List of Financial Ratios: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FED036-A274-464D-B0F3-47950480B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778" y="1727200"/>
            <a:ext cx="6941684" cy="462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996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How to use Financial Ratios?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pic>
        <p:nvPicPr>
          <p:cNvPr id="11" name="Picture 2" descr="Graphic walks through asking important financial questions.">
            <a:extLst>
              <a:ext uri="{FF2B5EF4-FFF2-40B4-BE49-F238E27FC236}">
                <a16:creationId xmlns:a16="http://schemas.microsoft.com/office/drawing/2014/main" id="{ECE175E7-23C7-4E24-8AE0-62BA309FE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673" y="1826927"/>
            <a:ext cx="8366239" cy="249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310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Some Key Ratios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F4168E3-55C3-4BE3-8073-F2E97B64FB48}"/>
              </a:ext>
            </a:extLst>
          </p:cNvPr>
          <p:cNvSpPr txBox="1">
            <a:spLocks/>
          </p:cNvSpPr>
          <p:nvPr/>
        </p:nvSpPr>
        <p:spPr>
          <a:xfrm>
            <a:off x="483267" y="1160259"/>
            <a:ext cx="11169316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Profitability Ratios: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ROA: NI/TA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ROE: NI/TE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ROIC: EBIT/Long-Term Capital (LT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Debt+Equity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Operating Margin: (Sales-COGS-SG&amp;A)/Sales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Market Valuation Ratios: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Price/Sales (P/S)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Price/Earnings (P/E)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PEG: Ratio of P/E to earnings growth rate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g=ROE x b, where b is plowback (retention) ratio.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PEG &lt;=1 =&gt; fairly valued, PEG&gt;1 =&gt; overvalued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Enterprise Value/EBITDA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Enterprise Value: total market value of the stock + book value of all liabilities – cash.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Alternative to P/E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102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Putting Altogether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F4168E3-55C3-4BE3-8073-F2E97B64FB48}"/>
              </a:ext>
            </a:extLst>
          </p:cNvPr>
          <p:cNvSpPr txBox="1">
            <a:spLocks/>
          </p:cNvSpPr>
          <p:nvPr/>
        </p:nvSpPr>
        <p:spPr>
          <a:xfrm>
            <a:off x="483267" y="1160259"/>
            <a:ext cx="11169316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In-Class Lab: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LAB – Stock Selection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LAB – Stock Selection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LAB -  Stock Selection - REPORT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85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0515" y="6526880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600" smtClean="0">
                <a:solidFill>
                  <a:schemeClr val="bg1"/>
                </a:solidFill>
                <a:latin typeface="Cambria" panose="02040503050406030204" pitchFamily="18" charset="0"/>
              </a:rPr>
              <a:t>16</a:t>
            </a:fld>
            <a:endParaRPr lang="en-US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1310" y="2737634"/>
            <a:ext cx="6989380" cy="12939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07032" y="3092202"/>
            <a:ext cx="23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2099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Picking a Stock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A5AD94-5072-4FDC-8FE4-FAF8E01F5B8C}"/>
              </a:ext>
            </a:extLst>
          </p:cNvPr>
          <p:cNvSpPr txBox="1">
            <a:spLocks/>
          </p:cNvSpPr>
          <p:nvPr/>
        </p:nvSpPr>
        <p:spPr>
          <a:xfrm>
            <a:off x="483267" y="1160259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How to pick a stock?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What tools do you need?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Economics (both macro and micro)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relation between economy (market) and industries.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Accounting (financial statement analysis or financial ratios) to pick a stock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8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Top-Down Approach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A5AD94-5072-4FDC-8FE4-FAF8E01F5B8C}"/>
              </a:ext>
            </a:extLst>
          </p:cNvPr>
          <p:cNvSpPr txBox="1">
            <a:spLocks/>
          </p:cNvSpPr>
          <p:nvPr/>
        </p:nvSpPr>
        <p:spPr>
          <a:xfrm>
            <a:off x="483267" y="1160259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Global Economy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Domestic Macroeconomy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GDP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Employment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Inflation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Interest Rates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Federal Government Policy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Sentiment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5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Understanding Sectors and Industries in Practice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A5AD94-5072-4FDC-8FE4-FAF8E01F5B8C}"/>
              </a:ext>
            </a:extLst>
          </p:cNvPr>
          <p:cNvSpPr txBox="1">
            <a:spLocks/>
          </p:cNvSpPr>
          <p:nvPr/>
        </p:nvSpPr>
        <p:spPr>
          <a:xfrm>
            <a:off x="483267" y="1160259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best example is from Morningstar (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www.morningstar.com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Let’s have a look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: (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http://advisor.morningstar.com/Enterprise/VTC/MorningstarGlobalEquityClassStructure2019v3.pdf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087F069-BCCC-406C-8844-A8E825236D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46" y="2366349"/>
            <a:ext cx="6968629" cy="4004169"/>
          </a:xfrm>
          <a:prstGeom prst="rect">
            <a:avLst/>
          </a:prstGeom>
        </p:spPr>
      </p:pic>
      <p:sp>
        <p:nvSpPr>
          <p:cNvPr id="12" name="Right Brace 11">
            <a:extLst>
              <a:ext uri="{FF2B5EF4-FFF2-40B4-BE49-F238E27FC236}">
                <a16:creationId xmlns:a16="http://schemas.microsoft.com/office/drawing/2014/main" id="{31A23B59-BEBD-42BC-B3BF-17E087196D8E}"/>
              </a:ext>
            </a:extLst>
          </p:cNvPr>
          <p:cNvSpPr/>
          <p:nvPr/>
        </p:nvSpPr>
        <p:spPr>
          <a:xfrm>
            <a:off x="6130088" y="5163709"/>
            <a:ext cx="342900" cy="8075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AAD9CAF5-D356-4DF8-A5EF-2907311806CC}"/>
              </a:ext>
            </a:extLst>
          </p:cNvPr>
          <p:cNvSpPr/>
          <p:nvPr/>
        </p:nvSpPr>
        <p:spPr>
          <a:xfrm>
            <a:off x="6139931" y="4331269"/>
            <a:ext cx="342900" cy="8075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46258BBF-3EEC-4B91-B567-F801D3196C23}"/>
              </a:ext>
            </a:extLst>
          </p:cNvPr>
          <p:cNvSpPr/>
          <p:nvPr/>
        </p:nvSpPr>
        <p:spPr>
          <a:xfrm>
            <a:off x="6139931" y="3465281"/>
            <a:ext cx="342900" cy="8075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DD7C979A-7E29-4C67-8D96-8197AA8C143D}"/>
              </a:ext>
            </a:extLst>
          </p:cNvPr>
          <p:cNvSpPr/>
          <p:nvPr/>
        </p:nvSpPr>
        <p:spPr>
          <a:xfrm>
            <a:off x="6160164" y="2612453"/>
            <a:ext cx="342900" cy="8075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AD0925-0666-4587-8E23-8EB0BCF8F6E6}"/>
              </a:ext>
            </a:extLst>
          </p:cNvPr>
          <p:cNvSpPr txBox="1"/>
          <p:nvPr/>
        </p:nvSpPr>
        <p:spPr>
          <a:xfrm>
            <a:off x="6698663" y="5382839"/>
            <a:ext cx="5139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annual reports, 10Ks as its primary source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A1D119-91CB-4192-BDBA-8429D387F91B}"/>
              </a:ext>
            </a:extLst>
          </p:cNvPr>
          <p:cNvSpPr txBox="1"/>
          <p:nvPr/>
        </p:nvSpPr>
        <p:spPr>
          <a:xfrm>
            <a:off x="6747711" y="4550399"/>
            <a:ext cx="5139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firms’ common operational characteristics.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3AEF16-AFB5-47B0-9A4D-835EDF671E03}"/>
              </a:ext>
            </a:extLst>
          </p:cNvPr>
          <p:cNvSpPr txBox="1"/>
          <p:nvPr/>
        </p:nvSpPr>
        <p:spPr>
          <a:xfrm>
            <a:off x="6698663" y="3684411"/>
            <a:ext cx="5139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the general sphere a firm does business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7EA7C3-5DA7-4E18-B08E-EC7D8ABB25CA}"/>
              </a:ext>
            </a:extLst>
          </p:cNvPr>
          <p:cNvSpPr txBox="1"/>
          <p:nvPr/>
        </p:nvSpPr>
        <p:spPr>
          <a:xfrm>
            <a:off x="6747711" y="2818423"/>
            <a:ext cx="5139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groups: Cyclical, Defensive, </a:t>
            </a:r>
            <a:r>
              <a:rPr lang="en-US"/>
              <a:t>and Sensitive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8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Why is it important?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A5AD94-5072-4FDC-8FE4-FAF8E01F5B8C}"/>
              </a:ext>
            </a:extLst>
          </p:cNvPr>
          <p:cNvSpPr txBox="1">
            <a:spLocks/>
          </p:cNvSpPr>
          <p:nvPr/>
        </p:nvSpPr>
        <p:spPr>
          <a:xfrm>
            <a:off x="483267" y="1160259"/>
            <a:ext cx="11514221" cy="22687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24"/>
              </a:spcBef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Business Cycles</a:t>
            </a:r>
          </a:p>
          <a:p>
            <a:pPr>
              <a:spcBef>
                <a:spcPts val="624"/>
              </a:spcBef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Recurring cycles of recession and recovery</a:t>
            </a:r>
          </a:p>
          <a:p>
            <a:pPr marL="0" indent="0">
              <a:spcBef>
                <a:spcPts val="624"/>
              </a:spcBef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Peak</a:t>
            </a:r>
          </a:p>
          <a:p>
            <a:pPr>
              <a:spcBef>
                <a:spcPts val="624"/>
              </a:spcBef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Transition from end of expansion to start of contraction</a:t>
            </a:r>
          </a:p>
          <a:p>
            <a:pPr marL="0" indent="0">
              <a:spcBef>
                <a:spcPts val="624"/>
              </a:spcBef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Trough</a:t>
            </a:r>
          </a:p>
          <a:p>
            <a:pPr>
              <a:spcBef>
                <a:spcPts val="624"/>
              </a:spcBef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Transition point between recession and recovery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2" descr="Depiction of the business cycle.">
            <a:extLst>
              <a:ext uri="{FF2B5EF4-FFF2-40B4-BE49-F238E27FC236}">
                <a16:creationId xmlns:a16="http://schemas.microsoft.com/office/drawing/2014/main" id="{A9BD51B2-9FCA-47A5-8715-08FD16E29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453" y="3071085"/>
            <a:ext cx="4331634" cy="2755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611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Cyclical vs. Defensive Industries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A5AD94-5072-4FDC-8FE4-FAF8E01F5B8C}"/>
              </a:ext>
            </a:extLst>
          </p:cNvPr>
          <p:cNvSpPr txBox="1">
            <a:spLocks/>
          </p:cNvSpPr>
          <p:nvPr/>
        </p:nvSpPr>
        <p:spPr>
          <a:xfrm>
            <a:off x="483267" y="1160259"/>
            <a:ext cx="6610260" cy="50743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24"/>
              </a:spcBef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Cyclical Industries</a:t>
            </a:r>
          </a:p>
          <a:p>
            <a:pPr>
              <a:spcBef>
                <a:spcPts val="624"/>
              </a:spcBef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Industries with above-average sensitivity to state of economy</a:t>
            </a:r>
          </a:p>
          <a:p>
            <a:pPr marL="0" indent="0">
              <a:spcBef>
                <a:spcPts val="624"/>
              </a:spcBef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Defensive Industries</a:t>
            </a:r>
          </a:p>
          <a:p>
            <a:pPr>
              <a:spcBef>
                <a:spcPts val="624"/>
              </a:spcBef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Industries with below-average sensitivity to state of economy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How about Morningstar Classifications: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Cyclical -&gt; Industries significantly affected by economic shifts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Defensive -&gt; Industries that are relatively immune to economic cycles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Sensitive -&gt; Industries affected by economic shifts but severely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2" descr="Graph compares the fluctuations in spending on jewelry to the relatively stable spending on groceries from 1993 to 2017.">
            <a:extLst>
              <a:ext uri="{FF2B5EF4-FFF2-40B4-BE49-F238E27FC236}">
                <a16:creationId xmlns:a16="http://schemas.microsoft.com/office/drawing/2014/main" id="{B7CA5402-C8B8-4DF1-92AB-12CF8709C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341" y="2066952"/>
            <a:ext cx="4208242" cy="3277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53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Is Economic Cycles Predictable?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A5AD94-5072-4FDC-8FE4-FAF8E01F5B8C}"/>
              </a:ext>
            </a:extLst>
          </p:cNvPr>
          <p:cNvSpPr txBox="1">
            <a:spLocks/>
          </p:cNvSpPr>
          <p:nvPr/>
        </p:nvSpPr>
        <p:spPr>
          <a:xfrm>
            <a:off x="483267" y="1160259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Leading Indicators: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Avg. weekly hours of productive workers, unemployment insurance, manufacturers’ new orders, stock prices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Coincident Indicators: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Employees on nonagricultural payrolls, industrial production,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Lagging Indicators: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Average duration of unemployment, change in consumer price index, inventory to sale ratio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8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Examples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A5AD94-5072-4FDC-8FE4-FAF8E01F5B8C}"/>
              </a:ext>
            </a:extLst>
          </p:cNvPr>
          <p:cNvSpPr txBox="1">
            <a:spLocks/>
          </p:cNvSpPr>
          <p:nvPr/>
        </p:nvSpPr>
        <p:spPr>
          <a:xfrm>
            <a:off x="483267" y="1160259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Index of consumer expectations for business conditions: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https://conference-board.org/data/consumerdata.cfm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https://data.oecd.org/leadind/consumer-confidence-index-cci.htm#indicator-chart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Initial claims for unemployment insurance: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hlinkClick r:id="rId5"/>
              </a:rPr>
              <a:t>https://fred.stlouisfed.org/series/ICSA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New orders for nondefense capital goods: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hlinkClick r:id="rId6"/>
              </a:rPr>
              <a:t>https://fred.stlouisfed.org/series/NEWORDER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New private housing units authorized by local building permits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hlinkClick r:id="rId7"/>
              </a:rPr>
              <a:t>https://fred.stlouisfed.org/series/PERMIT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58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Sector Rotation Analysis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2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Security Analysis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A5AD94-5072-4FDC-8FE4-FAF8E01F5B8C}"/>
              </a:ext>
            </a:extLst>
          </p:cNvPr>
          <p:cNvSpPr txBox="1">
            <a:spLocks/>
          </p:cNvSpPr>
          <p:nvPr/>
        </p:nvSpPr>
        <p:spPr>
          <a:xfrm>
            <a:off x="483267" y="1160259"/>
            <a:ext cx="4971960" cy="48249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24"/>
              </a:spcBef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Sector Rotation Analysis attempts to link current strengths and weaknesses in the stock market with the general business cycle based on the relative performance of the eleven Sectors. </a:t>
            </a:r>
          </a:p>
          <a:p>
            <a:pPr marL="0" indent="0" algn="just">
              <a:spcBef>
                <a:spcPts val="624"/>
              </a:spcBef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spcBef>
                <a:spcPts val="624"/>
              </a:spcBef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Once you have identified the strong and weak sectors, you can then compare the results to a theoretical business cycle chart and - hopefully - determine the part of the business cycle the market is in.</a:t>
            </a:r>
          </a:p>
          <a:p>
            <a:pPr marL="0" indent="0" algn="just">
              <a:spcBef>
                <a:spcPts val="624"/>
              </a:spcBef>
              <a:buNone/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spcBef>
                <a:spcPts val="624"/>
              </a:spcBef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That information, in turn, may help you predict which sectors will strengthen in the coming weeks and months.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F894A5-4239-4A87-A8DF-9FB7FCFA8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837" y="1323108"/>
            <a:ext cx="5823467" cy="30002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1C4E9CA-26D5-4025-8DA3-FCFF8A74AAAF}"/>
              </a:ext>
            </a:extLst>
          </p:cNvPr>
          <p:cNvSpPr txBox="1"/>
          <p:nvPr/>
        </p:nvSpPr>
        <p:spPr>
          <a:xfrm>
            <a:off x="5885266" y="4613612"/>
            <a:ext cx="58234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economic cycle in blue, the stock market cycle in orange and the best performing sectors at the top.</a:t>
            </a:r>
          </a:p>
          <a:p>
            <a:endParaRPr lang="en-US" sz="12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MORE: 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https://school.stockcharts.com/doku.php?id=market_analysis:sector_rotation_analysis</a:t>
            </a:r>
            <a:r>
              <a:rPr lang="en-U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26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26516</TotalTime>
  <Words>909</Words>
  <Application>Microsoft Office PowerPoint</Application>
  <PresentationFormat>Widescreen</PresentationFormat>
  <Paragraphs>220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zafer.yuksel</dc:creator>
  <cp:lastModifiedBy>zafer yuksel</cp:lastModifiedBy>
  <cp:revision>380</cp:revision>
  <cp:lastPrinted>2020-03-07T23:40:00Z</cp:lastPrinted>
  <dcterms:created xsi:type="dcterms:W3CDTF">2019-07-03T18:31:29Z</dcterms:created>
  <dcterms:modified xsi:type="dcterms:W3CDTF">2021-08-31T02:38:54Z</dcterms:modified>
</cp:coreProperties>
</file>