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328" r:id="rId3"/>
    <p:sldId id="329" r:id="rId4"/>
    <p:sldId id="332" r:id="rId5"/>
    <p:sldId id="333" r:id="rId6"/>
    <p:sldId id="338" r:id="rId7"/>
    <p:sldId id="311" r:id="rId8"/>
    <p:sldId id="312" r:id="rId9"/>
    <p:sldId id="313" r:id="rId10"/>
    <p:sldId id="339" r:id="rId11"/>
    <p:sldId id="315" r:id="rId12"/>
    <p:sldId id="316" r:id="rId13"/>
    <p:sldId id="317" r:id="rId14"/>
    <p:sldId id="319" r:id="rId15"/>
    <p:sldId id="320" r:id="rId16"/>
    <p:sldId id="321" r:id="rId17"/>
    <p:sldId id="340" r:id="rId18"/>
    <p:sldId id="341" r:id="rId19"/>
    <p:sldId id="343" r:id="rId20"/>
    <p:sldId id="344" r:id="rId21"/>
    <p:sldId id="323" r:id="rId22"/>
    <p:sldId id="325" r:id="rId23"/>
    <p:sldId id="326" r:id="rId24"/>
    <p:sldId id="335" r:id="rId25"/>
    <p:sldId id="322" r:id="rId26"/>
    <p:sldId id="345" r:id="rId27"/>
    <p:sldId id="334" r:id="rId28"/>
    <p:sldId id="303" r:id="rId2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84518" autoAdjust="0"/>
  </p:normalViewPr>
  <p:slideViewPr>
    <p:cSldViewPr snapToGrid="0">
      <p:cViewPr>
        <p:scale>
          <a:sx n="66" d="100"/>
          <a:sy n="66" d="100"/>
        </p:scale>
        <p:origin x="118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04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6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50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85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9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portfolio contains two stocks its risk will be a function of the variances of the two stocks and the correlation between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6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33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9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6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81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20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34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86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05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58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9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206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928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2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6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69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52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6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5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190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200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85908" y="1684751"/>
            <a:ext cx="7690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Investment Portfolio &amp;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Principle of Diversification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Diversification: 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process of spreading an investment across assets and thereby forming portfolios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endParaRPr lang="en-US" alt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Principle of diversification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Spreading an investment across many assets will eliminate some of the risk (diversifiable risk)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There is a minimum level of risk (non-diversifiable risk) that cannot be eliminated simply by diversifying.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mbria" panose="02040503050406030204" pitchFamily="18" charset="0"/>
              </a:rPr>
              <a:t>Bottom Line: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There is a relationship between prices of different companies.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It is very important to understand what causes this relationship and </a:t>
            </a:r>
            <a:r>
              <a:rPr lang="en-US" sz="1800" b="1" i="1" dirty="0">
                <a:latin typeface="Cambria" panose="02040503050406030204" pitchFamily="18" charset="0"/>
              </a:rPr>
              <a:t>how to use this measurement to build optimal investment portfolios</a:t>
            </a:r>
            <a:r>
              <a:rPr lang="en-US" sz="1800" dirty="0">
                <a:latin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328847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Covariance and Correlation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6150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How to quantify the relationship between two securities?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5953" y="2816869"/>
                <a:ext cx="4991175" cy="738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53" y="2816869"/>
                <a:ext cx="4991175" cy="7381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00014" y="2803980"/>
                <a:ext cx="2301784" cy="763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014" y="2803980"/>
                <a:ext cx="2301784" cy="7639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29390" y="3769030"/>
            <a:ext cx="531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Covariance: </a:t>
            </a:r>
            <a:r>
              <a:rPr lang="en-US" dirty="0"/>
              <a:t>Measure of how changes in one variable are associated with in a second variable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0032" y="3765447"/>
            <a:ext cx="409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Correlation:</a:t>
            </a:r>
            <a:r>
              <a:rPr lang="en-US" dirty="0"/>
              <a:t> The extent to which two variables fluctuate together</a:t>
            </a:r>
          </a:p>
        </p:txBody>
      </p:sp>
    </p:spTree>
    <p:extLst>
      <p:ext uri="{BB962C8B-B14F-4D97-AF65-F5344CB8AC3E}">
        <p14:creationId xmlns:p14="http://schemas.microsoft.com/office/powerpoint/2010/main" val="74939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(1)-Covariance and Correlation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55426" y="1334263"/>
          <a:ext cx="467842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</a:t>
                      </a:r>
                      <a:r>
                        <a:rPr lang="en-US" baseline="0" dirty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6096000" y="1334263"/>
            <a:ext cx="784485" cy="1738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342637" y="1712723"/>
          <a:ext cx="394815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9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Security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Security</a:t>
                      </a:r>
                      <a:r>
                        <a:rPr lang="en-US" sz="1800" baseline="0" dirty="0"/>
                        <a:t> B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Avg. R=1%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Avg. R=12.5%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Stdev</a:t>
                      </a:r>
                      <a:r>
                        <a:rPr lang="en-US" sz="1800" baseline="0" dirty="0"/>
                        <a:t>= 5.2%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Stdev</a:t>
                      </a:r>
                      <a:r>
                        <a:rPr lang="en-US" sz="1800" baseline="0" dirty="0"/>
                        <a:t>= 32.0%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5426" y="5241089"/>
                <a:ext cx="10202729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−3−1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40−12.5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−20−1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2.5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2.5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)×(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2.5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(4−1)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426" y="5241089"/>
                <a:ext cx="10202729" cy="521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Left Brace 37"/>
          <p:cNvSpPr/>
          <p:nvPr/>
        </p:nvSpPr>
        <p:spPr>
          <a:xfrm rot="5400000">
            <a:off x="2550725" y="4620415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e 38"/>
          <p:cNvSpPr/>
          <p:nvPr/>
        </p:nvSpPr>
        <p:spPr>
          <a:xfrm rot="5400000">
            <a:off x="3605986" y="4620415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5400000">
            <a:off x="4713778" y="4625111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Brace 40"/>
          <p:cNvSpPr/>
          <p:nvPr/>
        </p:nvSpPr>
        <p:spPr>
          <a:xfrm rot="5400000">
            <a:off x="5769039" y="4625111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/>
          <p:cNvSpPr/>
          <p:nvPr/>
        </p:nvSpPr>
        <p:spPr>
          <a:xfrm rot="5400000">
            <a:off x="7103033" y="4615725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 rot="5400000">
            <a:off x="8186085" y="4623505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 rot="5400000">
            <a:off x="9350747" y="4625533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5400000">
            <a:off x="10406008" y="4623505"/>
            <a:ext cx="196106" cy="8188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478672" y="4405945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60463" y="4405945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90575" y="4471379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72366" y="4471379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21124" y="4420613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115062" y="4390502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239970" y="4477891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333908" y="4475311"/>
            <a:ext cx="3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4" name="Left Brace 53"/>
          <p:cNvSpPr/>
          <p:nvPr/>
        </p:nvSpPr>
        <p:spPr>
          <a:xfrm rot="5400000">
            <a:off x="3074342" y="3432280"/>
            <a:ext cx="241730" cy="18364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Brace 54"/>
          <p:cNvSpPr/>
          <p:nvPr/>
        </p:nvSpPr>
        <p:spPr>
          <a:xfrm rot="5400000">
            <a:off x="5229081" y="3421323"/>
            <a:ext cx="241730" cy="18364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5400000">
            <a:off x="7790265" y="3381514"/>
            <a:ext cx="241730" cy="18364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5400000">
            <a:off x="9733183" y="3381494"/>
            <a:ext cx="241730" cy="18364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751820" y="3638023"/>
            <a:ext cx="10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82266" y="3638023"/>
            <a:ext cx="10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35113" y="3649321"/>
            <a:ext cx="10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60511" y="3650282"/>
            <a:ext cx="10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4</a:t>
            </a:r>
          </a:p>
        </p:txBody>
      </p:sp>
    </p:spTree>
    <p:extLst>
      <p:ext uri="{BB962C8B-B14F-4D97-AF65-F5344CB8AC3E}">
        <p14:creationId xmlns:p14="http://schemas.microsoft.com/office/powerpoint/2010/main" val="24083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(1)-Covariance and Correlation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525" y="2035873"/>
                <a:ext cx="3147336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=16.67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25" y="2035873"/>
                <a:ext cx="314733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9589" y="4338227"/>
                <a:ext cx="6906699" cy="954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16.67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5.22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×37.75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=0.085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89" y="4338227"/>
                <a:ext cx="6906699" cy="9548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/>
          <p:cNvSpPr/>
          <p:nvPr/>
        </p:nvSpPr>
        <p:spPr>
          <a:xfrm>
            <a:off x="3802330" y="1380463"/>
            <a:ext cx="779489" cy="180326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26593" y="1564878"/>
            <a:ext cx="70505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If </a:t>
            </a:r>
            <a:r>
              <a:rPr lang="en-US" sz="2000" b="1" dirty="0" err="1"/>
              <a:t>Cov</a:t>
            </a:r>
            <a:r>
              <a:rPr lang="en-US" sz="2000" b="1" dirty="0"/>
              <a:t>&gt;0 =&gt;The two variables move in the same direction</a:t>
            </a:r>
          </a:p>
          <a:p>
            <a:endParaRPr lang="en-US" sz="2000" b="1" dirty="0"/>
          </a:p>
          <a:p>
            <a:r>
              <a:rPr lang="en-US" sz="2000" b="1" dirty="0"/>
              <a:t>If </a:t>
            </a:r>
            <a:r>
              <a:rPr lang="en-US" sz="2000" b="1" dirty="0" err="1"/>
              <a:t>Cov</a:t>
            </a:r>
            <a:r>
              <a:rPr lang="en-US" sz="2000" b="1" dirty="0"/>
              <a:t>&lt;0 =&gt;The two variables move in the opposite direction</a:t>
            </a:r>
          </a:p>
          <a:p>
            <a:endParaRPr lang="en-US" sz="2000" b="1" dirty="0"/>
          </a:p>
          <a:p>
            <a:r>
              <a:rPr lang="en-US" sz="2000" b="1" dirty="0"/>
              <a:t>If </a:t>
            </a:r>
            <a:r>
              <a:rPr lang="en-US" sz="2000" b="1" dirty="0" err="1"/>
              <a:t>Cov</a:t>
            </a:r>
            <a:r>
              <a:rPr lang="en-US" sz="2000" b="1" dirty="0"/>
              <a:t>=0 =&gt;The two variables are independent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4" name="Right Brace 13"/>
          <p:cNvSpPr/>
          <p:nvPr/>
        </p:nvSpPr>
        <p:spPr>
          <a:xfrm>
            <a:off x="6991151" y="3992620"/>
            <a:ext cx="779489" cy="180326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79699" y="3878587"/>
            <a:ext cx="36909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-1 &lt;= Correlation &lt;= +1</a:t>
            </a:r>
          </a:p>
          <a:p>
            <a:endParaRPr lang="en-US" b="1" dirty="0"/>
          </a:p>
          <a:p>
            <a:r>
              <a:rPr lang="en-US" b="1" dirty="0"/>
              <a:t>Correlation =+1 (perfectly positive)</a:t>
            </a:r>
          </a:p>
          <a:p>
            <a:endParaRPr lang="en-US" b="1" dirty="0"/>
          </a:p>
          <a:p>
            <a:r>
              <a:rPr lang="en-US" b="1" dirty="0"/>
              <a:t>Correlation =-1 (perfectly negative)</a:t>
            </a:r>
          </a:p>
          <a:p>
            <a:endParaRPr lang="en-US" b="1" dirty="0"/>
          </a:p>
          <a:p>
            <a:r>
              <a:rPr lang="en-US" b="1" dirty="0"/>
              <a:t>Correlation = 0 (No Correlation)</a:t>
            </a:r>
          </a:p>
        </p:txBody>
      </p:sp>
    </p:spTree>
    <p:extLst>
      <p:ext uri="{BB962C8B-B14F-4D97-AF65-F5344CB8AC3E}">
        <p14:creationId xmlns:p14="http://schemas.microsoft.com/office/powerpoint/2010/main" val="24426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2" grpId="0" animBg="1"/>
      <p:bldP spid="13" grpId="0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57739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Recap: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We learned how to measure the “Expected Return” of a financial security.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We learned how to measure the variability of financial security – A volatile stock is much likelier to deviate from its historical returns and surprise investors.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We learned how to assess the relation between different financial securities.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Now it’s time to consider a portfolio of at least two stocks.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We learned how to calculate the expected rate of return of portfolios with two or more stocks.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Let’s discuss the calculation of a variance of a portfolio.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</p:spTree>
    <p:extLst>
      <p:ext uri="{BB962C8B-B14F-4D97-AF65-F5344CB8AC3E}">
        <p14:creationId xmlns:p14="http://schemas.microsoft.com/office/powerpoint/2010/main" val="1490789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77" y="2842158"/>
            <a:ext cx="2098156" cy="20981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35679" y="5136462"/>
            <a:ext cx="216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Stock Portfolio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096" y="1973906"/>
            <a:ext cx="1341120" cy="8778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885" y="1973906"/>
            <a:ext cx="1341120" cy="87782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89665" y="2228152"/>
            <a:ext cx="101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Stock 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8050" y="2228152"/>
            <a:ext cx="101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Stock B</a:t>
            </a:r>
          </a:p>
        </p:txBody>
      </p:sp>
      <p:sp>
        <p:nvSpPr>
          <p:cNvPr id="18" name="Curved Right Arrow 17"/>
          <p:cNvSpPr/>
          <p:nvPr/>
        </p:nvSpPr>
        <p:spPr>
          <a:xfrm>
            <a:off x="3289883" y="3437326"/>
            <a:ext cx="643944" cy="9659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7604305" y="3450204"/>
            <a:ext cx="553791" cy="9916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289488" y="2082252"/>
            <a:ext cx="882767" cy="245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5289488" y="2420811"/>
            <a:ext cx="851857" cy="2702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35679" y="1620200"/>
            <a:ext cx="170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Correlation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0017" y="3682024"/>
            <a:ext cx="1645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Variance of Stock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82868" y="3626123"/>
            <a:ext cx="1645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Variance of Stock B</a:t>
            </a:r>
          </a:p>
        </p:txBody>
      </p:sp>
    </p:spTree>
    <p:extLst>
      <p:ext uri="{BB962C8B-B14F-4D97-AF65-F5344CB8AC3E}">
        <p14:creationId xmlns:p14="http://schemas.microsoft.com/office/powerpoint/2010/main" val="36142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146" y="2391398"/>
            <a:ext cx="2098156" cy="2098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111" y="2391398"/>
            <a:ext cx="2098156" cy="2098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034" y="2097743"/>
            <a:ext cx="824155" cy="8241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606" y="1986678"/>
            <a:ext cx="867027" cy="935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46" y="2288441"/>
            <a:ext cx="1629799" cy="633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47" y="2101380"/>
            <a:ext cx="824155" cy="8241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07305" y="3182506"/>
            <a:ext cx="750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VS.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72978" y="5306404"/>
            <a:ext cx="11514221" cy="7655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Do you think these two portfolios have same risk???</a:t>
            </a:r>
            <a:endParaRPr lang="en-US" sz="16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91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897" y="1458269"/>
            <a:ext cx="492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Portfolio Variance (2 stocks): A and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48778" y="2816357"/>
                <a:ext cx="6182333" cy="439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𝐶𝑂𝑉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778" y="2816357"/>
                <a:ext cx="6182333" cy="4390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68425" y="4878326"/>
                <a:ext cx="5943037" cy="466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425" y="4878326"/>
                <a:ext cx="5943037" cy="466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Down Arrow 14"/>
          <p:cNvSpPr/>
          <p:nvPr/>
        </p:nvSpPr>
        <p:spPr>
          <a:xfrm>
            <a:off x="6391514" y="3568103"/>
            <a:ext cx="380010" cy="805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523" y="3786170"/>
            <a:ext cx="146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Remember: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31111" y="3658418"/>
                <a:ext cx="1730666" cy="572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1111" y="3658418"/>
                <a:ext cx="1730666" cy="5729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280511" y="3536041"/>
            <a:ext cx="3871356" cy="914400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39943" y="1243256"/>
            <a:ext cx="6062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wA</a:t>
            </a:r>
            <a:r>
              <a:rPr lang="en-US" b="1" dirty="0"/>
              <a:t>: proportion of stock A held in the portfolio</a:t>
            </a:r>
          </a:p>
          <a:p>
            <a:endParaRPr lang="en-US" b="1" dirty="0"/>
          </a:p>
          <a:p>
            <a:r>
              <a:rPr lang="en-US" b="1" dirty="0" err="1"/>
              <a:t>wB</a:t>
            </a:r>
            <a:r>
              <a:rPr lang="en-US" b="1" dirty="0"/>
              <a:t>: proportion of stock B held in the portfolio</a:t>
            </a:r>
          </a:p>
          <a:p>
            <a:endParaRPr lang="en-US" b="1" dirty="0"/>
          </a:p>
        </p:txBody>
      </p:sp>
      <p:cxnSp>
        <p:nvCxnSpPr>
          <p:cNvPr id="22" name="Straight Arrow Connector 21"/>
          <p:cNvCxnSpPr>
            <a:stCxn id="4" idx="3"/>
          </p:cNvCxnSpPr>
          <p:nvPr/>
        </p:nvCxnSpPr>
        <p:spPr>
          <a:xfrm flipV="1">
            <a:off x="5297215" y="1396399"/>
            <a:ext cx="315309" cy="292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</p:cNvCxnSpPr>
          <p:nvPr/>
        </p:nvCxnSpPr>
        <p:spPr>
          <a:xfrm>
            <a:off x="5297215" y="1689102"/>
            <a:ext cx="315309" cy="23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8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5" grpId="0" animBg="1"/>
      <p:bldP spid="16" grpId="0"/>
      <p:bldP spid="17" grpId="0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(2)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34663" y="1507608"/>
          <a:ext cx="870957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Stock</a:t>
                      </a:r>
                      <a:r>
                        <a:rPr lang="en-US" baseline="0" dirty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Stock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Portfolio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Std.</a:t>
                      </a:r>
                      <a:r>
                        <a:rPr lang="en-US" baseline="0" dirty="0"/>
                        <a:t>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Covariance</a:t>
                      </a:r>
                    </a:p>
                    <a:p>
                      <a:pPr algn="ctr"/>
                      <a:r>
                        <a:rPr lang="en-US" dirty="0"/>
                        <a:t>Correlation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16.67</a:t>
                      </a:r>
                    </a:p>
                    <a:p>
                      <a:pPr algn="ctr"/>
                      <a:r>
                        <a:rPr lang="en-US" dirty="0"/>
                        <a:t>0.085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63969" y="4625887"/>
                <a:ext cx="8470011" cy="405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5.2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×0.5×0.5×16.67+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=271.42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969" y="4625887"/>
                <a:ext cx="8470011" cy="405304"/>
              </a:xfrm>
              <a:prstGeom prst="rect">
                <a:avLst/>
              </a:prstGeom>
              <a:blipFill>
                <a:blip r:embed="rId3"/>
                <a:stretch>
                  <a:fillRect l="-72" r="-432"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63969" y="5505820"/>
                <a:ext cx="3144964" cy="449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271.42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=16.5%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969" y="5505820"/>
                <a:ext cx="3144964" cy="449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25396" y="5336647"/>
            <a:ext cx="3389586" cy="78827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98282" y="3830824"/>
                <a:ext cx="6182333" cy="439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𝐶𝑂𝑉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282" y="3830824"/>
                <a:ext cx="6182333" cy="4390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00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(2)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Portfolio Variance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34663" y="1507608"/>
          <a:ext cx="870957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Stock</a:t>
                      </a:r>
                      <a:r>
                        <a:rPr lang="en-US" baseline="0" dirty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Stock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Portfolio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Std.</a:t>
                      </a:r>
                      <a:r>
                        <a:rPr lang="en-US" baseline="0" dirty="0"/>
                        <a:t>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Covariance</a:t>
                      </a:r>
                    </a:p>
                    <a:p>
                      <a:pPr algn="ctr"/>
                      <a:r>
                        <a:rPr lang="en-US" dirty="0"/>
                        <a:t>Correlation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8.34</a:t>
                      </a:r>
                    </a:p>
                    <a:p>
                      <a:pPr algn="ctr"/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63969" y="5505820"/>
                <a:ext cx="3144964" cy="449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271.42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=16.5%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969" y="5505820"/>
                <a:ext cx="3144964" cy="449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99316" y="5336647"/>
            <a:ext cx="3389586" cy="78827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-Up Arrow 13">
            <a:extLst>
              <a:ext uri="{FF2B5EF4-FFF2-40B4-BE49-F238E27FC236}">
                <a16:creationId xmlns:a16="http://schemas.microsoft.com/office/drawing/2014/main" id="{189B6C91-E58C-4E24-8843-59F151EB84DD}"/>
              </a:ext>
            </a:extLst>
          </p:cNvPr>
          <p:cNvSpPr/>
          <p:nvPr/>
        </p:nvSpPr>
        <p:spPr>
          <a:xfrm>
            <a:off x="4953555" y="3161005"/>
            <a:ext cx="5155324" cy="2963918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Investment Portfolio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Collection of financial assets (including stocks, bonds, commodities, cash).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The idea here, select number of stocks (i.e., </a:t>
            </a:r>
            <a:r>
              <a:rPr lang="en-US" sz="2600" i="1" dirty="0">
                <a:latin typeface="Cambria" panose="02040503050406030204" pitchFamily="18" charset="0"/>
              </a:rPr>
              <a:t>stock picking</a:t>
            </a:r>
            <a:r>
              <a:rPr lang="en-US" sz="2600" dirty="0">
                <a:latin typeface="Cambria" panose="02040503050406030204" pitchFamily="18" charset="0"/>
              </a:rPr>
              <a:t>) and optimize the rate of return of the portfolio (i.e., </a:t>
            </a:r>
            <a:r>
              <a:rPr lang="en-US" sz="2600" i="1" dirty="0">
                <a:latin typeface="Cambria" panose="02040503050406030204" pitchFamily="18" charset="0"/>
              </a:rPr>
              <a:t>optimization</a:t>
            </a:r>
            <a:r>
              <a:rPr lang="en-US" sz="2600" dirty="0">
                <a:latin typeface="Cambria" panose="02040503050406030204" pitchFamily="18" charset="0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Before learning more about how to optimize the portfolio, let’s explore how to find the rate of return of a portfolio.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</a:t>
            </a:r>
          </a:p>
        </p:txBody>
      </p:sp>
    </p:spTree>
    <p:extLst>
      <p:ext uri="{BB962C8B-B14F-4D97-AF65-F5344CB8AC3E}">
        <p14:creationId xmlns:p14="http://schemas.microsoft.com/office/powerpoint/2010/main" val="2647865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Closer Look at the Implications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6"/>
            <a:ext cx="11514221" cy="22002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I have three options: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(1) A portfolio invested solely in Stock 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(2) A portfolio invested solely in Stock B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(3) A portfolio invested in Stock A and Stock B (50% and 50%)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mbria" panose="02040503050406030204" pitchFamily="18" charset="0"/>
              </a:rPr>
              <a:t>How can I identify which option (or combination) better??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36917A3A-D3A2-417E-A9BA-50F16E730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46992"/>
              </p:ext>
            </p:extLst>
          </p:nvPr>
        </p:nvGraphicFramePr>
        <p:xfrm>
          <a:off x="3701469" y="3198394"/>
          <a:ext cx="377403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28976645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69539239"/>
                    </a:ext>
                  </a:extLst>
                </a:gridCol>
                <a:gridCol w="1064705">
                  <a:extLst>
                    <a:ext uri="{9D8B030D-6E8A-4147-A177-3AD203B41FA5}">
                      <a16:colId xmlns:a16="http://schemas.microsoft.com/office/drawing/2014/main" val="1145690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</a:t>
                      </a:r>
                    </a:p>
                    <a:p>
                      <a:pPr algn="ctr"/>
                      <a:r>
                        <a:rPr lang="en-US" dirty="0"/>
                        <a:t>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Std. Dev.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6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Stock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18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Stock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83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8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07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Risk Premiums and Risk Aversion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</a:rPr>
              <a:t>How much, if anything, would you invest in U.S. Equity Market/or risky stocks?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You must ask </a:t>
            </a:r>
            <a:r>
              <a:rPr lang="en-US" sz="2000" u="sng" dirty="0">
                <a:latin typeface="Cambria" panose="02040503050406030204" pitchFamily="18" charset="0"/>
              </a:rPr>
              <a:t>how much of an expected reward is offered to compensate for the risk</a:t>
            </a:r>
            <a:r>
              <a:rPr lang="en-US" sz="2000" dirty="0">
                <a:latin typeface="Cambria" panose="02040503050406030204" pitchFamily="18" charset="0"/>
              </a:rPr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We measure “reward” as the difference between the expected return and the risk-free rate. We call this difference the </a:t>
            </a:r>
            <a:r>
              <a:rPr lang="en-US" sz="2000" b="1" dirty="0">
                <a:latin typeface="Cambria" panose="02040503050406030204" pitchFamily="18" charset="0"/>
              </a:rPr>
              <a:t>risk premium</a:t>
            </a:r>
            <a:r>
              <a:rPr lang="en-US" sz="2000" dirty="0">
                <a:latin typeface="Cambria" panose="02040503050406030204" pitchFamily="18" charset="0"/>
              </a:rPr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A reasonable proxy of an asset’s </a:t>
            </a:r>
            <a:r>
              <a:rPr lang="en-US" sz="2000" b="1" dirty="0">
                <a:latin typeface="Cambria" panose="02040503050406030204" pitchFamily="18" charset="0"/>
              </a:rPr>
              <a:t>risk premium </a:t>
            </a:r>
            <a:r>
              <a:rPr lang="en-US" sz="2000" dirty="0">
                <a:latin typeface="Cambria" panose="02040503050406030204" pitchFamily="18" charset="0"/>
              </a:rPr>
              <a:t>is the average of historical excess return (difference between return and the risk-free rate).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6D06E-5A44-45E2-96C1-6230E4750794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11538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Risk Aversion and Sharpe Ratio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The degree to which investors are willing to invest in risky investments (individual stocks) in on their risk aversion.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On average, investors are risk averse. That is, without a positive risk premium, they would not be willing to invest in stocks.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In theory, </a:t>
            </a:r>
            <a:r>
              <a:rPr lang="en-US" sz="2400" b="1" dirty="0">
                <a:latin typeface="Cambria" panose="02040503050406030204" pitchFamily="18" charset="0"/>
              </a:rPr>
              <a:t>there must always be a positive risk premium in order to induce risk-averse investors to hold risky assets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Risk aversion implies that investors will demand a higher reward (as measured by their portfolio risk premium to accept higher portfolio volatility.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One commonly used measure is called </a:t>
            </a:r>
            <a:r>
              <a:rPr lang="en-US" sz="2400" b="1" dirty="0">
                <a:latin typeface="Cambria" panose="02040503050406030204" pitchFamily="18" charset="0"/>
              </a:rPr>
              <a:t>Sharpe Ratio </a:t>
            </a:r>
            <a:r>
              <a:rPr lang="en-US" sz="2400" dirty="0">
                <a:latin typeface="Cambria" panose="02040503050406030204" pitchFamily="18" charset="0"/>
              </a:rPr>
              <a:t>(industry standard)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7FB409-D6C9-4A42-893D-F7677BF7E795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894275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Sharpe Ratio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FA65D4AF-031E-4305-A46B-75AF4F08A98B}"/>
                  </a:ext>
                </a:extLst>
              </p:cNvPr>
              <p:cNvSpPr txBox="1"/>
              <p:nvPr/>
            </p:nvSpPr>
            <p:spPr>
              <a:xfrm>
                <a:off x="3317374" y="2604837"/>
                <a:ext cx="7654925" cy="322897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Portfolio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Risk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Premium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Standard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Deviation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Excess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Returns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here</m:t>
                      </m:r>
                    </m:oMath>
                  </m:oMathPara>
                </a14:m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Expected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Return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portfolio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Risk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Free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rate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return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Standard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Deviation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portfolio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excess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return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FA65D4AF-031E-4305-A46B-75AF4F08A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374" y="2604837"/>
                <a:ext cx="7654925" cy="3228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6198D5A-22C9-4EBE-B7D5-988D377879F4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445651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Understanding Sharpe Ratio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8889" y="1248601"/>
            <a:ext cx="11514221" cy="12708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Sharpe Ratio is the ratio of average excess return over standard deviation (per unit of volatility or total risk).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Ranking portfolios by Sharpe ratios. NOT STOCKS!!!!!!!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A46E248B-6D4D-408B-9B3A-D7EA51E30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82" y="2926355"/>
            <a:ext cx="5943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8E6EAED6-DEA5-460D-B846-99813FDBD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82" y="4632873"/>
            <a:ext cx="59436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C292D3-E7C7-4F30-933B-A1DD31F27719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3324364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Historical Return and Risk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720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</a:rPr>
              <a:t>Risk and return of investment in major asset classes, 1927-2016</a:t>
            </a:r>
            <a:endParaRPr lang="en-US" sz="24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2" name="Picture 3" descr="The  bar graphs showing the annual returns for treasury bills, 10-year treasury bonds, and common stocks.">
            <a:extLst>
              <a:ext uri="{FF2B5EF4-FFF2-40B4-BE49-F238E27FC236}">
                <a16:creationId xmlns:a16="http://schemas.microsoft.com/office/drawing/2014/main" id="{6243ED98-6DC6-473D-AFE0-D35C7EC58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131" y="2102292"/>
            <a:ext cx="3601326" cy="261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The  bar graphs showing the annual returns for treasury bills, 10-year treasury bonds, and common stocks.">
            <a:extLst>
              <a:ext uri="{FF2B5EF4-FFF2-40B4-BE49-F238E27FC236}">
                <a16:creationId xmlns:a16="http://schemas.microsoft.com/office/drawing/2014/main" id="{9EDC201A-B257-41BC-B243-8824829D3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4209" y="2011452"/>
            <a:ext cx="3902011" cy="278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The  bar graphs showing the annual returns for treasury bills, 10-year treasury bonds, and common stocks.">
            <a:extLst>
              <a:ext uri="{FF2B5EF4-FFF2-40B4-BE49-F238E27FC236}">
                <a16:creationId xmlns:a16="http://schemas.microsoft.com/office/drawing/2014/main" id="{A72A3C74-A583-4B45-AECA-F0D7B9C55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2972" y="2011451"/>
            <a:ext cx="4359028" cy="270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BC62045-735E-4F36-8D3B-39358A044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15934"/>
              </p:ext>
            </p:extLst>
          </p:nvPr>
        </p:nvGraphicFramePr>
        <p:xfrm>
          <a:off x="3205887" y="4880523"/>
          <a:ext cx="544334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T-bills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T-bonds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Stocks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Arithmetic 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3.42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11.91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Standard deviation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3.14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8.14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19.99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14.71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38.07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56.38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−0.02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−8.47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−43.73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AD1DD05-DCC3-41B5-98B2-7EFB46C5FB43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1411517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Closer Look at the Implications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6"/>
            <a:ext cx="11514221" cy="8392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Let’s assume risk-free rate is zero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056AE7F8-435C-416E-B752-B06D6C3C5BAD}"/>
              </a:ext>
            </a:extLst>
          </p:cNvPr>
          <p:cNvGraphicFramePr>
            <a:graphicFrameLocks noGrp="1"/>
          </p:cNvGraphicFramePr>
          <p:nvPr/>
        </p:nvGraphicFramePr>
        <p:xfrm>
          <a:off x="1455225" y="2399301"/>
          <a:ext cx="783804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28976645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6953923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989813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52108428"/>
                    </a:ext>
                  </a:extLst>
                </a:gridCol>
                <a:gridCol w="1064705">
                  <a:extLst>
                    <a:ext uri="{9D8B030D-6E8A-4147-A177-3AD203B41FA5}">
                      <a16:colId xmlns:a16="http://schemas.microsoft.com/office/drawing/2014/main" val="11456905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89129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</a:t>
                      </a:r>
                    </a:p>
                    <a:p>
                      <a:pPr algn="ctr"/>
                      <a:r>
                        <a:rPr lang="en-US" dirty="0"/>
                        <a:t>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Risk-Free</a:t>
                      </a:r>
                    </a:p>
                    <a:p>
                      <a:pPr algn="ctr"/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Risk-Premium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Std. Dev.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Sharpe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6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Stock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18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Stock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83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6.75%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8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429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Calculating Portfolio Return in Python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Let’s open Python code for this Lecture “</a:t>
            </a:r>
            <a:r>
              <a:rPr lang="en-US" sz="2400" b="1" dirty="0">
                <a:latin typeface="Cambria" panose="02040503050406030204" pitchFamily="18" charset="0"/>
              </a:rPr>
              <a:t>Week 4-Lecture-Diversification and Portfolio</a:t>
            </a:r>
            <a:r>
              <a:rPr lang="en-US" sz="2400" dirty="0">
                <a:latin typeface="Cambria" panose="02040503050406030204" pitchFamily="18" charset="0"/>
              </a:rPr>
              <a:t>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What will be learning?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(1) to analyze three stocks’ returns stand alone basis – GOOG, WMT, and FB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(2) how to interpret covariances and correlation across these stocks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(3) </a:t>
            </a:r>
            <a:r>
              <a:rPr lang="en-US" sz="1800">
                <a:latin typeface="Cambria" panose="02040503050406030204" pitchFamily="18" charset="0"/>
              </a:rPr>
              <a:t>to compare </a:t>
            </a:r>
            <a:r>
              <a:rPr lang="en-US" sz="1800" dirty="0">
                <a:latin typeface="Cambria" panose="02040503050406030204" pitchFamily="18" charset="0"/>
              </a:rPr>
              <a:t>Sharpe Ratio of two portfolios (GOOG and WMT vs. GOOG and FB) =&gt; this gives us an opportunity to investigate the theory we learned in this class holds.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0F73A9-D530-481C-BF21-D8056334B091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143542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23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Return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7593" y="963270"/>
            <a:ext cx="11514221" cy="7564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Example of a Portfolio</a:t>
            </a: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499FD8-A246-463E-B112-230AB0A17BF5}"/>
                  </a:ext>
                </a:extLst>
              </p:cNvPr>
              <p:cNvSpPr txBox="1"/>
              <p:nvPr/>
            </p:nvSpPr>
            <p:spPr>
              <a:xfrm>
                <a:off x="1874746" y="2309023"/>
                <a:ext cx="11053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=32%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499FD8-A246-463E-B112-230AB0A17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746" y="2309023"/>
                <a:ext cx="1105367" cy="276999"/>
              </a:xfrm>
              <a:prstGeom prst="rect">
                <a:avLst/>
              </a:prstGeom>
              <a:blipFill>
                <a:blip r:embed="rId3"/>
                <a:stretch>
                  <a:fillRect l="-4972" t="-4444" r="-5525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8F710AC-A131-477C-8F51-0441A9595390}"/>
              </a:ext>
            </a:extLst>
          </p:cNvPr>
          <p:cNvSpPr txBox="1"/>
          <p:nvPr/>
        </p:nvSpPr>
        <p:spPr>
          <a:xfrm>
            <a:off x="124152" y="2218125"/>
            <a:ext cx="129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Stock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4CE702-239E-48B1-9B66-D70E641953BC}"/>
              </a:ext>
            </a:extLst>
          </p:cNvPr>
          <p:cNvSpPr txBox="1"/>
          <p:nvPr/>
        </p:nvSpPr>
        <p:spPr>
          <a:xfrm>
            <a:off x="124152" y="2934207"/>
            <a:ext cx="129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Stock 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8045E5-7DA2-4A23-A1B7-35F22B4F9299}"/>
              </a:ext>
            </a:extLst>
          </p:cNvPr>
          <p:cNvSpPr txBox="1"/>
          <p:nvPr/>
        </p:nvSpPr>
        <p:spPr>
          <a:xfrm>
            <a:off x="124152" y="3668136"/>
            <a:ext cx="129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Stock Z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853D17-2BF6-4C1C-ADE9-4DE24DEF22A4}"/>
              </a:ext>
            </a:extLst>
          </p:cNvPr>
          <p:cNvSpPr txBox="1"/>
          <p:nvPr/>
        </p:nvSpPr>
        <p:spPr>
          <a:xfrm>
            <a:off x="124152" y="4361614"/>
            <a:ext cx="129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Stock 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82852C-129D-470E-8E8B-A266DB55C12C}"/>
                  </a:ext>
                </a:extLst>
              </p:cNvPr>
              <p:cNvSpPr txBox="1"/>
              <p:nvPr/>
            </p:nvSpPr>
            <p:spPr>
              <a:xfrm>
                <a:off x="1890904" y="2971588"/>
                <a:ext cx="1089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82852C-129D-470E-8E8B-A266DB55C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904" y="2971588"/>
                <a:ext cx="1089209" cy="276999"/>
              </a:xfrm>
              <a:prstGeom prst="rect">
                <a:avLst/>
              </a:prstGeom>
              <a:blipFill>
                <a:blip r:embed="rId4"/>
                <a:stretch>
                  <a:fillRect l="-4469" t="-4348" r="-6145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1F910AE-D5D8-41CE-96E0-528B2653FC81}"/>
                  </a:ext>
                </a:extLst>
              </p:cNvPr>
              <p:cNvSpPr txBox="1"/>
              <p:nvPr/>
            </p:nvSpPr>
            <p:spPr>
              <a:xfrm>
                <a:off x="1874745" y="3666645"/>
                <a:ext cx="10929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1F910AE-D5D8-41CE-96E0-528B2653F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745" y="3666645"/>
                <a:ext cx="1092928" cy="276999"/>
              </a:xfrm>
              <a:prstGeom prst="rect">
                <a:avLst/>
              </a:prstGeom>
              <a:blipFill>
                <a:blip r:embed="rId5"/>
                <a:stretch>
                  <a:fillRect l="-5028" t="-4348" r="-5587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EC6162-9480-4AC2-A890-70C0469BE1F7}"/>
                  </a:ext>
                </a:extLst>
              </p:cNvPr>
              <p:cNvSpPr txBox="1"/>
              <p:nvPr/>
            </p:nvSpPr>
            <p:spPr>
              <a:xfrm>
                <a:off x="1819602" y="4361613"/>
                <a:ext cx="11480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EC6162-9480-4AC2-A890-70C0469BE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02" y="4361613"/>
                <a:ext cx="1148071" cy="276999"/>
              </a:xfrm>
              <a:prstGeom prst="rect">
                <a:avLst/>
              </a:prstGeom>
              <a:blipFill>
                <a:blip r:embed="rId6"/>
                <a:stretch>
                  <a:fillRect l="-4233" t="-4348" r="-5291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row: Right 26">
            <a:extLst>
              <a:ext uri="{FF2B5EF4-FFF2-40B4-BE49-F238E27FC236}">
                <a16:creationId xmlns:a16="http://schemas.microsoft.com/office/drawing/2014/main" id="{3C90F1D1-4B7D-4EE3-B5C3-D17F42782650}"/>
              </a:ext>
            </a:extLst>
          </p:cNvPr>
          <p:cNvSpPr/>
          <p:nvPr/>
        </p:nvSpPr>
        <p:spPr>
          <a:xfrm>
            <a:off x="1231057" y="2309023"/>
            <a:ext cx="421105" cy="202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F4DAAA2-0EB5-42CF-9FFA-6645B23625B1}"/>
              </a:ext>
            </a:extLst>
          </p:cNvPr>
          <p:cNvSpPr/>
          <p:nvPr/>
        </p:nvSpPr>
        <p:spPr>
          <a:xfrm>
            <a:off x="1241083" y="2991523"/>
            <a:ext cx="421105" cy="202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0E6038ED-27C3-40A4-B241-28F8A9155736}"/>
              </a:ext>
            </a:extLst>
          </p:cNvPr>
          <p:cNvSpPr/>
          <p:nvPr/>
        </p:nvSpPr>
        <p:spPr>
          <a:xfrm>
            <a:off x="1241083" y="3705918"/>
            <a:ext cx="421105" cy="202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EB8ED692-E0A6-483B-85F9-F7A477486A52}"/>
              </a:ext>
            </a:extLst>
          </p:cNvPr>
          <p:cNvSpPr/>
          <p:nvPr/>
        </p:nvSpPr>
        <p:spPr>
          <a:xfrm>
            <a:off x="1241083" y="4379169"/>
            <a:ext cx="421105" cy="202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7614F6A-D0C9-499B-BB43-56FEFB8224FE}"/>
                  </a:ext>
                </a:extLst>
              </p:cNvPr>
              <p:cNvSpPr txBox="1"/>
              <p:nvPr/>
            </p:nvSpPr>
            <p:spPr>
              <a:xfrm>
                <a:off x="3615314" y="2296739"/>
                <a:ext cx="11062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7614F6A-D0C9-499B-BB43-56FEFB822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314" y="2296739"/>
                <a:ext cx="1106265" cy="276999"/>
              </a:xfrm>
              <a:prstGeom prst="rect">
                <a:avLst/>
              </a:prstGeom>
              <a:blipFill>
                <a:blip r:embed="rId7"/>
                <a:stretch>
                  <a:fillRect l="-2747" t="-4444" r="-494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8259E6B-04DE-4656-A3FE-455F5C7E248A}"/>
                  </a:ext>
                </a:extLst>
              </p:cNvPr>
              <p:cNvSpPr txBox="1"/>
              <p:nvPr/>
            </p:nvSpPr>
            <p:spPr>
              <a:xfrm>
                <a:off x="3631472" y="2959304"/>
                <a:ext cx="10901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8259E6B-04DE-4656-A3FE-455F5C7E2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472" y="2959304"/>
                <a:ext cx="1090107" cy="276999"/>
              </a:xfrm>
              <a:prstGeom prst="rect">
                <a:avLst/>
              </a:prstGeom>
              <a:blipFill>
                <a:blip r:embed="rId8"/>
                <a:stretch>
                  <a:fillRect l="-2793" t="-4348" r="-502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AD10291-DA62-4AE9-9283-A36F3DDF230F}"/>
                  </a:ext>
                </a:extLst>
              </p:cNvPr>
              <p:cNvSpPr txBox="1"/>
              <p:nvPr/>
            </p:nvSpPr>
            <p:spPr>
              <a:xfrm>
                <a:off x="3705236" y="3654316"/>
                <a:ext cx="9527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0.25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AD10291-DA62-4AE9-9283-A36F3DDF2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236" y="3654316"/>
                <a:ext cx="952761" cy="276999"/>
              </a:xfrm>
              <a:prstGeom prst="rect">
                <a:avLst/>
              </a:prstGeom>
              <a:blipFill>
                <a:blip r:embed="rId9"/>
                <a:stretch>
                  <a:fillRect l="-6410" t="-28261" r="-1410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0671966-2C9D-4677-BC5D-10C40405ED4B}"/>
                  </a:ext>
                </a:extLst>
              </p:cNvPr>
              <p:cNvSpPr txBox="1"/>
              <p:nvPr/>
            </p:nvSpPr>
            <p:spPr>
              <a:xfrm>
                <a:off x="3692796" y="4310493"/>
                <a:ext cx="1148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0671966-2C9D-4677-BC5D-10C40405E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796" y="4310493"/>
                <a:ext cx="1148969" cy="276999"/>
              </a:xfrm>
              <a:prstGeom prst="rect">
                <a:avLst/>
              </a:prstGeom>
              <a:blipFill>
                <a:blip r:embed="rId10"/>
                <a:stretch>
                  <a:fillRect l="-2660" t="-4348" r="-531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ight Brace 43">
            <a:extLst>
              <a:ext uri="{FF2B5EF4-FFF2-40B4-BE49-F238E27FC236}">
                <a16:creationId xmlns:a16="http://schemas.microsoft.com/office/drawing/2014/main" id="{6CFC0811-4D13-4E87-B880-4E22DDFD5240}"/>
              </a:ext>
            </a:extLst>
          </p:cNvPr>
          <p:cNvSpPr/>
          <p:nvPr/>
        </p:nvSpPr>
        <p:spPr>
          <a:xfrm rot="5400000">
            <a:off x="4092822" y="4325746"/>
            <a:ext cx="348915" cy="1093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56DF7B-27A6-4729-9D0B-B89AC77FD6E9}"/>
              </a:ext>
            </a:extLst>
          </p:cNvPr>
          <p:cNvSpPr txBox="1"/>
          <p:nvPr/>
        </p:nvSpPr>
        <p:spPr>
          <a:xfrm>
            <a:off x="3496001" y="5207075"/>
            <a:ext cx="227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Equally weighted</a:t>
            </a:r>
          </a:p>
        </p:txBody>
      </p:sp>
      <p:sp>
        <p:nvSpPr>
          <p:cNvPr id="47" name="Right Brace 46">
            <a:extLst>
              <a:ext uri="{FF2B5EF4-FFF2-40B4-BE49-F238E27FC236}">
                <a16:creationId xmlns:a16="http://schemas.microsoft.com/office/drawing/2014/main" id="{D54F39D1-956F-4FC6-9A8C-7041CF7F301D}"/>
              </a:ext>
            </a:extLst>
          </p:cNvPr>
          <p:cNvSpPr/>
          <p:nvPr/>
        </p:nvSpPr>
        <p:spPr>
          <a:xfrm>
            <a:off x="5249347" y="1985370"/>
            <a:ext cx="643948" cy="30930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32A3692-74D1-4860-8BC9-25759C4E4AE5}"/>
                  </a:ext>
                </a:extLst>
              </p:cNvPr>
              <p:cNvSpPr txBox="1"/>
              <p:nvPr/>
            </p:nvSpPr>
            <p:spPr>
              <a:xfrm>
                <a:off x="7007521" y="2010558"/>
                <a:ext cx="2458429" cy="77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𝑃𝑜𝑟𝑡𝑓𝑜𝑙𝑖𝑜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32A3692-74D1-4860-8BC9-25759C4E4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521" y="2010558"/>
                <a:ext cx="2458429" cy="7789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26842C0-5DE9-4019-B4F7-2C288216A8E4}"/>
                  </a:ext>
                </a:extLst>
              </p:cNvPr>
              <p:cNvSpPr txBox="1"/>
              <p:nvPr/>
            </p:nvSpPr>
            <p:spPr>
              <a:xfrm>
                <a:off x="6096000" y="3034547"/>
                <a:ext cx="5451813" cy="285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𝑃𝑜𝑟𝑡𝑓𝑜𝑙𝑖𝑜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26842C0-5DE9-4019-B4F7-2C288216A8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34547"/>
                <a:ext cx="5451813" cy="285912"/>
              </a:xfrm>
              <a:prstGeom prst="rect">
                <a:avLst/>
              </a:prstGeom>
              <a:blipFill>
                <a:blip r:embed="rId12"/>
                <a:stretch>
                  <a:fillRect l="-1454" t="-23404" b="-48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193C3FA-CD3F-4507-9B05-AB5A50C11C26}"/>
                  </a:ext>
                </a:extLst>
              </p:cNvPr>
              <p:cNvSpPr txBox="1"/>
              <p:nvPr/>
            </p:nvSpPr>
            <p:spPr>
              <a:xfrm>
                <a:off x="5753956" y="3774760"/>
                <a:ext cx="6438044" cy="285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𝑃𝑜𝑟𝑡𝑓𝑜𝑙𝑖𝑜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=32%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+15%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+12%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13% (0.25)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193C3FA-CD3F-4507-9B05-AB5A50C11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956" y="3774760"/>
                <a:ext cx="6438044" cy="285912"/>
              </a:xfrm>
              <a:prstGeom prst="rect">
                <a:avLst/>
              </a:prstGeom>
              <a:blipFill>
                <a:blip r:embed="rId13"/>
                <a:stretch>
                  <a:fillRect l="-1326" t="-23404" r="-663" b="-5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C380FC1-4FB4-4D1B-A455-2BAD7C6DD6DE}"/>
                  </a:ext>
                </a:extLst>
              </p:cNvPr>
              <p:cNvSpPr txBox="1"/>
              <p:nvPr/>
            </p:nvSpPr>
            <p:spPr>
              <a:xfrm>
                <a:off x="8237071" y="4337455"/>
                <a:ext cx="1642566" cy="285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𝑃𝑜𝑟𝑡𝑓𝑜𝑙𝑖𝑜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18%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C380FC1-4FB4-4D1B-A455-2BAD7C6DD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071" y="4337455"/>
                <a:ext cx="1642566" cy="285912"/>
              </a:xfrm>
              <a:prstGeom prst="rect">
                <a:avLst/>
              </a:prstGeom>
              <a:blipFill>
                <a:blip r:embed="rId14"/>
                <a:stretch>
                  <a:fillRect l="-4815" t="-23913" r="-7778" b="-5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28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7" grpId="0" animBg="1"/>
      <p:bldP spid="29" grpId="0" animBg="1"/>
      <p:bldP spid="31" grpId="0" animBg="1"/>
      <p:bldP spid="33" grpId="0" animBg="1"/>
      <p:bldP spid="37" grpId="0"/>
      <p:bldP spid="39" grpId="0"/>
      <p:bldP spid="41" grpId="0"/>
      <p:bldP spid="43" grpId="0"/>
      <p:bldP spid="44" grpId="0" animBg="1"/>
      <p:bldP spid="46" grpId="0"/>
      <p:bldP spid="47" grpId="0" animBg="1"/>
      <p:bldP spid="48" grpId="0"/>
      <p:bldP spid="49" grpId="0"/>
      <p:bldP spid="51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8)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You have $13,000 to invest in a stock portfolio. Your choices are Stock X with an expected return of 15% and Stock Y with an expected return of 9%. Assume your goal is to create a portfolio with an expected return of 12.35%. How much money will you invest in Stock X and Stock Y?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</a:t>
            </a:r>
          </a:p>
        </p:txBody>
      </p:sp>
    </p:spTree>
    <p:extLst>
      <p:ext uri="{BB962C8B-B14F-4D97-AF65-F5344CB8AC3E}">
        <p14:creationId xmlns:p14="http://schemas.microsoft.com/office/powerpoint/2010/main" val="206909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8 - Answer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R</a:t>
            </a:r>
            <a:r>
              <a:rPr lang="en-US" sz="1400" dirty="0">
                <a:latin typeface="Cambria" panose="02040503050406030204" pitchFamily="18" charset="0"/>
              </a:rPr>
              <a:t>p</a:t>
            </a:r>
            <a:r>
              <a:rPr lang="en-US" dirty="0">
                <a:latin typeface="Cambria" panose="02040503050406030204" pitchFamily="18" charset="0"/>
              </a:rPr>
              <a:t>=12.35%, R</a:t>
            </a:r>
            <a:r>
              <a:rPr lang="en-US" sz="1400" dirty="0">
                <a:latin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</a:rPr>
              <a:t>=15%, and R</a:t>
            </a:r>
            <a:r>
              <a:rPr lang="en-US" sz="1400" dirty="0">
                <a:latin typeface="Cambria" panose="02040503050406030204" pitchFamily="18" charset="0"/>
              </a:rPr>
              <a:t>y</a:t>
            </a:r>
            <a:r>
              <a:rPr lang="en-US" dirty="0">
                <a:latin typeface="Cambria" panose="02040503050406030204" pitchFamily="18" charset="0"/>
              </a:rPr>
              <a:t>=9%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R</a:t>
            </a:r>
            <a:r>
              <a:rPr lang="en-US" sz="1400" dirty="0">
                <a:latin typeface="Cambria" panose="02040503050406030204" pitchFamily="18" charset="0"/>
              </a:rPr>
              <a:t>p</a:t>
            </a:r>
            <a:r>
              <a:rPr lang="en-US" sz="2600" dirty="0">
                <a:latin typeface="Cambria" panose="02040503050406030204" pitchFamily="18" charset="0"/>
              </a:rPr>
              <a:t>=R</a:t>
            </a:r>
            <a:r>
              <a:rPr lang="en-US" sz="1400" dirty="0">
                <a:latin typeface="Cambria" panose="02040503050406030204" pitchFamily="18" charset="0"/>
              </a:rPr>
              <a:t>x</a:t>
            </a:r>
            <a:r>
              <a:rPr lang="en-US" sz="2600" dirty="0">
                <a:latin typeface="Cambria" panose="02040503050406030204" pitchFamily="18" charset="0"/>
              </a:rPr>
              <a:t> </a:t>
            </a:r>
            <a:r>
              <a:rPr lang="en-US" sz="2600" dirty="0" err="1">
                <a:latin typeface="Cambria" panose="02040503050406030204" pitchFamily="18" charset="0"/>
              </a:rPr>
              <a:t>w</a:t>
            </a:r>
            <a:r>
              <a:rPr lang="en-US" sz="1400" dirty="0" err="1">
                <a:latin typeface="Cambria" panose="02040503050406030204" pitchFamily="18" charset="0"/>
              </a:rPr>
              <a:t>x</a:t>
            </a:r>
            <a:r>
              <a:rPr lang="en-US" sz="2600" dirty="0">
                <a:latin typeface="Cambria" panose="02040503050406030204" pitchFamily="18" charset="0"/>
              </a:rPr>
              <a:t> + R</a:t>
            </a:r>
            <a:r>
              <a:rPr lang="en-US" sz="1400" dirty="0">
                <a:latin typeface="Cambria" panose="02040503050406030204" pitchFamily="18" charset="0"/>
              </a:rPr>
              <a:t>y</a:t>
            </a:r>
            <a:r>
              <a:rPr lang="en-US" sz="2600" dirty="0">
                <a:latin typeface="Cambria" panose="02040503050406030204" pitchFamily="18" charset="0"/>
              </a:rPr>
              <a:t> </a:t>
            </a:r>
            <a:r>
              <a:rPr lang="en-US" sz="2600" dirty="0" err="1">
                <a:latin typeface="Cambria" panose="02040503050406030204" pitchFamily="18" charset="0"/>
              </a:rPr>
              <a:t>w</a:t>
            </a:r>
            <a:r>
              <a:rPr lang="en-US" sz="1400" dirty="0" err="1">
                <a:latin typeface="Cambria" panose="02040503050406030204" pitchFamily="18" charset="0"/>
              </a:rPr>
              <a:t>y</a:t>
            </a:r>
            <a:endParaRPr lang="en-US" sz="1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12.35 = 15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x</a:t>
            </a:r>
            <a:r>
              <a:rPr lang="en-US" sz="2800" dirty="0">
                <a:latin typeface="Cambria" panose="02040503050406030204" pitchFamily="18" charset="0"/>
              </a:rPr>
              <a:t> + 9 R</a:t>
            </a:r>
            <a:r>
              <a:rPr lang="en-US" sz="1600" dirty="0">
                <a:latin typeface="Cambria" panose="02040503050406030204" pitchFamily="18" charset="0"/>
              </a:rPr>
              <a:t>y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y</a:t>
            </a:r>
            <a:endParaRPr lang="en-US" sz="28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Remember: (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x</a:t>
            </a:r>
            <a:r>
              <a:rPr lang="en-US" dirty="0" err="1">
                <a:latin typeface="Cambria" panose="02040503050406030204" pitchFamily="18" charset="0"/>
              </a:rPr>
              <a:t>+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y</a:t>
            </a:r>
            <a:r>
              <a:rPr lang="en-US" dirty="0">
                <a:latin typeface="Cambria" panose="02040503050406030204" pitchFamily="18" charset="0"/>
              </a:rPr>
              <a:t>)=1 =&gt; 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y</a:t>
            </a:r>
            <a:r>
              <a:rPr lang="en-US" dirty="0">
                <a:latin typeface="Cambria" panose="02040503050406030204" pitchFamily="18" charset="0"/>
              </a:rPr>
              <a:t>= (1-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In other words; 12.35 = 15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x</a:t>
            </a:r>
            <a:r>
              <a:rPr lang="en-US" sz="2800" dirty="0">
                <a:latin typeface="Cambria" panose="02040503050406030204" pitchFamily="18" charset="0"/>
              </a:rPr>
              <a:t> + 9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(1- </a:t>
            </a:r>
            <a:r>
              <a:rPr lang="en-US" dirty="0" err="1">
                <a:latin typeface="Cambria" panose="02040503050406030204" pitchFamily="18" charset="0"/>
              </a:rPr>
              <a:t>w</a:t>
            </a:r>
            <a:r>
              <a:rPr lang="en-US" sz="1400" dirty="0" err="1">
                <a:latin typeface="Cambria" panose="02040503050406030204" pitchFamily="18" charset="0"/>
              </a:rPr>
              <a:t>x</a:t>
            </a:r>
            <a:r>
              <a:rPr lang="en-US" sz="2400" dirty="0">
                <a:latin typeface="Cambria" panose="020405030504060302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</a:rPr>
              <a:t>w</a:t>
            </a:r>
            <a:r>
              <a:rPr lang="en-US" sz="1600" dirty="0" err="1">
                <a:latin typeface="Cambria" panose="02040503050406030204" pitchFamily="18" charset="0"/>
              </a:rPr>
              <a:t>x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=0.56 and </a:t>
            </a:r>
            <a:r>
              <a:rPr lang="en-US" dirty="0" err="1">
                <a:latin typeface="Cambria" panose="02040503050406030204" pitchFamily="18" charset="0"/>
              </a:rPr>
              <a:t>w</a:t>
            </a:r>
            <a:r>
              <a:rPr lang="en-US" sz="1400" dirty="0" err="1">
                <a:latin typeface="Cambria" panose="02040503050406030204" pitchFamily="18" charset="0"/>
              </a:rPr>
              <a:t>y</a:t>
            </a:r>
            <a:r>
              <a:rPr lang="en-US" dirty="0">
                <a:latin typeface="Cambria" panose="02040503050406030204" pitchFamily="18" charset="0"/>
              </a:rPr>
              <a:t>= (1- </a:t>
            </a:r>
            <a:r>
              <a:rPr lang="en-US" dirty="0" err="1">
                <a:latin typeface="Cambria" panose="02040503050406030204" pitchFamily="18" charset="0"/>
              </a:rPr>
              <a:t>w</a:t>
            </a:r>
            <a:r>
              <a:rPr lang="en-US" sz="1400" dirty="0" err="1">
                <a:latin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</a:rPr>
              <a:t>)= 1-0.56=0.64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$ Invested in X = $13,000 x 0.56 = $7,280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$ Invested in Y = $13,000 x 064 = $8,320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</a:t>
            </a:r>
          </a:p>
        </p:txBody>
      </p:sp>
    </p:spTree>
    <p:extLst>
      <p:ext uri="{BB962C8B-B14F-4D97-AF65-F5344CB8AC3E}">
        <p14:creationId xmlns:p14="http://schemas.microsoft.com/office/powerpoint/2010/main" val="94334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How about Portfolio Risk?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Measuring Portfolio Risk is not as “</a:t>
            </a:r>
            <a:r>
              <a:rPr lang="en-US" sz="2400" i="1" dirty="0">
                <a:latin typeface="Cambria" panose="02040503050406030204" pitchFamily="18" charset="0"/>
              </a:rPr>
              <a:t>straight forward</a:t>
            </a:r>
            <a:r>
              <a:rPr lang="en-US" sz="2400" dirty="0">
                <a:latin typeface="Cambria" panose="02040503050406030204" pitchFamily="18" charset="0"/>
              </a:rPr>
              <a:t>” as measuring risk.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This is because portfolio risk depends not only on the risk of an individual stock in the portfolio but also on the relationships between the stocks in the portfolio.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Portfolio variance is  function of the variances of the stocks and covariances (correlations) between them!!!!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Let’s understand why this is the case!!!!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</a:t>
            </a:r>
          </a:p>
        </p:txBody>
      </p:sp>
    </p:spTree>
    <p:extLst>
      <p:ext uri="{BB962C8B-B14F-4D97-AF65-F5344CB8AC3E}">
        <p14:creationId xmlns:p14="http://schemas.microsoft.com/office/powerpoint/2010/main" val="188657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The Benefits of Portfolio Diversification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092897"/>
            <a:ext cx="11514221" cy="53460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The relationship between securities: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Price of securities is affected the by the same factors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The most obvious example is, as we discussed previously, development of the economy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Favorable macroeconomic conditions facilitate the business of all companies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4673425" y="3654292"/>
            <a:ext cx="1512711" cy="767645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2020899">
            <a:off x="6177929" y="4710822"/>
            <a:ext cx="653003" cy="1286933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8394188">
            <a:off x="4254677" y="4771008"/>
            <a:ext cx="652251" cy="1286933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4246" y="3040864"/>
            <a:ext cx="124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Spending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9776" y="5169622"/>
            <a:ext cx="184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9865" y="5414474"/>
            <a:ext cx="9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</a:t>
            </a:r>
          </a:p>
        </p:txBody>
      </p:sp>
      <p:sp>
        <p:nvSpPr>
          <p:cNvPr id="16" name="Down Arrow 15"/>
          <p:cNvSpPr/>
          <p:nvPr/>
        </p:nvSpPr>
        <p:spPr>
          <a:xfrm rot="10800000">
            <a:off x="4076890" y="3165288"/>
            <a:ext cx="416087" cy="687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0800000">
            <a:off x="3129245" y="5354288"/>
            <a:ext cx="416087" cy="687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0800000">
            <a:off x="7978823" y="5255222"/>
            <a:ext cx="416087" cy="687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366584" y="3165289"/>
            <a:ext cx="416087" cy="6878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463033" y="5301133"/>
            <a:ext cx="416087" cy="6878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653433" y="5416387"/>
            <a:ext cx="416087" cy="6878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8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The Benefits of Portfolio Diversification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However, the state of economy impacts industries in a different way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Who do you think will suffer more at a time of crisis?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mbria" panose="02040503050406030204" pitchFamily="18" charset="0"/>
              </a:rPr>
              <a:t>Car makers</a:t>
            </a:r>
            <a:r>
              <a:rPr lang="en-US" sz="2400" dirty="0">
                <a:latin typeface="Cambria" panose="02040503050406030204" pitchFamily="18" charset="0"/>
              </a:rPr>
              <a:t> or </a:t>
            </a:r>
            <a:r>
              <a:rPr lang="en-US" sz="2400" b="1" dirty="0">
                <a:latin typeface="Cambria" panose="02040503050406030204" pitchFamily="18" charset="0"/>
              </a:rPr>
              <a:t>supermarket chains</a:t>
            </a:r>
            <a:endParaRPr lang="en-US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How important is this to an investor building a portfolio of stocks?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Cambria" panose="02040503050406030204" pitchFamily="18" charset="0"/>
              </a:rPr>
              <a:t>VERY IMPORTANT!!!!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What “factors” affect stock prices?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Macroeconomic predictors.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Stock Characteristics.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25251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Hypothetical 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6"/>
            <a:ext cx="11514221" cy="5156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You own one stock of tech company: Google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Diversification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4" y="4195351"/>
            <a:ext cx="1425027" cy="55386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72978" y="2846685"/>
            <a:ext cx="3657600" cy="3251200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6" y="2542451"/>
            <a:ext cx="1480770" cy="14807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6" y="4472285"/>
            <a:ext cx="1557798" cy="1680321"/>
          </a:xfrm>
          <a:prstGeom prst="rect">
            <a:avLst/>
          </a:prstGeom>
        </p:spPr>
      </p:pic>
      <p:sp>
        <p:nvSpPr>
          <p:cNvPr id="13" name="Curved Right Arrow 12"/>
          <p:cNvSpPr/>
          <p:nvPr/>
        </p:nvSpPr>
        <p:spPr>
          <a:xfrm rot="5216419">
            <a:off x="4196353" y="1690134"/>
            <a:ext cx="707923" cy="19792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 rot="5216419">
            <a:off x="4642635" y="3647587"/>
            <a:ext cx="707923" cy="19792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53E3F-E717-4452-B03A-D8D99FDCA120}"/>
              </a:ext>
            </a:extLst>
          </p:cNvPr>
          <p:cNvSpPr txBox="1">
            <a:spLocks/>
          </p:cNvSpPr>
          <p:nvPr/>
        </p:nvSpPr>
        <p:spPr>
          <a:xfrm>
            <a:off x="8226865" y="1966440"/>
            <a:ext cx="3709517" cy="47714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Let's assume you expect the same rate of return from the two shares(FB and WMT) </a:t>
            </a: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which is probably unrealistic but will serve us well for this example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So all else being equal. Are you going to choose FB or Walmart?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24472</TotalTime>
  <Words>1824</Words>
  <Application>Microsoft Office PowerPoint</Application>
  <PresentationFormat>Widescreen</PresentationFormat>
  <Paragraphs>412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Yuksel, Zafer</cp:lastModifiedBy>
  <cp:revision>369</cp:revision>
  <cp:lastPrinted>2020-03-07T23:40:00Z</cp:lastPrinted>
  <dcterms:created xsi:type="dcterms:W3CDTF">2019-07-03T18:31:29Z</dcterms:created>
  <dcterms:modified xsi:type="dcterms:W3CDTF">2021-08-24T19:02:01Z</dcterms:modified>
</cp:coreProperties>
</file>